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60" r:id="rId5"/>
    <p:sldMasterId id="2147483728" r:id="rId6"/>
    <p:sldMasterId id="2147483746" r:id="rId7"/>
  </p:sldMasterIdLst>
  <p:notesMasterIdLst>
    <p:notesMasterId r:id="rId20"/>
  </p:notesMasterIdLst>
  <p:handoutMasterIdLst>
    <p:handoutMasterId r:id="rId21"/>
  </p:handoutMasterIdLst>
  <p:sldIdLst>
    <p:sldId id="377" r:id="rId8"/>
    <p:sldId id="383" r:id="rId9"/>
    <p:sldId id="387" r:id="rId10"/>
    <p:sldId id="382" r:id="rId11"/>
    <p:sldId id="388" r:id="rId12"/>
    <p:sldId id="378" r:id="rId13"/>
    <p:sldId id="389" r:id="rId14"/>
    <p:sldId id="390" r:id="rId15"/>
    <p:sldId id="391" r:id="rId16"/>
    <p:sldId id="392" r:id="rId17"/>
    <p:sldId id="393" r:id="rId18"/>
    <p:sldId id="275" r:id="rId19"/>
  </p:sldIdLst>
  <p:sldSz cx="12192000" cy="6858000"/>
  <p:notesSz cx="9926638" cy="679767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Padrão" id="{081B4752-1292-4318-9FCE-58520116D13C}">
          <p14:sldIdLst>
            <p14:sldId id="377"/>
            <p14:sldId id="383"/>
            <p14:sldId id="387"/>
            <p14:sldId id="382"/>
            <p14:sldId id="388"/>
            <p14:sldId id="378"/>
            <p14:sldId id="389"/>
            <p14:sldId id="390"/>
            <p14:sldId id="391"/>
            <p14:sldId id="392"/>
            <p14:sldId id="393"/>
            <p14:sldId id="275"/>
          </p14:sldIdLst>
        </p14:section>
        <p14:section name="Seção sem Título" id="{92FE0699-881A-48D0-8E8E-44E02F50048A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319F759-1EBA-80C2-8D24-F071B68F0EE6}" name="Vanessa Radin" initials="VR" userId="S::vanessa.radin@saude.gov.br::103038e6-7057-48bc-ae92-610af7ecd6d8" providerId="AD"/>
  <p188:author id="{A28D5DFD-96CF-6D1D-2E5A-F77EAC64ABA3}" name="Rafael Poloni" initials="RP" userId="S::rafael.poloni@saude.gov.br::21071bdd-7203-406e-9835-fba7bccb6f5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231F"/>
    <a:srgbClr val="1237C9"/>
    <a:srgbClr val="183EFF"/>
    <a:srgbClr val="FFD622"/>
    <a:srgbClr val="FF5500"/>
    <a:srgbClr val="03CF00"/>
    <a:srgbClr val="783C00"/>
    <a:srgbClr val="3C3C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C03D4D-A64B-4C7F-6A57-E5194CFED60D}" v="620" dt="2023-06-07T19:57:09.980"/>
    <p1510:client id="{0D5CA134-0844-41CB-A08B-BF19CF87E257}" v="1" dt="2023-06-07T17:25:29.992"/>
    <p1510:client id="{19FE114C-32C4-4FD2-9D50-E526086AB87E}" v="751" dt="2023-06-02T18:58:11.168"/>
    <p1510:client id="{1A29FE84-454E-4C36-8CDB-56E697F9B91F}" v="143" dt="2023-05-08T16:21:24.296"/>
    <p1510:client id="{1E8FBBC7-FB07-E249-C971-17547A39CD74}" v="30" dt="2023-06-12T15:00:27.900"/>
    <p1510:client id="{3E1A8996-1D64-42AB-94CC-07D81A4976CB}" v="1" dt="2023-06-07T17:30:27.639"/>
    <p1510:client id="{42BD96E3-5DB4-207E-5E9C-176D3135274B}" v="1179" dt="2023-06-05T16:18:34.792"/>
    <p1510:client id="{43BF35C3-15B6-AE46-952B-CB63976C914D}" v="1" dt="2023-05-08T15:15:08.439"/>
    <p1510:client id="{4D149D66-C633-E1AD-D730-444E4BB34947}" v="7" dt="2023-05-09T12:24:10.102"/>
    <p1510:client id="{50C34C38-8CAD-48F1-A4F0-771A96619DC4}" v="36" dt="2023-06-07T12:51:48.725"/>
    <p1510:client id="{5552963D-3FA3-4AA5-AA60-9AB4FAACEE8A}" v="36" dt="2023-06-02T12:55:04.505"/>
    <p1510:client id="{589B533F-1539-4E88-AF58-1791DB8A9A65}" v="25" dt="2023-05-09T15:14:23.635"/>
    <p1510:client id="{5C81413A-1292-0EBD-7478-0B32382E94CF}" v="947" dt="2023-07-26T15:16:28.589"/>
    <p1510:client id="{67B7164B-7D49-057F-0627-2B4F67236889}" v="208" dt="2023-05-08T20:59:14.086"/>
    <p1510:client id="{692F4018-2FA8-605C-1C8F-41541436460B}" v="403" dt="2023-05-09T12:18:56.820"/>
    <p1510:client id="{6E1132A1-0C35-13A0-CEA2-D77619DEF921}" v="26" dt="2023-07-25T13:00:16.365"/>
    <p1510:client id="{6E19F93B-68FB-4677-9B0E-73F0F32AB64D}" v="46" dt="2023-06-06T11:47:41.448"/>
    <p1510:client id="{7798C7C8-D249-4D87-A6B1-94C7954A173D}" v="4" dt="2023-07-13T12:22:06.345"/>
    <p1510:client id="{7AFFEFA4-13FD-C8CF-254C-10B3CEF454BC}" v="88" dt="2023-06-05T10:56:19.792"/>
    <p1510:client id="{80B015DF-69F4-018D-2C52-7FE5E9EF8C65}" v="4" dt="2023-06-13T17:04:23.372"/>
    <p1510:client id="{83C790EB-FCB8-87A2-DE4D-1B6D5DF237CB}" v="31" dt="2023-06-16T16:00:18.894"/>
    <p1510:client id="{84259A7F-C000-4AFB-A8CB-CB9746B4BF57}" v="184" dt="2023-05-09T00:39:24.105"/>
    <p1510:client id="{8612D213-BC98-0E78-E740-51B4CD42FBA7}" v="1565" dt="2023-06-05T21:45:51.585"/>
    <p1510:client id="{883C5645-DE5F-47DF-AFD2-0421CD7090F0}" v="22" dt="2023-05-09T13:08:47.387"/>
    <p1510:client id="{8D0DC96C-553C-FDFC-55BF-277DA825CC4D}" v="545" dt="2023-06-06T15:04:52.552"/>
    <p1510:client id="{8EDFB37C-9B80-22E8-D857-260E15D66B2B}" v="1957" dt="2023-07-26T15:22:37.762"/>
    <p1510:client id="{91206AAD-5107-41FD-8619-65B7C1226820}" v="650" dt="2023-06-12T15:29:45.233"/>
    <p1510:client id="{9E063F78-4321-E3C7-C91E-F9951AD2FDD9}" v="255" dt="2023-06-05T17:24:19.699"/>
    <p1510:client id="{9F72360A-16A2-E077-50D9-B654D37BFAE4}" v="2" dt="2023-05-08T15:31:20.002"/>
    <p1510:client id="{A4138E75-EB41-4795-87B3-EC3FBE22884D}" v="202" dt="2023-05-08T21:25:44.168"/>
    <p1510:client id="{ACFDD89B-DE87-2780-A68C-8F95651AAC04}" v="256" dt="2023-06-05T18:51:49.745"/>
    <p1510:client id="{B3138B59-AECA-03C2-9030-FDD3B1B28738}" v="3924" dt="2023-05-08T19:22:22.567"/>
    <p1510:client id="{B44AE97F-C8C3-676D-E668-87121D670EF2}" v="829" dt="2023-07-26T12:45:49.081"/>
    <p1510:client id="{B65696FF-8679-74F6-8B88-D4BF7F8D2241}" v="172" dt="2023-07-26T15:10:52.238"/>
    <p1510:client id="{B841FD5A-F63B-6F9B-10BD-881CA739C51E}" v="22" dt="2023-06-07T17:29:24.108"/>
    <p1510:client id="{B86305DC-8161-ABA4-2752-FF3BEB07C561}" v="129" dt="2023-07-13T13:09:04.984"/>
    <p1510:client id="{BD810F75-87C3-4134-A722-D8D73E1ABFD5}" v="5" dt="2023-05-09T15:15:41.047"/>
    <p1510:client id="{C7477966-A8FE-446D-A616-F1E8132D1E39}" v="79" dt="2023-05-17T14:22:09.567"/>
    <p1510:client id="{D64F43C9-FC63-7FBB-0888-D47BD76ED11A}" v="969" dt="2023-06-06T15:11:24.890"/>
    <p1510:client id="{D67FD372-994C-48AF-B40C-5692E1671AB9}" v="6" dt="2023-06-12T15:39:36.808"/>
    <p1510:client id="{E02CA27A-90FC-4022-BBAE-17D31CDA5CCB}" v="106" dt="2023-05-08T16:26:11.037"/>
    <p1510:client id="{E2A3D607-04EE-AD52-222F-D74AE7771660}" v="66" dt="2023-06-16T18:09:56.592"/>
    <p1510:client id="{E3C5A383-F8AF-4A0C-90FE-3C53D53632F8}" v="19" dt="2023-05-17T18:17:10.609"/>
    <p1510:client id="{ECF7B194-7D52-4459-0169-70EBB43C002F}" v="315" dt="2023-06-06T11:57:36.986"/>
    <p1510:client id="{EEC805C8-2BB3-4B89-A3BD-67A57781B591}" v="163" dt="2023-06-16T17:56:24.357"/>
    <p1510:client id="{F4692BC5-9410-CA9E-F2B1-BC6506A64137}" v="1321" dt="2023-06-07T20:27:01.788"/>
    <p1510:client id="{F598B976-287A-5FC3-F1C9-F3F76992D179}" v="35" dt="2023-06-16T11:09:44.246"/>
    <p1510:client id="{F822332E-E71E-B7A9-6A9D-A80CA83D5246}" v="20" dt="2023-05-09T13:41:23.932"/>
    <p1510:client id="{FCF07FC7-F336-96F0-14FA-E5F15D110F77}" v="364" dt="2023-06-05T11:38:49.668"/>
    <p1510:client id="{FE6E8BC0-9CB8-4BA1-9064-FB32F8144523}" v="97" dt="2023-07-26T13:56:33.7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Estilo Claro 1 - Ênfas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Estilo Claro 1 - Ênfas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Estilo Claro 2 - Ênfase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2838BEF-8BB2-4498-84A7-C5851F593DF1}" styleName="Estilo Médio 4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presProps" Target="presProps.xml"/><Relationship Id="rId27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5622798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8F9845-C187-46D1-BB98-53BDA910FA5D}" type="datetimeFigureOut">
              <a:rPr lang="pt-BR" smtClean="0"/>
              <a:t>27/07/2023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2B60D1-FEB8-411E-B1C2-9CBDEBA745D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51571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5622798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9EFE87-ED4C-4DCF-B076-8DBC51C08213}" type="datetimeFigureOut">
              <a:rPr lang="pt-BR" smtClean="0"/>
              <a:t>27/07/2023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9313"/>
            <a:ext cx="4078288" cy="2295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992664" y="3271382"/>
            <a:ext cx="794131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5622798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04920B-BB4A-4432-A7FA-14A657F03B1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36250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NUP </a:t>
            </a:r>
            <a:r>
              <a:rPr lang="en-US" b="1" err="1"/>
              <a:t>referente</a:t>
            </a:r>
            <a:r>
              <a:rPr lang="en-US" b="1"/>
              <a:t> </a:t>
            </a:r>
            <a:r>
              <a:rPr lang="en-US" b="1" err="1"/>
              <a:t>ao</a:t>
            </a:r>
            <a:r>
              <a:rPr lang="en-US" b="1"/>
              <a:t> </a:t>
            </a:r>
            <a:r>
              <a:rPr lang="en-US" b="1" err="1"/>
              <a:t>repasse</a:t>
            </a:r>
            <a:r>
              <a:rPr lang="en-US" b="1"/>
              <a:t>: </a:t>
            </a:r>
            <a:r>
              <a:rPr lang="en-US"/>
              <a:t>25000.154937/2020-87; ID SEI: 0033972316 – </a:t>
            </a:r>
            <a:r>
              <a:rPr lang="en-US" err="1"/>
              <a:t>Despacho</a:t>
            </a:r>
            <a:r>
              <a:rPr lang="en-US"/>
              <a:t> CGAFB.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04920B-BB4A-4432-A7FA-14A657F03B1C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81647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NUP </a:t>
            </a:r>
            <a:r>
              <a:rPr lang="en-US" b="1" err="1"/>
              <a:t>referente</a:t>
            </a:r>
            <a:r>
              <a:rPr lang="en-US" b="1"/>
              <a:t> </a:t>
            </a:r>
            <a:r>
              <a:rPr lang="en-US" b="1" err="1"/>
              <a:t>ao</a:t>
            </a:r>
            <a:r>
              <a:rPr lang="en-US" b="1"/>
              <a:t> </a:t>
            </a:r>
            <a:r>
              <a:rPr lang="en-US" b="1" err="1"/>
              <a:t>repasse</a:t>
            </a:r>
            <a:r>
              <a:rPr lang="en-US" b="1"/>
              <a:t>: </a:t>
            </a:r>
            <a:r>
              <a:rPr lang="en-US"/>
              <a:t>25000.154937/2020-87; ID SEI: 0033972316 – </a:t>
            </a:r>
            <a:r>
              <a:rPr lang="en-US" err="1"/>
              <a:t>Despacho</a:t>
            </a:r>
            <a:r>
              <a:rPr lang="en-US"/>
              <a:t> CGAFB.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04920B-BB4A-4432-A7FA-14A657F03B1C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74075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NUP </a:t>
            </a:r>
            <a:r>
              <a:rPr lang="en-US" b="1" err="1"/>
              <a:t>referente</a:t>
            </a:r>
            <a:r>
              <a:rPr lang="en-US" b="1"/>
              <a:t> </a:t>
            </a:r>
            <a:r>
              <a:rPr lang="en-US" b="1" err="1"/>
              <a:t>ao</a:t>
            </a:r>
            <a:r>
              <a:rPr lang="en-US" b="1"/>
              <a:t> </a:t>
            </a:r>
            <a:r>
              <a:rPr lang="en-US" b="1" err="1"/>
              <a:t>repasse</a:t>
            </a:r>
            <a:r>
              <a:rPr lang="en-US" b="1"/>
              <a:t>: </a:t>
            </a:r>
            <a:r>
              <a:rPr lang="en-US"/>
              <a:t>25000.154937/2020-87; ID SEI: 0033972316 – </a:t>
            </a:r>
            <a:r>
              <a:rPr lang="en-US" err="1"/>
              <a:t>Despacho</a:t>
            </a:r>
            <a:r>
              <a:rPr lang="en-US"/>
              <a:t> CGAFB.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04920B-BB4A-4432-A7FA-14A657F03B1C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56040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NUP </a:t>
            </a:r>
            <a:r>
              <a:rPr lang="en-US" b="1" err="1"/>
              <a:t>referente</a:t>
            </a:r>
            <a:r>
              <a:rPr lang="en-US" b="1"/>
              <a:t> </a:t>
            </a:r>
            <a:r>
              <a:rPr lang="en-US" b="1" err="1"/>
              <a:t>ao</a:t>
            </a:r>
            <a:r>
              <a:rPr lang="en-US" b="1"/>
              <a:t> </a:t>
            </a:r>
            <a:r>
              <a:rPr lang="en-US" b="1" err="1"/>
              <a:t>repasse</a:t>
            </a:r>
            <a:r>
              <a:rPr lang="en-US" b="1"/>
              <a:t>: </a:t>
            </a:r>
            <a:r>
              <a:rPr lang="en-US"/>
              <a:t>25000.154937/2020-87; ID SEI: 0033972316 – </a:t>
            </a:r>
            <a:r>
              <a:rPr lang="en-US" err="1"/>
              <a:t>Despacho</a:t>
            </a:r>
            <a:r>
              <a:rPr lang="en-US"/>
              <a:t> CGAFB.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04920B-BB4A-4432-A7FA-14A657F03B1C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1313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de Abertu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38541560-C1DA-B090-79D4-D29BAABC60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95EAA027-B7AC-E312-3D74-EFF272CDB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875" y="2324784"/>
            <a:ext cx="7110249" cy="1543023"/>
          </a:xfrm>
          <a:prstGeom prst="rect">
            <a:avLst/>
          </a:prstGeom>
        </p:spPr>
        <p:txBody>
          <a:bodyPr/>
          <a:lstStyle>
            <a:lvl1pPr algn="ctr">
              <a:defRPr lang="pt-BR" sz="5400" b="1" kern="1200" dirty="0">
                <a:solidFill>
                  <a:srgbClr val="183EFF"/>
                </a:solidFill>
                <a:latin typeface="Montserrat" panose="00000500000000000000" pitchFamily="2" charset="0"/>
                <a:ea typeface="+mn-ea"/>
                <a:cs typeface="+mn-cs"/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637449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foto com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6933011" y="1924050"/>
            <a:ext cx="3886200" cy="1714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rgbClr val="183EFF"/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sz="quarter" idx="15"/>
          </p:nvPr>
        </p:nvSpPr>
        <p:spPr>
          <a:xfrm>
            <a:off x="0" y="1924050"/>
            <a:ext cx="6096000" cy="3648076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4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6933011" y="3910474"/>
            <a:ext cx="3886200" cy="166165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</p:spTree>
    <p:extLst>
      <p:ext uri="{BB962C8B-B14F-4D97-AF65-F5344CB8AC3E}">
        <p14:creationId xmlns:p14="http://schemas.microsoft.com/office/powerpoint/2010/main" val="3594031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tópicos com íco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190624" y="1092728"/>
            <a:ext cx="9628587" cy="964672"/>
          </a:xfrm>
          <a:prstGeom prst="rect">
            <a:avLst/>
          </a:prstGeom>
        </p:spPr>
        <p:txBody>
          <a:bodyPr wrap="square" anchor="ctr" anchorCtr="1">
            <a:normAutofit/>
          </a:bodyPr>
          <a:lstStyle>
            <a:lvl1pPr algn="ctr">
              <a:defRPr sz="4400" b="1" spc="0" baseline="0">
                <a:solidFill>
                  <a:srgbClr val="183EFF"/>
                </a:solidFill>
              </a:defRPr>
            </a:lvl1pPr>
          </a:lstStyle>
          <a:p>
            <a:r>
              <a:rPr lang="pt-BR"/>
              <a:t>Título</a:t>
            </a:r>
          </a:p>
        </p:txBody>
      </p:sp>
      <p:sp>
        <p:nvSpPr>
          <p:cNvPr id="10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190624" y="3767446"/>
            <a:ext cx="3886200" cy="65722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1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1190624" y="4558021"/>
            <a:ext cx="3886200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12" name="Espaço Reservado para Texto 3"/>
          <p:cNvSpPr>
            <a:spLocks noGrp="1"/>
          </p:cNvSpPr>
          <p:nvPr>
            <p:ph type="body" sz="quarter" idx="17" hasCustomPrompt="1"/>
          </p:nvPr>
        </p:nvSpPr>
        <p:spPr>
          <a:xfrm>
            <a:off x="6933011" y="3767446"/>
            <a:ext cx="3886200" cy="6667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3" name="Espaço Reservado para Texto 3"/>
          <p:cNvSpPr>
            <a:spLocks noGrp="1"/>
          </p:cNvSpPr>
          <p:nvPr>
            <p:ph type="body" sz="quarter" idx="18" hasCustomPrompt="1"/>
          </p:nvPr>
        </p:nvSpPr>
        <p:spPr>
          <a:xfrm>
            <a:off x="6933011" y="4558020"/>
            <a:ext cx="3886200" cy="89535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</p:spTree>
    <p:extLst>
      <p:ext uri="{BB962C8B-B14F-4D97-AF65-F5344CB8AC3E}">
        <p14:creationId xmlns:p14="http://schemas.microsoft.com/office/powerpoint/2010/main" val="27926223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tópicos com image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190624" y="1092728"/>
            <a:ext cx="9628587" cy="964672"/>
          </a:xfrm>
          <a:prstGeom prst="rect">
            <a:avLst/>
          </a:prstGeom>
        </p:spPr>
        <p:txBody>
          <a:bodyPr wrap="square" anchor="ctr" anchorCtr="1">
            <a:normAutofit/>
          </a:bodyPr>
          <a:lstStyle>
            <a:lvl1pPr algn="ctr">
              <a:defRPr sz="4400" b="1" spc="0" baseline="0">
                <a:solidFill>
                  <a:srgbClr val="183EFF"/>
                </a:solidFill>
              </a:defRPr>
            </a:lvl1pPr>
          </a:lstStyle>
          <a:p>
            <a:r>
              <a:rPr lang="pt-BR"/>
              <a:t>Título</a:t>
            </a:r>
          </a:p>
        </p:txBody>
      </p:sp>
      <p:sp>
        <p:nvSpPr>
          <p:cNvPr id="10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190624" y="3143556"/>
            <a:ext cx="3886200" cy="41372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1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1190624" y="5215246"/>
            <a:ext cx="3886200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4" name="Espaço Reservado para Imagem 3"/>
          <p:cNvSpPr>
            <a:spLocks noGrp="1"/>
          </p:cNvSpPr>
          <p:nvPr>
            <p:ph type="pic" sz="quarter" idx="19"/>
          </p:nvPr>
        </p:nvSpPr>
        <p:spPr>
          <a:xfrm>
            <a:off x="1190624" y="3767138"/>
            <a:ext cx="3886201" cy="123825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4" name="Espaço Reservado para Texto 3"/>
          <p:cNvSpPr>
            <a:spLocks noGrp="1"/>
          </p:cNvSpPr>
          <p:nvPr>
            <p:ph type="body" sz="quarter" idx="20" hasCustomPrompt="1"/>
          </p:nvPr>
        </p:nvSpPr>
        <p:spPr>
          <a:xfrm>
            <a:off x="6933010" y="3143556"/>
            <a:ext cx="3886200" cy="41464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5" name="Espaço Reservado para Texto 3"/>
          <p:cNvSpPr>
            <a:spLocks noGrp="1"/>
          </p:cNvSpPr>
          <p:nvPr>
            <p:ph type="body" sz="quarter" idx="21" hasCustomPrompt="1"/>
          </p:nvPr>
        </p:nvSpPr>
        <p:spPr>
          <a:xfrm>
            <a:off x="6933010" y="5215246"/>
            <a:ext cx="3886200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16" name="Espaço Reservado para Imagem 3"/>
          <p:cNvSpPr>
            <a:spLocks noGrp="1"/>
          </p:cNvSpPr>
          <p:nvPr>
            <p:ph type="pic" sz="quarter" idx="22"/>
          </p:nvPr>
        </p:nvSpPr>
        <p:spPr>
          <a:xfrm>
            <a:off x="6933010" y="3767138"/>
            <a:ext cx="3886201" cy="123825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99194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texto com gráfico dire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000124" y="2457451"/>
            <a:ext cx="3886200" cy="11239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rgbClr val="183EFF"/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4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1000124" y="3857625"/>
            <a:ext cx="3886200" cy="13074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5" name="Espaço Reservado para Gráfico 4"/>
          <p:cNvSpPr>
            <a:spLocks noGrp="1"/>
          </p:cNvSpPr>
          <p:nvPr>
            <p:ph type="chart" sz="quarter" idx="17"/>
          </p:nvPr>
        </p:nvSpPr>
        <p:spPr>
          <a:xfrm>
            <a:off x="5723336" y="1085850"/>
            <a:ext cx="5095875" cy="4812634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0727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ações com image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7991475" y="1085850"/>
            <a:ext cx="2827736" cy="4419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rgbClr val="183EFF"/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7" name="Espaço Reservado para Imagem 2"/>
          <p:cNvSpPr>
            <a:spLocks noGrp="1"/>
          </p:cNvSpPr>
          <p:nvPr>
            <p:ph type="pic" sz="quarter" idx="16"/>
          </p:nvPr>
        </p:nvSpPr>
        <p:spPr>
          <a:xfrm>
            <a:off x="1276350" y="0"/>
            <a:ext cx="2105025" cy="419100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3" name="Espaço Reservado para Texto 3"/>
          <p:cNvSpPr>
            <a:spLocks noGrp="1"/>
          </p:cNvSpPr>
          <p:nvPr>
            <p:ph type="body" sz="quarter" idx="19" hasCustomPrompt="1"/>
          </p:nvPr>
        </p:nvSpPr>
        <p:spPr>
          <a:xfrm>
            <a:off x="1360706" y="4466196"/>
            <a:ext cx="1857375" cy="65722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1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5" name="Espaço Reservado para Texto 3"/>
          <p:cNvSpPr>
            <a:spLocks noGrp="1"/>
          </p:cNvSpPr>
          <p:nvPr>
            <p:ph type="body" sz="quarter" idx="20" hasCustomPrompt="1"/>
          </p:nvPr>
        </p:nvSpPr>
        <p:spPr>
          <a:xfrm>
            <a:off x="1360706" y="5256771"/>
            <a:ext cx="1857375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16" name="Espaço Reservado para Texto 3"/>
          <p:cNvSpPr>
            <a:spLocks noGrp="1"/>
          </p:cNvSpPr>
          <p:nvPr>
            <p:ph type="body" sz="quarter" idx="21" hasCustomPrompt="1"/>
          </p:nvPr>
        </p:nvSpPr>
        <p:spPr>
          <a:xfrm>
            <a:off x="3500438" y="4466196"/>
            <a:ext cx="1857375" cy="65722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1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7" name="Espaço Reservado para Texto 3"/>
          <p:cNvSpPr>
            <a:spLocks noGrp="1"/>
          </p:cNvSpPr>
          <p:nvPr>
            <p:ph type="body" sz="quarter" idx="22" hasCustomPrompt="1"/>
          </p:nvPr>
        </p:nvSpPr>
        <p:spPr>
          <a:xfrm>
            <a:off x="3500438" y="5256771"/>
            <a:ext cx="1857375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18" name="Espaço Reservado para Texto 3"/>
          <p:cNvSpPr>
            <a:spLocks noGrp="1"/>
          </p:cNvSpPr>
          <p:nvPr>
            <p:ph type="body" sz="quarter" idx="23" hasCustomPrompt="1"/>
          </p:nvPr>
        </p:nvSpPr>
        <p:spPr>
          <a:xfrm>
            <a:off x="5638800" y="4466196"/>
            <a:ext cx="1857375" cy="65722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1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9" name="Espaço Reservado para Texto 3"/>
          <p:cNvSpPr>
            <a:spLocks noGrp="1"/>
          </p:cNvSpPr>
          <p:nvPr>
            <p:ph type="body" sz="quarter" idx="24" hasCustomPrompt="1"/>
          </p:nvPr>
        </p:nvSpPr>
        <p:spPr>
          <a:xfrm>
            <a:off x="5638800" y="5256771"/>
            <a:ext cx="1857375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22" name="Espaço Reservado para Imagem 2"/>
          <p:cNvSpPr>
            <a:spLocks noGrp="1"/>
          </p:cNvSpPr>
          <p:nvPr>
            <p:ph type="pic" sz="quarter" idx="25"/>
          </p:nvPr>
        </p:nvSpPr>
        <p:spPr>
          <a:xfrm>
            <a:off x="3381375" y="0"/>
            <a:ext cx="2105025" cy="419100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23" name="Espaço Reservado para Imagem 2"/>
          <p:cNvSpPr>
            <a:spLocks noGrp="1"/>
          </p:cNvSpPr>
          <p:nvPr>
            <p:ph type="pic" sz="quarter" idx="26"/>
          </p:nvPr>
        </p:nvSpPr>
        <p:spPr>
          <a:xfrm>
            <a:off x="5486400" y="0"/>
            <a:ext cx="2105025" cy="419100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86264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ações sem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E2E83493-C7F4-C7B2-D2BD-755425FFEBF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3C1CA0A4-F05B-5773-BC79-24B6F476CF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957388" y="1085850"/>
            <a:ext cx="3143250" cy="48126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rgbClr val="183EFF"/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Texto</a:t>
            </a:r>
          </a:p>
        </p:txBody>
      </p:sp>
      <p:sp>
        <p:nvSpPr>
          <p:cNvPr id="7" name="Espaço Reservado para Texto 3"/>
          <p:cNvSpPr>
            <a:spLocks noGrp="1"/>
          </p:cNvSpPr>
          <p:nvPr>
            <p:ph type="body" sz="quarter" idx="19" hasCustomPrompt="1"/>
          </p:nvPr>
        </p:nvSpPr>
        <p:spPr>
          <a:xfrm>
            <a:off x="5723336" y="1085850"/>
            <a:ext cx="5095875" cy="32385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8" name="Espaço Reservado para Texto 3"/>
          <p:cNvSpPr>
            <a:spLocks noGrp="1"/>
          </p:cNvSpPr>
          <p:nvPr>
            <p:ph type="body" sz="quarter" idx="20" hasCustomPrompt="1"/>
          </p:nvPr>
        </p:nvSpPr>
        <p:spPr>
          <a:xfrm>
            <a:off x="5723336" y="1612805"/>
            <a:ext cx="5095875" cy="52387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2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16" name="Espaço Reservado para Texto 3"/>
          <p:cNvSpPr>
            <a:spLocks noGrp="1"/>
          </p:cNvSpPr>
          <p:nvPr>
            <p:ph type="body" sz="quarter" idx="21" hasCustomPrompt="1"/>
          </p:nvPr>
        </p:nvSpPr>
        <p:spPr>
          <a:xfrm>
            <a:off x="5723336" y="4847655"/>
            <a:ext cx="5095875" cy="32385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7" name="Espaço Reservado para Texto 3"/>
          <p:cNvSpPr>
            <a:spLocks noGrp="1"/>
          </p:cNvSpPr>
          <p:nvPr>
            <p:ph type="body" sz="quarter" idx="22" hasCustomPrompt="1"/>
          </p:nvPr>
        </p:nvSpPr>
        <p:spPr>
          <a:xfrm>
            <a:off x="5723336" y="5374609"/>
            <a:ext cx="5095875" cy="52387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2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18" name="Espaço Reservado para Texto 3"/>
          <p:cNvSpPr>
            <a:spLocks noGrp="1"/>
          </p:cNvSpPr>
          <p:nvPr>
            <p:ph type="body" sz="quarter" idx="23" hasCustomPrompt="1"/>
          </p:nvPr>
        </p:nvSpPr>
        <p:spPr>
          <a:xfrm>
            <a:off x="5723336" y="3593720"/>
            <a:ext cx="5095875" cy="32385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9" name="Espaço Reservado para Texto 3"/>
          <p:cNvSpPr>
            <a:spLocks noGrp="1"/>
          </p:cNvSpPr>
          <p:nvPr>
            <p:ph type="body" sz="quarter" idx="24" hasCustomPrompt="1"/>
          </p:nvPr>
        </p:nvSpPr>
        <p:spPr>
          <a:xfrm>
            <a:off x="5723336" y="4120675"/>
            <a:ext cx="5095875" cy="52387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2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20" name="Espaço Reservado para Texto 3"/>
          <p:cNvSpPr>
            <a:spLocks noGrp="1"/>
          </p:cNvSpPr>
          <p:nvPr>
            <p:ph type="body" sz="quarter" idx="25" hasCustomPrompt="1"/>
          </p:nvPr>
        </p:nvSpPr>
        <p:spPr>
          <a:xfrm>
            <a:off x="5723336" y="2339785"/>
            <a:ext cx="5095875" cy="32385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21" name="Espaço Reservado para Texto 3"/>
          <p:cNvSpPr>
            <a:spLocks noGrp="1"/>
          </p:cNvSpPr>
          <p:nvPr>
            <p:ph type="body" sz="quarter" idx="26" hasCustomPrompt="1"/>
          </p:nvPr>
        </p:nvSpPr>
        <p:spPr>
          <a:xfrm>
            <a:off x="5723336" y="2866740"/>
            <a:ext cx="5095875" cy="52387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2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</p:spTree>
    <p:extLst>
      <p:ext uri="{BB962C8B-B14F-4D97-AF65-F5344CB8AC3E}">
        <p14:creationId xmlns:p14="http://schemas.microsoft.com/office/powerpoint/2010/main" val="28232242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tópicos com ícones à dire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190625" y="797453"/>
            <a:ext cx="8715376" cy="697972"/>
          </a:xfrm>
          <a:prstGeom prst="rect">
            <a:avLst/>
          </a:prstGeom>
        </p:spPr>
        <p:txBody>
          <a:bodyPr wrap="square" anchor="t" anchorCtr="0">
            <a:normAutofit/>
          </a:bodyPr>
          <a:lstStyle>
            <a:lvl1pPr algn="l">
              <a:defRPr sz="4400" b="1" spc="0" baseline="0">
                <a:solidFill>
                  <a:srgbClr val="183EFF"/>
                </a:solidFill>
              </a:defRPr>
            </a:lvl1pPr>
          </a:lstStyle>
          <a:p>
            <a:r>
              <a:rPr lang="pt-BR"/>
              <a:t>Título</a:t>
            </a:r>
          </a:p>
        </p:txBody>
      </p:sp>
      <p:sp>
        <p:nvSpPr>
          <p:cNvPr id="10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190625" y="2653021"/>
            <a:ext cx="3886200" cy="4140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1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1190625" y="3248490"/>
            <a:ext cx="3886200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15" name="Espaço Reservado para Texto 3"/>
          <p:cNvSpPr>
            <a:spLocks noGrp="1"/>
          </p:cNvSpPr>
          <p:nvPr>
            <p:ph type="body" sz="quarter" idx="17" hasCustomPrompt="1"/>
          </p:nvPr>
        </p:nvSpPr>
        <p:spPr>
          <a:xfrm>
            <a:off x="1190625" y="4462771"/>
            <a:ext cx="3886200" cy="4140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6" name="Espaço Reservado para Texto 3"/>
          <p:cNvSpPr>
            <a:spLocks noGrp="1"/>
          </p:cNvSpPr>
          <p:nvPr>
            <p:ph type="body" sz="quarter" idx="18" hasCustomPrompt="1"/>
          </p:nvPr>
        </p:nvSpPr>
        <p:spPr>
          <a:xfrm>
            <a:off x="1190625" y="5058240"/>
            <a:ext cx="3886200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20" name="Espaço Reservado para Texto 3"/>
          <p:cNvSpPr>
            <a:spLocks noGrp="1"/>
          </p:cNvSpPr>
          <p:nvPr>
            <p:ph type="body" sz="quarter" idx="19" hasCustomPrompt="1"/>
          </p:nvPr>
        </p:nvSpPr>
        <p:spPr>
          <a:xfrm>
            <a:off x="6019801" y="2653021"/>
            <a:ext cx="3886200" cy="4140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21" name="Espaço Reservado para Texto 3"/>
          <p:cNvSpPr>
            <a:spLocks noGrp="1"/>
          </p:cNvSpPr>
          <p:nvPr>
            <p:ph type="body" sz="quarter" idx="20" hasCustomPrompt="1"/>
          </p:nvPr>
        </p:nvSpPr>
        <p:spPr>
          <a:xfrm>
            <a:off x="6019801" y="3248490"/>
            <a:ext cx="3886200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23" name="Espaço Reservado para Texto 3"/>
          <p:cNvSpPr>
            <a:spLocks noGrp="1"/>
          </p:cNvSpPr>
          <p:nvPr>
            <p:ph type="body" sz="quarter" idx="21" hasCustomPrompt="1"/>
          </p:nvPr>
        </p:nvSpPr>
        <p:spPr>
          <a:xfrm>
            <a:off x="6019801" y="4462771"/>
            <a:ext cx="3886200" cy="4140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24" name="Espaço Reservado para Texto 3"/>
          <p:cNvSpPr>
            <a:spLocks noGrp="1"/>
          </p:cNvSpPr>
          <p:nvPr>
            <p:ph type="body" sz="quarter" idx="22" hasCustomPrompt="1"/>
          </p:nvPr>
        </p:nvSpPr>
        <p:spPr>
          <a:xfrm>
            <a:off x="6019801" y="5058240"/>
            <a:ext cx="3886200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</p:spTree>
    <p:extLst>
      <p:ext uri="{BB962C8B-B14F-4D97-AF65-F5344CB8AC3E}">
        <p14:creationId xmlns:p14="http://schemas.microsoft.com/office/powerpoint/2010/main" val="4634752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fot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Imagem 2"/>
          <p:cNvSpPr>
            <a:spLocks noGrp="1"/>
          </p:cNvSpPr>
          <p:nvPr>
            <p:ph type="pic" sz="quarter" idx="15"/>
          </p:nvPr>
        </p:nvSpPr>
        <p:spPr>
          <a:xfrm>
            <a:off x="0" y="971550"/>
            <a:ext cx="12192000" cy="4600576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8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3567113" y="5667840"/>
            <a:ext cx="5057775" cy="62910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</p:spTree>
    <p:extLst>
      <p:ext uri="{BB962C8B-B14F-4D97-AF65-F5344CB8AC3E}">
        <p14:creationId xmlns:p14="http://schemas.microsoft.com/office/powerpoint/2010/main" val="25536240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fotos com texto de apo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08042F7E-415C-1C9E-840D-52A0033B7EA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11F607B2-00A9-937D-8269-29A3E21E020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1843088" y="928688"/>
            <a:ext cx="2100262" cy="49697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sz="quarter" idx="18"/>
          </p:nvPr>
        </p:nvSpPr>
        <p:spPr>
          <a:xfrm>
            <a:off x="8143875" y="0"/>
            <a:ext cx="3752850" cy="685800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8" name="Espaço Reservado para Imagem 2"/>
          <p:cNvSpPr>
            <a:spLocks noGrp="1"/>
          </p:cNvSpPr>
          <p:nvPr>
            <p:ph type="pic" sz="quarter" idx="19"/>
          </p:nvPr>
        </p:nvSpPr>
        <p:spPr>
          <a:xfrm>
            <a:off x="4391025" y="0"/>
            <a:ext cx="3752850" cy="685800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84235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tópicos com ícon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190624" y="1092728"/>
            <a:ext cx="9628587" cy="640822"/>
          </a:xfrm>
          <a:prstGeom prst="rect">
            <a:avLst/>
          </a:prstGeom>
        </p:spPr>
        <p:txBody>
          <a:bodyPr wrap="square" anchor="t" anchorCtr="0">
            <a:normAutofit/>
          </a:bodyPr>
          <a:lstStyle>
            <a:lvl1pPr algn="l">
              <a:defRPr sz="4400" b="1" spc="0" baseline="0">
                <a:solidFill>
                  <a:srgbClr val="183EFF"/>
                </a:solidFill>
              </a:defRPr>
            </a:lvl1pPr>
          </a:lstStyle>
          <a:p>
            <a:r>
              <a:rPr lang="pt-BR"/>
              <a:t>Título</a:t>
            </a:r>
          </a:p>
        </p:txBody>
      </p:sp>
      <p:sp>
        <p:nvSpPr>
          <p:cNvPr id="10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654660" y="3767446"/>
            <a:ext cx="3238501" cy="38545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1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1654659" y="4291320"/>
            <a:ext cx="3238501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16" name="Espaço Reservado para Texto 3"/>
          <p:cNvSpPr>
            <a:spLocks noGrp="1"/>
          </p:cNvSpPr>
          <p:nvPr>
            <p:ph type="body" sz="quarter" idx="17" hasCustomPrompt="1"/>
          </p:nvPr>
        </p:nvSpPr>
        <p:spPr>
          <a:xfrm>
            <a:off x="6988660" y="3767446"/>
            <a:ext cx="3238501" cy="38545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8" name="Espaço Reservado para Texto 3"/>
          <p:cNvSpPr>
            <a:spLocks noGrp="1"/>
          </p:cNvSpPr>
          <p:nvPr>
            <p:ph type="body" sz="quarter" idx="18" hasCustomPrompt="1"/>
          </p:nvPr>
        </p:nvSpPr>
        <p:spPr>
          <a:xfrm>
            <a:off x="6988659" y="4291320"/>
            <a:ext cx="3238501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</p:spTree>
    <p:extLst>
      <p:ext uri="{BB962C8B-B14F-4D97-AF65-F5344CB8AC3E}">
        <p14:creationId xmlns:p14="http://schemas.microsoft.com/office/powerpoint/2010/main" val="275005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Final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2263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gráfico de progres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190624" y="1092728"/>
            <a:ext cx="9628587" cy="640822"/>
          </a:xfrm>
          <a:prstGeom prst="rect">
            <a:avLst/>
          </a:prstGeom>
        </p:spPr>
        <p:txBody>
          <a:bodyPr wrap="square" anchor="t" anchorCtr="0">
            <a:normAutofit/>
          </a:bodyPr>
          <a:lstStyle>
            <a:lvl1pPr algn="ctr">
              <a:defRPr sz="4400" b="1" spc="0" baseline="0">
                <a:solidFill>
                  <a:srgbClr val="183EFF"/>
                </a:solidFill>
              </a:defRPr>
            </a:lvl1pPr>
          </a:lstStyle>
          <a:p>
            <a:r>
              <a:rPr lang="pt-BR"/>
              <a:t>Título</a:t>
            </a:r>
          </a:p>
        </p:txBody>
      </p:sp>
      <p:sp>
        <p:nvSpPr>
          <p:cNvPr id="10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190624" y="2803499"/>
            <a:ext cx="2871786" cy="2806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23" name="Espaço Reservado para Texto 3"/>
          <p:cNvSpPr>
            <a:spLocks noGrp="1"/>
          </p:cNvSpPr>
          <p:nvPr>
            <p:ph type="body" sz="quarter" idx="19" hasCustomPrompt="1"/>
          </p:nvPr>
        </p:nvSpPr>
        <p:spPr>
          <a:xfrm>
            <a:off x="1877460" y="4205902"/>
            <a:ext cx="1498115" cy="38545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30%</a:t>
            </a:r>
          </a:p>
        </p:txBody>
      </p:sp>
      <p:sp>
        <p:nvSpPr>
          <p:cNvPr id="32" name="Espaço Reservado para Texto 3"/>
          <p:cNvSpPr>
            <a:spLocks noGrp="1"/>
          </p:cNvSpPr>
          <p:nvPr>
            <p:ph type="body" sz="quarter" idx="20" hasCustomPrompt="1"/>
          </p:nvPr>
        </p:nvSpPr>
        <p:spPr>
          <a:xfrm>
            <a:off x="7947425" y="2803499"/>
            <a:ext cx="2871786" cy="2806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35" name="Espaço Reservado para Texto 3"/>
          <p:cNvSpPr>
            <a:spLocks noGrp="1"/>
          </p:cNvSpPr>
          <p:nvPr>
            <p:ph type="body" sz="quarter" idx="21" hasCustomPrompt="1"/>
          </p:nvPr>
        </p:nvSpPr>
        <p:spPr>
          <a:xfrm>
            <a:off x="8634261" y="4205902"/>
            <a:ext cx="1498115" cy="38545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90%</a:t>
            </a:r>
          </a:p>
        </p:txBody>
      </p:sp>
      <p:sp>
        <p:nvSpPr>
          <p:cNvPr id="36" name="Espaço Reservado para Texto 3"/>
          <p:cNvSpPr>
            <a:spLocks noGrp="1"/>
          </p:cNvSpPr>
          <p:nvPr>
            <p:ph type="body" sz="quarter" idx="22" hasCustomPrompt="1"/>
          </p:nvPr>
        </p:nvSpPr>
        <p:spPr>
          <a:xfrm>
            <a:off x="4565888" y="2803499"/>
            <a:ext cx="2871786" cy="2806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39" name="Espaço Reservado para Texto 3"/>
          <p:cNvSpPr>
            <a:spLocks noGrp="1"/>
          </p:cNvSpPr>
          <p:nvPr>
            <p:ph type="body" sz="quarter" idx="23" hasCustomPrompt="1"/>
          </p:nvPr>
        </p:nvSpPr>
        <p:spPr>
          <a:xfrm>
            <a:off x="5252724" y="4205902"/>
            <a:ext cx="1498115" cy="38545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60%</a:t>
            </a:r>
          </a:p>
        </p:txBody>
      </p:sp>
      <p:sp>
        <p:nvSpPr>
          <p:cNvPr id="40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2619375" y="5222209"/>
            <a:ext cx="6857999" cy="7127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</p:spTree>
    <p:extLst>
      <p:ext uri="{BB962C8B-B14F-4D97-AF65-F5344CB8AC3E}">
        <p14:creationId xmlns:p14="http://schemas.microsoft.com/office/powerpoint/2010/main" val="18341848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ço Reservado para Imagem 15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646837" y="2551837"/>
            <a:ext cx="10898327" cy="1754326"/>
          </a:xfrm>
          <a:prstGeom prst="rect">
            <a:avLst/>
          </a:prstGeom>
        </p:spPr>
        <p:txBody>
          <a:bodyPr wrap="square" anchor="ctr" anchorCtr="1">
            <a:normAutofit/>
          </a:bodyPr>
          <a:lstStyle>
            <a:lvl1pPr algn="ctr">
              <a:defRPr sz="6000" b="1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pt-BR"/>
              <a:t>Título Principal da Apresentação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D3949-D325-4C02-B6F3-CA7E3C2E1BD9}" type="slidenum">
              <a:rPr lang="pt-BR" smtClean="0"/>
              <a:t>‹nº›</a:t>
            </a:fld>
            <a:endParaRPr lang="pt-BR"/>
          </a:p>
        </p:txBody>
      </p:sp>
      <p:cxnSp>
        <p:nvCxnSpPr>
          <p:cNvPr id="18" name="Conector reto 17"/>
          <p:cNvCxnSpPr/>
          <p:nvPr userDrawn="1"/>
        </p:nvCxnSpPr>
        <p:spPr>
          <a:xfrm>
            <a:off x="646837" y="2314575"/>
            <a:ext cx="10898327" cy="0"/>
          </a:xfrm>
          <a:prstGeom prst="line">
            <a:avLst/>
          </a:prstGeom>
          <a:ln cap="rnd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Conector reto 18"/>
          <p:cNvCxnSpPr/>
          <p:nvPr userDrawn="1"/>
        </p:nvCxnSpPr>
        <p:spPr>
          <a:xfrm>
            <a:off x="646837" y="4572000"/>
            <a:ext cx="10898327" cy="0"/>
          </a:xfrm>
          <a:prstGeom prst="line">
            <a:avLst/>
          </a:prstGeom>
          <a:ln cap="rnd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30173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aspa com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ço Reservado para Imagem 15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D3949-D325-4C02-B6F3-CA7E3C2E1BD9}" type="slidenum">
              <a:rPr lang="pt-BR" smtClean="0"/>
              <a:t>‹nº›</a:t>
            </a:fld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276350" y="1085850"/>
            <a:ext cx="9639301" cy="40767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Aspas</a:t>
            </a:r>
          </a:p>
        </p:txBody>
      </p:sp>
      <p:sp>
        <p:nvSpPr>
          <p:cNvPr id="9" name="Espaço Reservado para Texto 3"/>
          <p:cNvSpPr>
            <a:spLocks noGrp="1"/>
          </p:cNvSpPr>
          <p:nvPr>
            <p:ph type="body" sz="quarter" idx="15" hasCustomPrompt="1"/>
          </p:nvPr>
        </p:nvSpPr>
        <p:spPr>
          <a:xfrm>
            <a:off x="1781175" y="5286375"/>
            <a:ext cx="9134476" cy="4000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Pessoa</a:t>
            </a:r>
          </a:p>
        </p:txBody>
      </p:sp>
      <p:cxnSp>
        <p:nvCxnSpPr>
          <p:cNvPr id="7" name="Conector reto 6"/>
          <p:cNvCxnSpPr>
            <a:stCxn id="9" idx="1"/>
          </p:cNvCxnSpPr>
          <p:nvPr userDrawn="1"/>
        </p:nvCxnSpPr>
        <p:spPr>
          <a:xfrm flipH="1">
            <a:off x="1276350" y="5486400"/>
            <a:ext cx="504825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Conector reto 12"/>
          <p:cNvCxnSpPr/>
          <p:nvPr userDrawn="1"/>
        </p:nvCxnSpPr>
        <p:spPr>
          <a:xfrm>
            <a:off x="1276350" y="5991225"/>
            <a:ext cx="9639301" cy="0"/>
          </a:xfrm>
          <a:prstGeom prst="line">
            <a:avLst/>
          </a:prstGeom>
          <a:ln cap="rnd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 userDrawn="1"/>
        </p:nvSpPr>
        <p:spPr>
          <a:xfrm>
            <a:off x="552450" y="295275"/>
            <a:ext cx="1048685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600" b="1">
                <a:solidFill>
                  <a:schemeClr val="tx1">
                    <a:lumMod val="65000"/>
                    <a:lumOff val="35000"/>
                  </a:schemeClr>
                </a:solidFill>
              </a:rPr>
              <a:t>“</a:t>
            </a:r>
          </a:p>
        </p:txBody>
      </p:sp>
      <p:sp>
        <p:nvSpPr>
          <p:cNvPr id="17" name="CaixaDeTexto 16"/>
          <p:cNvSpPr txBox="1"/>
          <p:nvPr userDrawn="1"/>
        </p:nvSpPr>
        <p:spPr>
          <a:xfrm rot="10800000">
            <a:off x="10591801" y="3201472"/>
            <a:ext cx="1048685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600" b="1">
                <a:solidFill>
                  <a:schemeClr val="tx1">
                    <a:lumMod val="65000"/>
                    <a:lumOff val="35000"/>
                  </a:schemeClr>
                </a:solidFill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11907607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aspa sem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D3949-D325-4C02-B6F3-CA7E3C2E1BD9}" type="slidenum">
              <a:rPr lang="pt-BR" smtClean="0"/>
              <a:t>‹nº›</a:t>
            </a:fld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276350" y="1085850"/>
            <a:ext cx="9639301" cy="40767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600" b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Aspas</a:t>
            </a:r>
          </a:p>
        </p:txBody>
      </p:sp>
      <p:sp>
        <p:nvSpPr>
          <p:cNvPr id="9" name="Espaço Reservado para Texto 3"/>
          <p:cNvSpPr>
            <a:spLocks noGrp="1"/>
          </p:cNvSpPr>
          <p:nvPr>
            <p:ph type="body" sz="quarter" idx="15" hasCustomPrompt="1"/>
          </p:nvPr>
        </p:nvSpPr>
        <p:spPr>
          <a:xfrm>
            <a:off x="1276350" y="5286375"/>
            <a:ext cx="9639301" cy="4000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Pessoa</a:t>
            </a:r>
          </a:p>
        </p:txBody>
      </p:sp>
      <p:sp>
        <p:nvSpPr>
          <p:cNvPr id="12" name="CaixaDeTexto 11"/>
          <p:cNvSpPr txBox="1"/>
          <p:nvPr userDrawn="1"/>
        </p:nvSpPr>
        <p:spPr>
          <a:xfrm>
            <a:off x="552450" y="295275"/>
            <a:ext cx="1048685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600" b="1">
                <a:solidFill>
                  <a:schemeClr val="tx1">
                    <a:lumMod val="65000"/>
                    <a:lumOff val="35000"/>
                  </a:schemeClr>
                </a:solidFill>
              </a:rPr>
              <a:t>“</a:t>
            </a:r>
          </a:p>
        </p:txBody>
      </p:sp>
      <p:sp>
        <p:nvSpPr>
          <p:cNvPr id="17" name="CaixaDeTexto 16"/>
          <p:cNvSpPr txBox="1"/>
          <p:nvPr userDrawn="1"/>
        </p:nvSpPr>
        <p:spPr>
          <a:xfrm rot="10800000">
            <a:off x="10591801" y="3201472"/>
            <a:ext cx="1048685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600" b="1">
                <a:solidFill>
                  <a:schemeClr val="tx1">
                    <a:lumMod val="65000"/>
                    <a:lumOff val="35000"/>
                  </a:schemeClr>
                </a:solidFill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1946821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1/2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D3949-D325-4C02-B6F3-CA7E3C2E1BD9}" type="slidenum">
              <a:rPr lang="pt-BR" smtClean="0"/>
              <a:t>‹nº›</a:t>
            </a:fld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276351" y="1085850"/>
            <a:ext cx="3886200" cy="3476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sz="quarter" idx="15"/>
          </p:nvPr>
        </p:nvSpPr>
        <p:spPr>
          <a:xfrm>
            <a:off x="6096000" y="0"/>
            <a:ext cx="6096000" cy="685800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4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1276351" y="4765931"/>
            <a:ext cx="3886200" cy="113255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</p:spTree>
    <p:extLst>
      <p:ext uri="{BB962C8B-B14F-4D97-AF65-F5344CB8AC3E}">
        <p14:creationId xmlns:p14="http://schemas.microsoft.com/office/powerpoint/2010/main" val="91392588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1/4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D3949-D325-4C02-B6F3-CA7E3C2E1BD9}" type="slidenum">
              <a:rPr lang="pt-BR" smtClean="0"/>
              <a:t>‹nº›</a:t>
            </a:fld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276351" y="1085850"/>
            <a:ext cx="6753224" cy="3476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sz="quarter" idx="15"/>
          </p:nvPr>
        </p:nvSpPr>
        <p:spPr>
          <a:xfrm>
            <a:off x="8820150" y="0"/>
            <a:ext cx="3371850" cy="685800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4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1276351" y="4765931"/>
            <a:ext cx="6753224" cy="113255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</p:spTree>
    <p:extLst>
      <p:ext uri="{BB962C8B-B14F-4D97-AF65-F5344CB8AC3E}">
        <p14:creationId xmlns:p14="http://schemas.microsoft.com/office/powerpoint/2010/main" val="259017901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texto com gráfico esquer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D3949-D325-4C02-B6F3-CA7E3C2E1BD9}" type="slidenum">
              <a:rPr lang="pt-BR" smtClean="0"/>
              <a:t>‹nº›</a:t>
            </a:fld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6933011" y="1085850"/>
            <a:ext cx="3886200" cy="12858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4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6933011" y="2619375"/>
            <a:ext cx="3886200" cy="327910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5" name="Espaço Reservado para Gráfico 4"/>
          <p:cNvSpPr>
            <a:spLocks noGrp="1"/>
          </p:cNvSpPr>
          <p:nvPr>
            <p:ph type="chart" sz="quarter" idx="17"/>
          </p:nvPr>
        </p:nvSpPr>
        <p:spPr>
          <a:xfrm>
            <a:off x="1000124" y="1085850"/>
            <a:ext cx="5095875" cy="4812634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056271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foto com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D3949-D325-4C02-B6F3-CA7E3C2E1BD9}" type="slidenum">
              <a:rPr lang="pt-BR" smtClean="0"/>
              <a:t>‹nº›</a:t>
            </a:fld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6933011" y="1924050"/>
            <a:ext cx="3886200" cy="1714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sz="quarter" idx="15"/>
          </p:nvPr>
        </p:nvSpPr>
        <p:spPr>
          <a:xfrm>
            <a:off x="0" y="1924050"/>
            <a:ext cx="6096000" cy="3648076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4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6933011" y="3910474"/>
            <a:ext cx="3886200" cy="166165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</p:spTree>
    <p:extLst>
      <p:ext uri="{BB962C8B-B14F-4D97-AF65-F5344CB8AC3E}">
        <p14:creationId xmlns:p14="http://schemas.microsoft.com/office/powerpoint/2010/main" val="359403128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tópicos com íco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190624" y="1092728"/>
            <a:ext cx="9628587" cy="964672"/>
          </a:xfrm>
          <a:prstGeom prst="rect">
            <a:avLst/>
          </a:prstGeom>
        </p:spPr>
        <p:txBody>
          <a:bodyPr wrap="square" anchor="ctr" anchorCtr="1">
            <a:normAutofit/>
          </a:bodyPr>
          <a:lstStyle>
            <a:lvl1pPr algn="ctr">
              <a:defRPr sz="4400" b="1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pt-BR"/>
              <a:t>Título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D3949-D325-4C02-B6F3-CA7E3C2E1BD9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190624" y="3767446"/>
            <a:ext cx="3886200" cy="65722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1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1190624" y="4558021"/>
            <a:ext cx="3886200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12" name="Espaço Reservado para Texto 3"/>
          <p:cNvSpPr>
            <a:spLocks noGrp="1"/>
          </p:cNvSpPr>
          <p:nvPr>
            <p:ph type="body" sz="quarter" idx="17" hasCustomPrompt="1"/>
          </p:nvPr>
        </p:nvSpPr>
        <p:spPr>
          <a:xfrm>
            <a:off x="6933011" y="3767446"/>
            <a:ext cx="3886200" cy="6667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3" name="Espaço Reservado para Texto 3"/>
          <p:cNvSpPr>
            <a:spLocks noGrp="1"/>
          </p:cNvSpPr>
          <p:nvPr>
            <p:ph type="body" sz="quarter" idx="18" hasCustomPrompt="1"/>
          </p:nvPr>
        </p:nvSpPr>
        <p:spPr>
          <a:xfrm>
            <a:off x="6933011" y="4558020"/>
            <a:ext cx="3886200" cy="89535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</p:spTree>
    <p:extLst>
      <p:ext uri="{BB962C8B-B14F-4D97-AF65-F5344CB8AC3E}">
        <p14:creationId xmlns:p14="http://schemas.microsoft.com/office/powerpoint/2010/main" val="279262237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tópicos com image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190624" y="1092728"/>
            <a:ext cx="9628587" cy="964672"/>
          </a:xfrm>
          <a:prstGeom prst="rect">
            <a:avLst/>
          </a:prstGeom>
        </p:spPr>
        <p:txBody>
          <a:bodyPr wrap="square" anchor="ctr" anchorCtr="1">
            <a:normAutofit/>
          </a:bodyPr>
          <a:lstStyle>
            <a:lvl1pPr algn="ctr">
              <a:defRPr sz="4400" b="1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pt-BR"/>
              <a:t>Título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D3949-D325-4C02-B6F3-CA7E3C2E1BD9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190624" y="3143556"/>
            <a:ext cx="3886200" cy="41372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1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1190624" y="5215246"/>
            <a:ext cx="3886200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4" name="Espaço Reservado para Imagem 3"/>
          <p:cNvSpPr>
            <a:spLocks noGrp="1"/>
          </p:cNvSpPr>
          <p:nvPr>
            <p:ph type="pic" sz="quarter" idx="19"/>
          </p:nvPr>
        </p:nvSpPr>
        <p:spPr>
          <a:xfrm>
            <a:off x="1190624" y="3767138"/>
            <a:ext cx="3886201" cy="123825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4" name="Espaço Reservado para Texto 3"/>
          <p:cNvSpPr>
            <a:spLocks noGrp="1"/>
          </p:cNvSpPr>
          <p:nvPr>
            <p:ph type="body" sz="quarter" idx="20" hasCustomPrompt="1"/>
          </p:nvPr>
        </p:nvSpPr>
        <p:spPr>
          <a:xfrm>
            <a:off x="6933010" y="3143556"/>
            <a:ext cx="3886200" cy="41464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5" name="Espaço Reservado para Texto 3"/>
          <p:cNvSpPr>
            <a:spLocks noGrp="1"/>
          </p:cNvSpPr>
          <p:nvPr>
            <p:ph type="body" sz="quarter" idx="21" hasCustomPrompt="1"/>
          </p:nvPr>
        </p:nvSpPr>
        <p:spPr>
          <a:xfrm>
            <a:off x="6933010" y="5215246"/>
            <a:ext cx="3886200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16" name="Espaço Reservado para Imagem 3"/>
          <p:cNvSpPr>
            <a:spLocks noGrp="1"/>
          </p:cNvSpPr>
          <p:nvPr>
            <p:ph type="pic" sz="quarter" idx="22"/>
          </p:nvPr>
        </p:nvSpPr>
        <p:spPr>
          <a:xfrm>
            <a:off x="6933010" y="3767138"/>
            <a:ext cx="3886201" cy="123825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9919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Lâmina 1/2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031D22C0-78F3-7F3E-E486-68D681C9F7B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276351" y="1085850"/>
            <a:ext cx="3886200" cy="3476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rgbClr val="183EFF"/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sz="quarter" idx="15"/>
          </p:nvPr>
        </p:nvSpPr>
        <p:spPr>
          <a:xfrm>
            <a:off x="6096000" y="0"/>
            <a:ext cx="6096000" cy="685800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4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1276351" y="4765931"/>
            <a:ext cx="3886200" cy="113255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</p:spTree>
    <p:extLst>
      <p:ext uri="{BB962C8B-B14F-4D97-AF65-F5344CB8AC3E}">
        <p14:creationId xmlns:p14="http://schemas.microsoft.com/office/powerpoint/2010/main" val="312447581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texto com gráfico dire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D3949-D325-4C02-B6F3-CA7E3C2E1BD9}" type="slidenum">
              <a:rPr lang="pt-BR" smtClean="0"/>
              <a:t>‹nº›</a:t>
            </a:fld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000124" y="2457451"/>
            <a:ext cx="3886200" cy="11239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4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1000124" y="3857625"/>
            <a:ext cx="3886200" cy="13074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5" name="Espaço Reservado para Gráfico 4"/>
          <p:cNvSpPr>
            <a:spLocks noGrp="1"/>
          </p:cNvSpPr>
          <p:nvPr>
            <p:ph type="chart" sz="quarter" idx="17"/>
          </p:nvPr>
        </p:nvSpPr>
        <p:spPr>
          <a:xfrm>
            <a:off x="5723336" y="1085850"/>
            <a:ext cx="5095875" cy="4812634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07278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ações com image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D3949-D325-4C02-B6F3-CA7E3C2E1BD9}" type="slidenum">
              <a:rPr lang="pt-BR" smtClean="0"/>
              <a:t>‹nº›</a:t>
            </a:fld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7991475" y="1085850"/>
            <a:ext cx="2827736" cy="4419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7" name="Espaço Reservado para Imagem 2"/>
          <p:cNvSpPr>
            <a:spLocks noGrp="1"/>
          </p:cNvSpPr>
          <p:nvPr>
            <p:ph type="pic" sz="quarter" idx="16"/>
          </p:nvPr>
        </p:nvSpPr>
        <p:spPr>
          <a:xfrm>
            <a:off x="1276350" y="0"/>
            <a:ext cx="2105025" cy="419100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3" name="Espaço Reservado para Texto 3"/>
          <p:cNvSpPr>
            <a:spLocks noGrp="1"/>
          </p:cNvSpPr>
          <p:nvPr>
            <p:ph type="body" sz="quarter" idx="19" hasCustomPrompt="1"/>
          </p:nvPr>
        </p:nvSpPr>
        <p:spPr>
          <a:xfrm>
            <a:off x="1360706" y="4466196"/>
            <a:ext cx="1857375" cy="65722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5" name="Espaço Reservado para Texto 3"/>
          <p:cNvSpPr>
            <a:spLocks noGrp="1"/>
          </p:cNvSpPr>
          <p:nvPr>
            <p:ph type="body" sz="quarter" idx="20" hasCustomPrompt="1"/>
          </p:nvPr>
        </p:nvSpPr>
        <p:spPr>
          <a:xfrm>
            <a:off x="1360706" y="5256771"/>
            <a:ext cx="1857375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16" name="Espaço Reservado para Texto 3"/>
          <p:cNvSpPr>
            <a:spLocks noGrp="1"/>
          </p:cNvSpPr>
          <p:nvPr>
            <p:ph type="body" sz="quarter" idx="21" hasCustomPrompt="1"/>
          </p:nvPr>
        </p:nvSpPr>
        <p:spPr>
          <a:xfrm>
            <a:off x="3500438" y="4466196"/>
            <a:ext cx="1857375" cy="65722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7" name="Espaço Reservado para Texto 3"/>
          <p:cNvSpPr>
            <a:spLocks noGrp="1"/>
          </p:cNvSpPr>
          <p:nvPr>
            <p:ph type="body" sz="quarter" idx="22" hasCustomPrompt="1"/>
          </p:nvPr>
        </p:nvSpPr>
        <p:spPr>
          <a:xfrm>
            <a:off x="3500438" y="5256771"/>
            <a:ext cx="1857375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18" name="Espaço Reservado para Texto 3"/>
          <p:cNvSpPr>
            <a:spLocks noGrp="1"/>
          </p:cNvSpPr>
          <p:nvPr>
            <p:ph type="body" sz="quarter" idx="23" hasCustomPrompt="1"/>
          </p:nvPr>
        </p:nvSpPr>
        <p:spPr>
          <a:xfrm>
            <a:off x="5638800" y="4466196"/>
            <a:ext cx="1857375" cy="65722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9" name="Espaço Reservado para Texto 3"/>
          <p:cNvSpPr>
            <a:spLocks noGrp="1"/>
          </p:cNvSpPr>
          <p:nvPr>
            <p:ph type="body" sz="quarter" idx="24" hasCustomPrompt="1"/>
          </p:nvPr>
        </p:nvSpPr>
        <p:spPr>
          <a:xfrm>
            <a:off x="5638800" y="5256771"/>
            <a:ext cx="1857375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22" name="Espaço Reservado para Imagem 2"/>
          <p:cNvSpPr>
            <a:spLocks noGrp="1"/>
          </p:cNvSpPr>
          <p:nvPr>
            <p:ph type="pic" sz="quarter" idx="25"/>
          </p:nvPr>
        </p:nvSpPr>
        <p:spPr>
          <a:xfrm>
            <a:off x="3381375" y="0"/>
            <a:ext cx="2105025" cy="419100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23" name="Espaço Reservado para Imagem 2"/>
          <p:cNvSpPr>
            <a:spLocks noGrp="1"/>
          </p:cNvSpPr>
          <p:nvPr>
            <p:ph type="pic" sz="quarter" idx="26"/>
          </p:nvPr>
        </p:nvSpPr>
        <p:spPr>
          <a:xfrm>
            <a:off x="5486400" y="0"/>
            <a:ext cx="2105025" cy="419100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862643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ações sem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D3949-D325-4C02-B6F3-CA7E3C2E1BD9}" type="slidenum">
              <a:rPr lang="pt-BR" smtClean="0"/>
              <a:t>‹nº›</a:t>
            </a:fld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000124" y="1085850"/>
            <a:ext cx="3886200" cy="48126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Texto</a:t>
            </a:r>
          </a:p>
        </p:txBody>
      </p:sp>
      <p:sp>
        <p:nvSpPr>
          <p:cNvPr id="7" name="Espaço Reservado para Texto 3"/>
          <p:cNvSpPr>
            <a:spLocks noGrp="1"/>
          </p:cNvSpPr>
          <p:nvPr>
            <p:ph type="body" sz="quarter" idx="19" hasCustomPrompt="1"/>
          </p:nvPr>
        </p:nvSpPr>
        <p:spPr>
          <a:xfrm>
            <a:off x="5723336" y="1085850"/>
            <a:ext cx="5095875" cy="32385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8" name="Espaço Reservado para Texto 3"/>
          <p:cNvSpPr>
            <a:spLocks noGrp="1"/>
          </p:cNvSpPr>
          <p:nvPr>
            <p:ph type="body" sz="quarter" idx="20" hasCustomPrompt="1"/>
          </p:nvPr>
        </p:nvSpPr>
        <p:spPr>
          <a:xfrm>
            <a:off x="5723336" y="1612805"/>
            <a:ext cx="5095875" cy="52387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2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16" name="Espaço Reservado para Texto 3"/>
          <p:cNvSpPr>
            <a:spLocks noGrp="1"/>
          </p:cNvSpPr>
          <p:nvPr>
            <p:ph type="body" sz="quarter" idx="21" hasCustomPrompt="1"/>
          </p:nvPr>
        </p:nvSpPr>
        <p:spPr>
          <a:xfrm>
            <a:off x="5723336" y="4847655"/>
            <a:ext cx="5095875" cy="32385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7" name="Espaço Reservado para Texto 3"/>
          <p:cNvSpPr>
            <a:spLocks noGrp="1"/>
          </p:cNvSpPr>
          <p:nvPr>
            <p:ph type="body" sz="quarter" idx="22" hasCustomPrompt="1"/>
          </p:nvPr>
        </p:nvSpPr>
        <p:spPr>
          <a:xfrm>
            <a:off x="5723336" y="5374609"/>
            <a:ext cx="5095875" cy="52387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2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18" name="Espaço Reservado para Texto 3"/>
          <p:cNvSpPr>
            <a:spLocks noGrp="1"/>
          </p:cNvSpPr>
          <p:nvPr>
            <p:ph type="body" sz="quarter" idx="23" hasCustomPrompt="1"/>
          </p:nvPr>
        </p:nvSpPr>
        <p:spPr>
          <a:xfrm>
            <a:off x="5723336" y="3593720"/>
            <a:ext cx="5095875" cy="32385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9" name="Espaço Reservado para Texto 3"/>
          <p:cNvSpPr>
            <a:spLocks noGrp="1"/>
          </p:cNvSpPr>
          <p:nvPr>
            <p:ph type="body" sz="quarter" idx="24" hasCustomPrompt="1"/>
          </p:nvPr>
        </p:nvSpPr>
        <p:spPr>
          <a:xfrm>
            <a:off x="5723336" y="4120675"/>
            <a:ext cx="5095875" cy="52387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2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20" name="Espaço Reservado para Texto 3"/>
          <p:cNvSpPr>
            <a:spLocks noGrp="1"/>
          </p:cNvSpPr>
          <p:nvPr>
            <p:ph type="body" sz="quarter" idx="25" hasCustomPrompt="1"/>
          </p:nvPr>
        </p:nvSpPr>
        <p:spPr>
          <a:xfrm>
            <a:off x="5723336" y="2339785"/>
            <a:ext cx="5095875" cy="32385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21" name="Espaço Reservado para Texto 3"/>
          <p:cNvSpPr>
            <a:spLocks noGrp="1"/>
          </p:cNvSpPr>
          <p:nvPr>
            <p:ph type="body" sz="quarter" idx="26" hasCustomPrompt="1"/>
          </p:nvPr>
        </p:nvSpPr>
        <p:spPr>
          <a:xfrm>
            <a:off x="5723336" y="2866740"/>
            <a:ext cx="5095875" cy="52387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2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</p:spTree>
    <p:extLst>
      <p:ext uri="{BB962C8B-B14F-4D97-AF65-F5344CB8AC3E}">
        <p14:creationId xmlns:p14="http://schemas.microsoft.com/office/powerpoint/2010/main" val="282322421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tópicos com ícones à dire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190625" y="797453"/>
            <a:ext cx="8715376" cy="697972"/>
          </a:xfrm>
          <a:prstGeom prst="rect">
            <a:avLst/>
          </a:prstGeom>
        </p:spPr>
        <p:txBody>
          <a:bodyPr wrap="square" anchor="t" anchorCtr="0">
            <a:normAutofit/>
          </a:bodyPr>
          <a:lstStyle>
            <a:lvl1pPr algn="l">
              <a:defRPr sz="4400" b="1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pt-BR"/>
              <a:t>Título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D3949-D325-4C02-B6F3-CA7E3C2E1BD9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190625" y="2653021"/>
            <a:ext cx="3886200" cy="4140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1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1190625" y="3248490"/>
            <a:ext cx="3886200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15" name="Espaço Reservado para Texto 3"/>
          <p:cNvSpPr>
            <a:spLocks noGrp="1"/>
          </p:cNvSpPr>
          <p:nvPr>
            <p:ph type="body" sz="quarter" idx="17" hasCustomPrompt="1"/>
          </p:nvPr>
        </p:nvSpPr>
        <p:spPr>
          <a:xfrm>
            <a:off x="1190625" y="4462771"/>
            <a:ext cx="3886200" cy="4140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6" name="Espaço Reservado para Texto 3"/>
          <p:cNvSpPr>
            <a:spLocks noGrp="1"/>
          </p:cNvSpPr>
          <p:nvPr>
            <p:ph type="body" sz="quarter" idx="18" hasCustomPrompt="1"/>
          </p:nvPr>
        </p:nvSpPr>
        <p:spPr>
          <a:xfrm>
            <a:off x="1190625" y="5058240"/>
            <a:ext cx="3886200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20" name="Espaço Reservado para Texto 3"/>
          <p:cNvSpPr>
            <a:spLocks noGrp="1"/>
          </p:cNvSpPr>
          <p:nvPr>
            <p:ph type="body" sz="quarter" idx="19" hasCustomPrompt="1"/>
          </p:nvPr>
        </p:nvSpPr>
        <p:spPr>
          <a:xfrm>
            <a:off x="6019801" y="2653021"/>
            <a:ext cx="3886200" cy="4140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21" name="Espaço Reservado para Texto 3"/>
          <p:cNvSpPr>
            <a:spLocks noGrp="1"/>
          </p:cNvSpPr>
          <p:nvPr>
            <p:ph type="body" sz="quarter" idx="20" hasCustomPrompt="1"/>
          </p:nvPr>
        </p:nvSpPr>
        <p:spPr>
          <a:xfrm>
            <a:off x="6019801" y="3248490"/>
            <a:ext cx="3886200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23" name="Espaço Reservado para Texto 3"/>
          <p:cNvSpPr>
            <a:spLocks noGrp="1"/>
          </p:cNvSpPr>
          <p:nvPr>
            <p:ph type="body" sz="quarter" idx="21" hasCustomPrompt="1"/>
          </p:nvPr>
        </p:nvSpPr>
        <p:spPr>
          <a:xfrm>
            <a:off x="6019801" y="4462771"/>
            <a:ext cx="3886200" cy="4140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24" name="Espaço Reservado para Texto 3"/>
          <p:cNvSpPr>
            <a:spLocks noGrp="1"/>
          </p:cNvSpPr>
          <p:nvPr>
            <p:ph type="body" sz="quarter" idx="22" hasCustomPrompt="1"/>
          </p:nvPr>
        </p:nvSpPr>
        <p:spPr>
          <a:xfrm>
            <a:off x="6019801" y="5058240"/>
            <a:ext cx="3886200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</p:spTree>
    <p:extLst>
      <p:ext uri="{BB962C8B-B14F-4D97-AF65-F5344CB8AC3E}">
        <p14:creationId xmlns:p14="http://schemas.microsoft.com/office/powerpoint/2010/main" val="46347525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fot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D3949-D325-4C02-B6F3-CA7E3C2E1BD9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sz="quarter" idx="15"/>
          </p:nvPr>
        </p:nvSpPr>
        <p:spPr>
          <a:xfrm>
            <a:off x="0" y="971550"/>
            <a:ext cx="12192000" cy="4600576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8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3567113" y="5667840"/>
            <a:ext cx="5057775" cy="62910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</p:spTree>
    <p:extLst>
      <p:ext uri="{BB962C8B-B14F-4D97-AF65-F5344CB8AC3E}">
        <p14:creationId xmlns:p14="http://schemas.microsoft.com/office/powerpoint/2010/main" val="255362403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fotos com texto de apo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D3949-D325-4C02-B6F3-CA7E3C2E1BD9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1000124" y="3857624"/>
            <a:ext cx="2943226" cy="204085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sz="quarter" idx="18"/>
          </p:nvPr>
        </p:nvSpPr>
        <p:spPr>
          <a:xfrm>
            <a:off x="8143875" y="0"/>
            <a:ext cx="3752850" cy="685800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8" name="Espaço Reservado para Imagem 2"/>
          <p:cNvSpPr>
            <a:spLocks noGrp="1"/>
          </p:cNvSpPr>
          <p:nvPr>
            <p:ph type="pic" sz="quarter" idx="19"/>
          </p:nvPr>
        </p:nvSpPr>
        <p:spPr>
          <a:xfrm>
            <a:off x="4391025" y="0"/>
            <a:ext cx="3752850" cy="685800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842352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tópicos com ícon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190624" y="1092728"/>
            <a:ext cx="9628587" cy="640822"/>
          </a:xfrm>
          <a:prstGeom prst="rect">
            <a:avLst/>
          </a:prstGeom>
        </p:spPr>
        <p:txBody>
          <a:bodyPr wrap="square" anchor="t" anchorCtr="0">
            <a:normAutofit/>
          </a:bodyPr>
          <a:lstStyle>
            <a:lvl1pPr algn="l">
              <a:defRPr sz="4400" b="1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pt-BR"/>
              <a:t>Título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D3949-D325-4C02-B6F3-CA7E3C2E1BD9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654660" y="3767446"/>
            <a:ext cx="3238501" cy="38545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1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1654659" y="4291320"/>
            <a:ext cx="3238501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16" name="Espaço Reservado para Texto 3"/>
          <p:cNvSpPr>
            <a:spLocks noGrp="1"/>
          </p:cNvSpPr>
          <p:nvPr>
            <p:ph type="body" sz="quarter" idx="17" hasCustomPrompt="1"/>
          </p:nvPr>
        </p:nvSpPr>
        <p:spPr>
          <a:xfrm>
            <a:off x="6988660" y="3767446"/>
            <a:ext cx="3238501" cy="38545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8" name="Espaço Reservado para Texto 3"/>
          <p:cNvSpPr>
            <a:spLocks noGrp="1"/>
          </p:cNvSpPr>
          <p:nvPr>
            <p:ph type="body" sz="quarter" idx="18" hasCustomPrompt="1"/>
          </p:nvPr>
        </p:nvSpPr>
        <p:spPr>
          <a:xfrm>
            <a:off x="6988659" y="4291320"/>
            <a:ext cx="3238501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</p:spTree>
    <p:extLst>
      <p:ext uri="{BB962C8B-B14F-4D97-AF65-F5344CB8AC3E}">
        <p14:creationId xmlns:p14="http://schemas.microsoft.com/office/powerpoint/2010/main" val="27500578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gráfico de progres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190624" y="1092728"/>
            <a:ext cx="9628587" cy="640822"/>
          </a:xfrm>
          <a:prstGeom prst="rect">
            <a:avLst/>
          </a:prstGeom>
        </p:spPr>
        <p:txBody>
          <a:bodyPr wrap="square" anchor="t" anchorCtr="0">
            <a:normAutofit/>
          </a:bodyPr>
          <a:lstStyle>
            <a:lvl1pPr algn="ctr">
              <a:defRPr sz="4400" b="1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pt-BR"/>
              <a:t>Título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D3949-D325-4C02-B6F3-CA7E3C2E1BD9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190624" y="2803499"/>
            <a:ext cx="2871786" cy="2806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23" name="Espaço Reservado para Texto 3"/>
          <p:cNvSpPr>
            <a:spLocks noGrp="1"/>
          </p:cNvSpPr>
          <p:nvPr>
            <p:ph type="body" sz="quarter" idx="19" hasCustomPrompt="1"/>
          </p:nvPr>
        </p:nvSpPr>
        <p:spPr>
          <a:xfrm>
            <a:off x="1877460" y="4205902"/>
            <a:ext cx="1498115" cy="38545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30%</a:t>
            </a:r>
          </a:p>
        </p:txBody>
      </p:sp>
      <p:sp>
        <p:nvSpPr>
          <p:cNvPr id="32" name="Espaço Reservado para Texto 3"/>
          <p:cNvSpPr>
            <a:spLocks noGrp="1"/>
          </p:cNvSpPr>
          <p:nvPr>
            <p:ph type="body" sz="quarter" idx="20" hasCustomPrompt="1"/>
          </p:nvPr>
        </p:nvSpPr>
        <p:spPr>
          <a:xfrm>
            <a:off x="7947425" y="2803499"/>
            <a:ext cx="2871786" cy="2806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35" name="Espaço Reservado para Texto 3"/>
          <p:cNvSpPr>
            <a:spLocks noGrp="1"/>
          </p:cNvSpPr>
          <p:nvPr>
            <p:ph type="body" sz="quarter" idx="21" hasCustomPrompt="1"/>
          </p:nvPr>
        </p:nvSpPr>
        <p:spPr>
          <a:xfrm>
            <a:off x="8634261" y="4205902"/>
            <a:ext cx="1498115" cy="38545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90%</a:t>
            </a:r>
          </a:p>
        </p:txBody>
      </p:sp>
      <p:sp>
        <p:nvSpPr>
          <p:cNvPr id="36" name="Espaço Reservado para Texto 3"/>
          <p:cNvSpPr>
            <a:spLocks noGrp="1"/>
          </p:cNvSpPr>
          <p:nvPr>
            <p:ph type="body" sz="quarter" idx="22" hasCustomPrompt="1"/>
          </p:nvPr>
        </p:nvSpPr>
        <p:spPr>
          <a:xfrm>
            <a:off x="4565888" y="2803499"/>
            <a:ext cx="2871786" cy="2806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39" name="Espaço Reservado para Texto 3"/>
          <p:cNvSpPr>
            <a:spLocks noGrp="1"/>
          </p:cNvSpPr>
          <p:nvPr>
            <p:ph type="body" sz="quarter" idx="23" hasCustomPrompt="1"/>
          </p:nvPr>
        </p:nvSpPr>
        <p:spPr>
          <a:xfrm>
            <a:off x="5252724" y="4205902"/>
            <a:ext cx="1498115" cy="38545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60%</a:t>
            </a:r>
          </a:p>
        </p:txBody>
      </p:sp>
      <p:sp>
        <p:nvSpPr>
          <p:cNvPr id="40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2619375" y="5222209"/>
            <a:ext cx="6857999" cy="7127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</p:spTree>
    <p:extLst>
      <p:ext uri="{BB962C8B-B14F-4D97-AF65-F5344CB8AC3E}">
        <p14:creationId xmlns:p14="http://schemas.microsoft.com/office/powerpoint/2010/main" val="183418480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ço Reservado para Imagem 15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646837" y="2551837"/>
            <a:ext cx="10898327" cy="1754326"/>
          </a:xfrm>
          <a:prstGeom prst="rect">
            <a:avLst/>
          </a:prstGeom>
        </p:spPr>
        <p:txBody>
          <a:bodyPr wrap="square" anchor="ctr" anchorCtr="1">
            <a:normAutofit/>
          </a:bodyPr>
          <a:lstStyle>
            <a:lvl1pPr algn="ctr">
              <a:defRPr sz="6000" b="1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pt-BR"/>
              <a:t>Título Principal da Apresentação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D3949-D325-4C02-B6F3-CA7E3C2E1BD9}" type="slidenum">
              <a:rPr lang="pt-BR" smtClean="0"/>
              <a:t>‹nº›</a:t>
            </a:fld>
            <a:endParaRPr lang="pt-BR"/>
          </a:p>
        </p:txBody>
      </p:sp>
      <p:cxnSp>
        <p:nvCxnSpPr>
          <p:cNvPr id="18" name="Conector reto 17"/>
          <p:cNvCxnSpPr/>
          <p:nvPr userDrawn="1"/>
        </p:nvCxnSpPr>
        <p:spPr>
          <a:xfrm>
            <a:off x="646837" y="2314575"/>
            <a:ext cx="10898327" cy="0"/>
          </a:xfrm>
          <a:prstGeom prst="line">
            <a:avLst/>
          </a:prstGeom>
          <a:ln cap="rnd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Conector reto 18"/>
          <p:cNvCxnSpPr/>
          <p:nvPr userDrawn="1"/>
        </p:nvCxnSpPr>
        <p:spPr>
          <a:xfrm>
            <a:off x="646837" y="4572000"/>
            <a:ext cx="10898327" cy="0"/>
          </a:xfrm>
          <a:prstGeom prst="line">
            <a:avLst/>
          </a:prstGeom>
          <a:ln cap="rnd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301733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aspa com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ço Reservado para Imagem 15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D3949-D325-4C02-B6F3-CA7E3C2E1BD9}" type="slidenum">
              <a:rPr lang="pt-BR" smtClean="0"/>
              <a:t>‹nº›</a:t>
            </a:fld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276350" y="1085850"/>
            <a:ext cx="9639301" cy="40767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Aspas</a:t>
            </a:r>
          </a:p>
        </p:txBody>
      </p:sp>
      <p:sp>
        <p:nvSpPr>
          <p:cNvPr id="9" name="Espaço Reservado para Texto 3"/>
          <p:cNvSpPr>
            <a:spLocks noGrp="1"/>
          </p:cNvSpPr>
          <p:nvPr>
            <p:ph type="body" sz="quarter" idx="15" hasCustomPrompt="1"/>
          </p:nvPr>
        </p:nvSpPr>
        <p:spPr>
          <a:xfrm>
            <a:off x="1781175" y="5286375"/>
            <a:ext cx="9134476" cy="4000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Pessoa</a:t>
            </a:r>
          </a:p>
        </p:txBody>
      </p:sp>
      <p:cxnSp>
        <p:nvCxnSpPr>
          <p:cNvPr id="7" name="Conector reto 6"/>
          <p:cNvCxnSpPr>
            <a:stCxn id="9" idx="1"/>
          </p:cNvCxnSpPr>
          <p:nvPr userDrawn="1"/>
        </p:nvCxnSpPr>
        <p:spPr>
          <a:xfrm flipH="1">
            <a:off x="1276350" y="5486400"/>
            <a:ext cx="504825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Conector reto 12"/>
          <p:cNvCxnSpPr/>
          <p:nvPr userDrawn="1"/>
        </p:nvCxnSpPr>
        <p:spPr>
          <a:xfrm>
            <a:off x="1276350" y="5991225"/>
            <a:ext cx="9639301" cy="0"/>
          </a:xfrm>
          <a:prstGeom prst="line">
            <a:avLst/>
          </a:prstGeom>
          <a:ln cap="rnd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 userDrawn="1"/>
        </p:nvSpPr>
        <p:spPr>
          <a:xfrm>
            <a:off x="552450" y="295275"/>
            <a:ext cx="1048685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600" b="1">
                <a:solidFill>
                  <a:schemeClr val="tx1">
                    <a:lumMod val="65000"/>
                    <a:lumOff val="35000"/>
                  </a:schemeClr>
                </a:solidFill>
              </a:rPr>
              <a:t>“</a:t>
            </a:r>
          </a:p>
        </p:txBody>
      </p:sp>
      <p:sp>
        <p:nvSpPr>
          <p:cNvPr id="17" name="CaixaDeTexto 16"/>
          <p:cNvSpPr txBox="1"/>
          <p:nvPr userDrawn="1"/>
        </p:nvSpPr>
        <p:spPr>
          <a:xfrm rot="10800000">
            <a:off x="10591801" y="3201472"/>
            <a:ext cx="1048685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600" b="1">
                <a:solidFill>
                  <a:schemeClr val="tx1">
                    <a:lumMod val="65000"/>
                    <a:lumOff val="35000"/>
                  </a:schemeClr>
                </a:solidFill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1190760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>
            <a:extLst>
              <a:ext uri="{FF2B5EF4-FFF2-40B4-BE49-F238E27FC236}">
                <a16:creationId xmlns:a16="http://schemas.microsoft.com/office/drawing/2014/main" id="{1136B438-876F-4751-7E8C-E90A1F6FF92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2D3DD27C-1B6D-E72C-E6D4-588D161670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494993" y="1847419"/>
            <a:ext cx="8344764" cy="2620238"/>
          </a:xfrm>
          <a:prstGeom prst="rect">
            <a:avLst/>
          </a:prstGeom>
        </p:spPr>
        <p:txBody>
          <a:bodyPr wrap="square" anchor="ctr" anchorCtr="1">
            <a:normAutofit/>
          </a:bodyPr>
          <a:lstStyle>
            <a:lvl1pPr algn="l">
              <a:defRPr sz="6000" b="1" spc="0" baseline="0">
                <a:solidFill>
                  <a:srgbClr val="03CF00"/>
                </a:solidFill>
              </a:defRPr>
            </a:lvl1pPr>
          </a:lstStyle>
          <a:p>
            <a:r>
              <a:rPr lang="pt-BR"/>
              <a:t>Título Principal da Apresentação</a:t>
            </a:r>
          </a:p>
        </p:txBody>
      </p:sp>
    </p:spTree>
    <p:extLst>
      <p:ext uri="{BB962C8B-B14F-4D97-AF65-F5344CB8AC3E}">
        <p14:creationId xmlns:p14="http://schemas.microsoft.com/office/powerpoint/2010/main" val="310301733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aspa sem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D3949-D325-4C02-B6F3-CA7E3C2E1BD9}" type="slidenum">
              <a:rPr lang="pt-BR" smtClean="0"/>
              <a:t>‹nº›</a:t>
            </a:fld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276350" y="1085850"/>
            <a:ext cx="9639301" cy="40767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600" b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Aspas</a:t>
            </a:r>
          </a:p>
        </p:txBody>
      </p:sp>
      <p:sp>
        <p:nvSpPr>
          <p:cNvPr id="9" name="Espaço Reservado para Texto 3"/>
          <p:cNvSpPr>
            <a:spLocks noGrp="1"/>
          </p:cNvSpPr>
          <p:nvPr>
            <p:ph type="body" sz="quarter" idx="15" hasCustomPrompt="1"/>
          </p:nvPr>
        </p:nvSpPr>
        <p:spPr>
          <a:xfrm>
            <a:off x="1276350" y="5286375"/>
            <a:ext cx="9639301" cy="4000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Pessoa</a:t>
            </a:r>
          </a:p>
        </p:txBody>
      </p:sp>
      <p:sp>
        <p:nvSpPr>
          <p:cNvPr id="12" name="CaixaDeTexto 11"/>
          <p:cNvSpPr txBox="1"/>
          <p:nvPr userDrawn="1"/>
        </p:nvSpPr>
        <p:spPr>
          <a:xfrm>
            <a:off x="552450" y="295275"/>
            <a:ext cx="1048685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600" b="1">
                <a:solidFill>
                  <a:schemeClr val="tx1">
                    <a:lumMod val="65000"/>
                    <a:lumOff val="35000"/>
                  </a:schemeClr>
                </a:solidFill>
              </a:rPr>
              <a:t>“</a:t>
            </a:r>
          </a:p>
        </p:txBody>
      </p:sp>
      <p:sp>
        <p:nvSpPr>
          <p:cNvPr id="17" name="CaixaDeTexto 16"/>
          <p:cNvSpPr txBox="1"/>
          <p:nvPr userDrawn="1"/>
        </p:nvSpPr>
        <p:spPr>
          <a:xfrm rot="10800000">
            <a:off x="10591801" y="3201472"/>
            <a:ext cx="1048685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600" b="1">
                <a:solidFill>
                  <a:schemeClr val="tx1">
                    <a:lumMod val="65000"/>
                    <a:lumOff val="35000"/>
                  </a:schemeClr>
                </a:solidFill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194682124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1/2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D3949-D325-4C02-B6F3-CA7E3C2E1BD9}" type="slidenum">
              <a:rPr lang="pt-BR" smtClean="0"/>
              <a:t>‹nº›</a:t>
            </a:fld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276351" y="1085850"/>
            <a:ext cx="3886200" cy="3476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sz="quarter" idx="15"/>
          </p:nvPr>
        </p:nvSpPr>
        <p:spPr>
          <a:xfrm>
            <a:off x="6096000" y="0"/>
            <a:ext cx="6096000" cy="685800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4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1276351" y="4765931"/>
            <a:ext cx="3886200" cy="113255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</p:spTree>
    <p:extLst>
      <p:ext uri="{BB962C8B-B14F-4D97-AF65-F5344CB8AC3E}">
        <p14:creationId xmlns:p14="http://schemas.microsoft.com/office/powerpoint/2010/main" val="91392588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1/4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D3949-D325-4C02-B6F3-CA7E3C2E1BD9}" type="slidenum">
              <a:rPr lang="pt-BR" smtClean="0"/>
              <a:t>‹nº›</a:t>
            </a:fld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276351" y="1085850"/>
            <a:ext cx="6753224" cy="3476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sz="quarter" idx="15"/>
          </p:nvPr>
        </p:nvSpPr>
        <p:spPr>
          <a:xfrm>
            <a:off x="8820150" y="0"/>
            <a:ext cx="3371850" cy="685800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4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1276351" y="4765931"/>
            <a:ext cx="6753224" cy="113255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</p:spTree>
    <p:extLst>
      <p:ext uri="{BB962C8B-B14F-4D97-AF65-F5344CB8AC3E}">
        <p14:creationId xmlns:p14="http://schemas.microsoft.com/office/powerpoint/2010/main" val="259017901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texto com gráfico esquer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D3949-D325-4C02-B6F3-CA7E3C2E1BD9}" type="slidenum">
              <a:rPr lang="pt-BR" smtClean="0"/>
              <a:t>‹nº›</a:t>
            </a:fld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6933011" y="1085850"/>
            <a:ext cx="3886200" cy="12858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4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6933011" y="2619375"/>
            <a:ext cx="3886200" cy="327910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5" name="Espaço Reservado para Gráfico 4"/>
          <p:cNvSpPr>
            <a:spLocks noGrp="1"/>
          </p:cNvSpPr>
          <p:nvPr>
            <p:ph type="chart" sz="quarter" idx="17"/>
          </p:nvPr>
        </p:nvSpPr>
        <p:spPr>
          <a:xfrm>
            <a:off x="1000124" y="1085850"/>
            <a:ext cx="5095875" cy="4812634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056271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foto com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D3949-D325-4C02-B6F3-CA7E3C2E1BD9}" type="slidenum">
              <a:rPr lang="pt-BR" smtClean="0"/>
              <a:t>‹nº›</a:t>
            </a:fld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6933011" y="1924050"/>
            <a:ext cx="3886200" cy="1714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sz="quarter" idx="15"/>
          </p:nvPr>
        </p:nvSpPr>
        <p:spPr>
          <a:xfrm>
            <a:off x="0" y="1924050"/>
            <a:ext cx="6096000" cy="3648076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4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6933011" y="3910474"/>
            <a:ext cx="3886200" cy="166165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</p:spTree>
    <p:extLst>
      <p:ext uri="{BB962C8B-B14F-4D97-AF65-F5344CB8AC3E}">
        <p14:creationId xmlns:p14="http://schemas.microsoft.com/office/powerpoint/2010/main" val="359403128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tópicos com íco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190624" y="1092728"/>
            <a:ext cx="9628587" cy="964672"/>
          </a:xfrm>
          <a:prstGeom prst="rect">
            <a:avLst/>
          </a:prstGeom>
        </p:spPr>
        <p:txBody>
          <a:bodyPr wrap="square" anchor="ctr" anchorCtr="1">
            <a:normAutofit/>
          </a:bodyPr>
          <a:lstStyle>
            <a:lvl1pPr algn="ctr">
              <a:defRPr sz="4400" b="1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pt-BR"/>
              <a:t>Título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D3949-D325-4C02-B6F3-CA7E3C2E1BD9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190624" y="3767446"/>
            <a:ext cx="3886200" cy="65722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1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1190624" y="4558021"/>
            <a:ext cx="3886200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12" name="Espaço Reservado para Texto 3"/>
          <p:cNvSpPr>
            <a:spLocks noGrp="1"/>
          </p:cNvSpPr>
          <p:nvPr>
            <p:ph type="body" sz="quarter" idx="17" hasCustomPrompt="1"/>
          </p:nvPr>
        </p:nvSpPr>
        <p:spPr>
          <a:xfrm>
            <a:off x="6933011" y="3767446"/>
            <a:ext cx="3886200" cy="6667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3" name="Espaço Reservado para Texto 3"/>
          <p:cNvSpPr>
            <a:spLocks noGrp="1"/>
          </p:cNvSpPr>
          <p:nvPr>
            <p:ph type="body" sz="quarter" idx="18" hasCustomPrompt="1"/>
          </p:nvPr>
        </p:nvSpPr>
        <p:spPr>
          <a:xfrm>
            <a:off x="6933011" y="4558020"/>
            <a:ext cx="3886200" cy="89535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</p:spTree>
    <p:extLst>
      <p:ext uri="{BB962C8B-B14F-4D97-AF65-F5344CB8AC3E}">
        <p14:creationId xmlns:p14="http://schemas.microsoft.com/office/powerpoint/2010/main" val="279262237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tópicos com image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190624" y="1092728"/>
            <a:ext cx="9628587" cy="964672"/>
          </a:xfrm>
          <a:prstGeom prst="rect">
            <a:avLst/>
          </a:prstGeom>
        </p:spPr>
        <p:txBody>
          <a:bodyPr wrap="square" anchor="ctr" anchorCtr="1">
            <a:normAutofit/>
          </a:bodyPr>
          <a:lstStyle>
            <a:lvl1pPr algn="ctr">
              <a:defRPr sz="4400" b="1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pt-BR"/>
              <a:t>Título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D3949-D325-4C02-B6F3-CA7E3C2E1BD9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190624" y="3143556"/>
            <a:ext cx="3886200" cy="41372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1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1190624" y="5215246"/>
            <a:ext cx="3886200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4" name="Espaço Reservado para Imagem 3"/>
          <p:cNvSpPr>
            <a:spLocks noGrp="1"/>
          </p:cNvSpPr>
          <p:nvPr>
            <p:ph type="pic" sz="quarter" idx="19"/>
          </p:nvPr>
        </p:nvSpPr>
        <p:spPr>
          <a:xfrm>
            <a:off x="1190624" y="3767138"/>
            <a:ext cx="3886201" cy="123825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4" name="Espaço Reservado para Texto 3"/>
          <p:cNvSpPr>
            <a:spLocks noGrp="1"/>
          </p:cNvSpPr>
          <p:nvPr>
            <p:ph type="body" sz="quarter" idx="20" hasCustomPrompt="1"/>
          </p:nvPr>
        </p:nvSpPr>
        <p:spPr>
          <a:xfrm>
            <a:off x="6933010" y="3143556"/>
            <a:ext cx="3886200" cy="41464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5" name="Espaço Reservado para Texto 3"/>
          <p:cNvSpPr>
            <a:spLocks noGrp="1"/>
          </p:cNvSpPr>
          <p:nvPr>
            <p:ph type="body" sz="quarter" idx="21" hasCustomPrompt="1"/>
          </p:nvPr>
        </p:nvSpPr>
        <p:spPr>
          <a:xfrm>
            <a:off x="6933010" y="5215246"/>
            <a:ext cx="3886200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16" name="Espaço Reservado para Imagem 3"/>
          <p:cNvSpPr>
            <a:spLocks noGrp="1"/>
          </p:cNvSpPr>
          <p:nvPr>
            <p:ph type="pic" sz="quarter" idx="22"/>
          </p:nvPr>
        </p:nvSpPr>
        <p:spPr>
          <a:xfrm>
            <a:off x="6933010" y="3767138"/>
            <a:ext cx="3886201" cy="123825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991947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texto com gráfico dire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D3949-D325-4C02-B6F3-CA7E3C2E1BD9}" type="slidenum">
              <a:rPr lang="pt-BR" smtClean="0"/>
              <a:t>‹nº›</a:t>
            </a:fld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000124" y="2457451"/>
            <a:ext cx="3886200" cy="11239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4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1000124" y="3857625"/>
            <a:ext cx="3886200" cy="13074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5" name="Espaço Reservado para Gráfico 4"/>
          <p:cNvSpPr>
            <a:spLocks noGrp="1"/>
          </p:cNvSpPr>
          <p:nvPr>
            <p:ph type="chart" sz="quarter" idx="17"/>
          </p:nvPr>
        </p:nvSpPr>
        <p:spPr>
          <a:xfrm>
            <a:off x="5723336" y="1085850"/>
            <a:ext cx="5095875" cy="4812634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07278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ações com image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D3949-D325-4C02-B6F3-CA7E3C2E1BD9}" type="slidenum">
              <a:rPr lang="pt-BR" smtClean="0"/>
              <a:t>‹nº›</a:t>
            </a:fld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7991475" y="1085850"/>
            <a:ext cx="2827736" cy="4419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7" name="Espaço Reservado para Imagem 2"/>
          <p:cNvSpPr>
            <a:spLocks noGrp="1"/>
          </p:cNvSpPr>
          <p:nvPr>
            <p:ph type="pic" sz="quarter" idx="16"/>
          </p:nvPr>
        </p:nvSpPr>
        <p:spPr>
          <a:xfrm>
            <a:off x="1276350" y="0"/>
            <a:ext cx="2105025" cy="419100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3" name="Espaço Reservado para Texto 3"/>
          <p:cNvSpPr>
            <a:spLocks noGrp="1"/>
          </p:cNvSpPr>
          <p:nvPr>
            <p:ph type="body" sz="quarter" idx="19" hasCustomPrompt="1"/>
          </p:nvPr>
        </p:nvSpPr>
        <p:spPr>
          <a:xfrm>
            <a:off x="1360706" y="4466196"/>
            <a:ext cx="1857375" cy="65722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5" name="Espaço Reservado para Texto 3"/>
          <p:cNvSpPr>
            <a:spLocks noGrp="1"/>
          </p:cNvSpPr>
          <p:nvPr>
            <p:ph type="body" sz="quarter" idx="20" hasCustomPrompt="1"/>
          </p:nvPr>
        </p:nvSpPr>
        <p:spPr>
          <a:xfrm>
            <a:off x="1360706" y="5256771"/>
            <a:ext cx="1857375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16" name="Espaço Reservado para Texto 3"/>
          <p:cNvSpPr>
            <a:spLocks noGrp="1"/>
          </p:cNvSpPr>
          <p:nvPr>
            <p:ph type="body" sz="quarter" idx="21" hasCustomPrompt="1"/>
          </p:nvPr>
        </p:nvSpPr>
        <p:spPr>
          <a:xfrm>
            <a:off x="3500438" y="4466196"/>
            <a:ext cx="1857375" cy="65722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7" name="Espaço Reservado para Texto 3"/>
          <p:cNvSpPr>
            <a:spLocks noGrp="1"/>
          </p:cNvSpPr>
          <p:nvPr>
            <p:ph type="body" sz="quarter" idx="22" hasCustomPrompt="1"/>
          </p:nvPr>
        </p:nvSpPr>
        <p:spPr>
          <a:xfrm>
            <a:off x="3500438" y="5256771"/>
            <a:ext cx="1857375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18" name="Espaço Reservado para Texto 3"/>
          <p:cNvSpPr>
            <a:spLocks noGrp="1"/>
          </p:cNvSpPr>
          <p:nvPr>
            <p:ph type="body" sz="quarter" idx="23" hasCustomPrompt="1"/>
          </p:nvPr>
        </p:nvSpPr>
        <p:spPr>
          <a:xfrm>
            <a:off x="5638800" y="4466196"/>
            <a:ext cx="1857375" cy="65722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9" name="Espaço Reservado para Texto 3"/>
          <p:cNvSpPr>
            <a:spLocks noGrp="1"/>
          </p:cNvSpPr>
          <p:nvPr>
            <p:ph type="body" sz="quarter" idx="24" hasCustomPrompt="1"/>
          </p:nvPr>
        </p:nvSpPr>
        <p:spPr>
          <a:xfrm>
            <a:off x="5638800" y="5256771"/>
            <a:ext cx="1857375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22" name="Espaço Reservado para Imagem 2"/>
          <p:cNvSpPr>
            <a:spLocks noGrp="1"/>
          </p:cNvSpPr>
          <p:nvPr>
            <p:ph type="pic" sz="quarter" idx="25"/>
          </p:nvPr>
        </p:nvSpPr>
        <p:spPr>
          <a:xfrm>
            <a:off x="3381375" y="0"/>
            <a:ext cx="2105025" cy="419100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23" name="Espaço Reservado para Imagem 2"/>
          <p:cNvSpPr>
            <a:spLocks noGrp="1"/>
          </p:cNvSpPr>
          <p:nvPr>
            <p:ph type="pic" sz="quarter" idx="26"/>
          </p:nvPr>
        </p:nvSpPr>
        <p:spPr>
          <a:xfrm>
            <a:off x="5486400" y="0"/>
            <a:ext cx="2105025" cy="419100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862643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ações sem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D3949-D325-4C02-B6F3-CA7E3C2E1BD9}" type="slidenum">
              <a:rPr lang="pt-BR" smtClean="0"/>
              <a:t>‹nº›</a:t>
            </a:fld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000124" y="1085850"/>
            <a:ext cx="3886200" cy="48126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Texto</a:t>
            </a:r>
          </a:p>
        </p:txBody>
      </p:sp>
      <p:sp>
        <p:nvSpPr>
          <p:cNvPr id="7" name="Espaço Reservado para Texto 3"/>
          <p:cNvSpPr>
            <a:spLocks noGrp="1"/>
          </p:cNvSpPr>
          <p:nvPr>
            <p:ph type="body" sz="quarter" idx="19" hasCustomPrompt="1"/>
          </p:nvPr>
        </p:nvSpPr>
        <p:spPr>
          <a:xfrm>
            <a:off x="5723336" y="1085850"/>
            <a:ext cx="5095875" cy="32385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8" name="Espaço Reservado para Texto 3"/>
          <p:cNvSpPr>
            <a:spLocks noGrp="1"/>
          </p:cNvSpPr>
          <p:nvPr>
            <p:ph type="body" sz="quarter" idx="20" hasCustomPrompt="1"/>
          </p:nvPr>
        </p:nvSpPr>
        <p:spPr>
          <a:xfrm>
            <a:off x="5723336" y="1612805"/>
            <a:ext cx="5095875" cy="52387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2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16" name="Espaço Reservado para Texto 3"/>
          <p:cNvSpPr>
            <a:spLocks noGrp="1"/>
          </p:cNvSpPr>
          <p:nvPr>
            <p:ph type="body" sz="quarter" idx="21" hasCustomPrompt="1"/>
          </p:nvPr>
        </p:nvSpPr>
        <p:spPr>
          <a:xfrm>
            <a:off x="5723336" y="4847655"/>
            <a:ext cx="5095875" cy="32385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7" name="Espaço Reservado para Texto 3"/>
          <p:cNvSpPr>
            <a:spLocks noGrp="1"/>
          </p:cNvSpPr>
          <p:nvPr>
            <p:ph type="body" sz="quarter" idx="22" hasCustomPrompt="1"/>
          </p:nvPr>
        </p:nvSpPr>
        <p:spPr>
          <a:xfrm>
            <a:off x="5723336" y="5374609"/>
            <a:ext cx="5095875" cy="52387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2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18" name="Espaço Reservado para Texto 3"/>
          <p:cNvSpPr>
            <a:spLocks noGrp="1"/>
          </p:cNvSpPr>
          <p:nvPr>
            <p:ph type="body" sz="quarter" idx="23" hasCustomPrompt="1"/>
          </p:nvPr>
        </p:nvSpPr>
        <p:spPr>
          <a:xfrm>
            <a:off x="5723336" y="3593720"/>
            <a:ext cx="5095875" cy="32385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9" name="Espaço Reservado para Texto 3"/>
          <p:cNvSpPr>
            <a:spLocks noGrp="1"/>
          </p:cNvSpPr>
          <p:nvPr>
            <p:ph type="body" sz="quarter" idx="24" hasCustomPrompt="1"/>
          </p:nvPr>
        </p:nvSpPr>
        <p:spPr>
          <a:xfrm>
            <a:off x="5723336" y="4120675"/>
            <a:ext cx="5095875" cy="52387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2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20" name="Espaço Reservado para Texto 3"/>
          <p:cNvSpPr>
            <a:spLocks noGrp="1"/>
          </p:cNvSpPr>
          <p:nvPr>
            <p:ph type="body" sz="quarter" idx="25" hasCustomPrompt="1"/>
          </p:nvPr>
        </p:nvSpPr>
        <p:spPr>
          <a:xfrm>
            <a:off x="5723336" y="2339785"/>
            <a:ext cx="5095875" cy="32385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21" name="Espaço Reservado para Texto 3"/>
          <p:cNvSpPr>
            <a:spLocks noGrp="1"/>
          </p:cNvSpPr>
          <p:nvPr>
            <p:ph type="body" sz="quarter" idx="26" hasCustomPrompt="1"/>
          </p:nvPr>
        </p:nvSpPr>
        <p:spPr>
          <a:xfrm>
            <a:off x="5723336" y="2866740"/>
            <a:ext cx="5095875" cy="52387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2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</p:spTree>
    <p:extLst>
      <p:ext uri="{BB962C8B-B14F-4D97-AF65-F5344CB8AC3E}">
        <p14:creationId xmlns:p14="http://schemas.microsoft.com/office/powerpoint/2010/main" val="2823224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aspa com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ço Reservado para Imagem 15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276350" y="1085850"/>
            <a:ext cx="9639301" cy="40767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tx1">
                    <a:lumMod val="95000"/>
                    <a:lumOff val="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Aspas</a:t>
            </a:r>
          </a:p>
        </p:txBody>
      </p:sp>
      <p:sp>
        <p:nvSpPr>
          <p:cNvPr id="9" name="Espaço Reservado para Texto 3"/>
          <p:cNvSpPr>
            <a:spLocks noGrp="1"/>
          </p:cNvSpPr>
          <p:nvPr>
            <p:ph type="body" sz="quarter" idx="15" hasCustomPrompt="1"/>
          </p:nvPr>
        </p:nvSpPr>
        <p:spPr>
          <a:xfrm>
            <a:off x="1781175" y="5286375"/>
            <a:ext cx="9134476" cy="4000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>
                <a:solidFill>
                  <a:schemeClr val="tx1">
                    <a:lumMod val="95000"/>
                    <a:lumOff val="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Pessoa</a:t>
            </a:r>
          </a:p>
        </p:txBody>
      </p:sp>
      <p:cxnSp>
        <p:nvCxnSpPr>
          <p:cNvPr id="7" name="Conector reto 6"/>
          <p:cNvCxnSpPr>
            <a:stCxn id="9" idx="1"/>
          </p:cNvCxnSpPr>
          <p:nvPr userDrawn="1"/>
        </p:nvCxnSpPr>
        <p:spPr>
          <a:xfrm flipH="1">
            <a:off x="1276350" y="5486400"/>
            <a:ext cx="504825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Conector reto 12"/>
          <p:cNvCxnSpPr/>
          <p:nvPr userDrawn="1"/>
        </p:nvCxnSpPr>
        <p:spPr>
          <a:xfrm>
            <a:off x="1276350" y="5991225"/>
            <a:ext cx="9639301" cy="0"/>
          </a:xfrm>
          <a:prstGeom prst="line">
            <a:avLst/>
          </a:prstGeom>
          <a:ln cap="rnd">
            <a:solidFill>
              <a:srgbClr val="03CF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 userDrawn="1"/>
        </p:nvSpPr>
        <p:spPr>
          <a:xfrm>
            <a:off x="552450" y="295275"/>
            <a:ext cx="1048685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600" b="1">
                <a:solidFill>
                  <a:srgbClr val="183EFF"/>
                </a:solidFill>
              </a:rPr>
              <a:t>“</a:t>
            </a:r>
          </a:p>
        </p:txBody>
      </p:sp>
      <p:sp>
        <p:nvSpPr>
          <p:cNvPr id="17" name="CaixaDeTexto 16"/>
          <p:cNvSpPr txBox="1"/>
          <p:nvPr userDrawn="1"/>
        </p:nvSpPr>
        <p:spPr>
          <a:xfrm rot="10800000">
            <a:off x="10591801" y="3201472"/>
            <a:ext cx="1048685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600" b="1">
                <a:solidFill>
                  <a:schemeClr val="tx1">
                    <a:lumMod val="95000"/>
                    <a:lumOff val="5000"/>
                  </a:schemeClr>
                </a:solidFill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119076074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tópicos com ícones à dire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190625" y="797453"/>
            <a:ext cx="8715376" cy="697972"/>
          </a:xfrm>
          <a:prstGeom prst="rect">
            <a:avLst/>
          </a:prstGeom>
        </p:spPr>
        <p:txBody>
          <a:bodyPr wrap="square" anchor="t" anchorCtr="0">
            <a:normAutofit/>
          </a:bodyPr>
          <a:lstStyle>
            <a:lvl1pPr algn="l">
              <a:defRPr sz="4400" b="1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pt-BR"/>
              <a:t>Título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D3949-D325-4C02-B6F3-CA7E3C2E1BD9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190625" y="2653021"/>
            <a:ext cx="3886200" cy="4140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1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1190625" y="3248490"/>
            <a:ext cx="3886200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15" name="Espaço Reservado para Texto 3"/>
          <p:cNvSpPr>
            <a:spLocks noGrp="1"/>
          </p:cNvSpPr>
          <p:nvPr>
            <p:ph type="body" sz="quarter" idx="17" hasCustomPrompt="1"/>
          </p:nvPr>
        </p:nvSpPr>
        <p:spPr>
          <a:xfrm>
            <a:off x="1190625" y="4462771"/>
            <a:ext cx="3886200" cy="4140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6" name="Espaço Reservado para Texto 3"/>
          <p:cNvSpPr>
            <a:spLocks noGrp="1"/>
          </p:cNvSpPr>
          <p:nvPr>
            <p:ph type="body" sz="quarter" idx="18" hasCustomPrompt="1"/>
          </p:nvPr>
        </p:nvSpPr>
        <p:spPr>
          <a:xfrm>
            <a:off x="1190625" y="5058240"/>
            <a:ext cx="3886200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20" name="Espaço Reservado para Texto 3"/>
          <p:cNvSpPr>
            <a:spLocks noGrp="1"/>
          </p:cNvSpPr>
          <p:nvPr>
            <p:ph type="body" sz="quarter" idx="19" hasCustomPrompt="1"/>
          </p:nvPr>
        </p:nvSpPr>
        <p:spPr>
          <a:xfrm>
            <a:off x="6019801" y="2653021"/>
            <a:ext cx="3886200" cy="4140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21" name="Espaço Reservado para Texto 3"/>
          <p:cNvSpPr>
            <a:spLocks noGrp="1"/>
          </p:cNvSpPr>
          <p:nvPr>
            <p:ph type="body" sz="quarter" idx="20" hasCustomPrompt="1"/>
          </p:nvPr>
        </p:nvSpPr>
        <p:spPr>
          <a:xfrm>
            <a:off x="6019801" y="3248490"/>
            <a:ext cx="3886200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23" name="Espaço Reservado para Texto 3"/>
          <p:cNvSpPr>
            <a:spLocks noGrp="1"/>
          </p:cNvSpPr>
          <p:nvPr>
            <p:ph type="body" sz="quarter" idx="21" hasCustomPrompt="1"/>
          </p:nvPr>
        </p:nvSpPr>
        <p:spPr>
          <a:xfrm>
            <a:off x="6019801" y="4462771"/>
            <a:ext cx="3886200" cy="4140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24" name="Espaço Reservado para Texto 3"/>
          <p:cNvSpPr>
            <a:spLocks noGrp="1"/>
          </p:cNvSpPr>
          <p:nvPr>
            <p:ph type="body" sz="quarter" idx="22" hasCustomPrompt="1"/>
          </p:nvPr>
        </p:nvSpPr>
        <p:spPr>
          <a:xfrm>
            <a:off x="6019801" y="5058240"/>
            <a:ext cx="3886200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</p:spTree>
    <p:extLst>
      <p:ext uri="{BB962C8B-B14F-4D97-AF65-F5344CB8AC3E}">
        <p14:creationId xmlns:p14="http://schemas.microsoft.com/office/powerpoint/2010/main" val="46347525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fot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D3949-D325-4C02-B6F3-CA7E3C2E1BD9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sz="quarter" idx="15"/>
          </p:nvPr>
        </p:nvSpPr>
        <p:spPr>
          <a:xfrm>
            <a:off x="0" y="971550"/>
            <a:ext cx="12192000" cy="4600576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8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3567113" y="5667840"/>
            <a:ext cx="5057775" cy="62910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</p:spTree>
    <p:extLst>
      <p:ext uri="{BB962C8B-B14F-4D97-AF65-F5344CB8AC3E}">
        <p14:creationId xmlns:p14="http://schemas.microsoft.com/office/powerpoint/2010/main" val="255362403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fotos com texto de apo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D3949-D325-4C02-B6F3-CA7E3C2E1BD9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1000124" y="3857624"/>
            <a:ext cx="2943226" cy="204085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sz="quarter" idx="18"/>
          </p:nvPr>
        </p:nvSpPr>
        <p:spPr>
          <a:xfrm>
            <a:off x="8143875" y="0"/>
            <a:ext cx="3752850" cy="685800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8" name="Espaço Reservado para Imagem 2"/>
          <p:cNvSpPr>
            <a:spLocks noGrp="1"/>
          </p:cNvSpPr>
          <p:nvPr>
            <p:ph type="pic" sz="quarter" idx="19"/>
          </p:nvPr>
        </p:nvSpPr>
        <p:spPr>
          <a:xfrm>
            <a:off x="4391025" y="0"/>
            <a:ext cx="3752850" cy="685800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842352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tópicos com ícon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190624" y="1092728"/>
            <a:ext cx="9628587" cy="640822"/>
          </a:xfrm>
          <a:prstGeom prst="rect">
            <a:avLst/>
          </a:prstGeom>
        </p:spPr>
        <p:txBody>
          <a:bodyPr wrap="square" anchor="t" anchorCtr="0">
            <a:normAutofit/>
          </a:bodyPr>
          <a:lstStyle>
            <a:lvl1pPr algn="l">
              <a:defRPr sz="4400" b="1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pt-BR"/>
              <a:t>Título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D3949-D325-4C02-B6F3-CA7E3C2E1BD9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654660" y="3767446"/>
            <a:ext cx="3238501" cy="38545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1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1654659" y="4291320"/>
            <a:ext cx="3238501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16" name="Espaço Reservado para Texto 3"/>
          <p:cNvSpPr>
            <a:spLocks noGrp="1"/>
          </p:cNvSpPr>
          <p:nvPr>
            <p:ph type="body" sz="quarter" idx="17" hasCustomPrompt="1"/>
          </p:nvPr>
        </p:nvSpPr>
        <p:spPr>
          <a:xfrm>
            <a:off x="6988660" y="3767446"/>
            <a:ext cx="3238501" cy="38545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8" name="Espaço Reservado para Texto 3"/>
          <p:cNvSpPr>
            <a:spLocks noGrp="1"/>
          </p:cNvSpPr>
          <p:nvPr>
            <p:ph type="body" sz="quarter" idx="18" hasCustomPrompt="1"/>
          </p:nvPr>
        </p:nvSpPr>
        <p:spPr>
          <a:xfrm>
            <a:off x="6988659" y="4291320"/>
            <a:ext cx="3238501" cy="895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</p:spTree>
    <p:extLst>
      <p:ext uri="{BB962C8B-B14F-4D97-AF65-F5344CB8AC3E}">
        <p14:creationId xmlns:p14="http://schemas.microsoft.com/office/powerpoint/2010/main" val="27500578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gráfico de progres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190624" y="1092728"/>
            <a:ext cx="9628587" cy="640822"/>
          </a:xfrm>
          <a:prstGeom prst="rect">
            <a:avLst/>
          </a:prstGeom>
        </p:spPr>
        <p:txBody>
          <a:bodyPr wrap="square" anchor="t" anchorCtr="0">
            <a:normAutofit/>
          </a:bodyPr>
          <a:lstStyle>
            <a:lvl1pPr algn="ctr">
              <a:defRPr sz="4400" b="1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pt-BR"/>
              <a:t>Título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D3949-D325-4C02-B6F3-CA7E3C2E1BD9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190624" y="2803499"/>
            <a:ext cx="2871786" cy="2806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23" name="Espaço Reservado para Texto 3"/>
          <p:cNvSpPr>
            <a:spLocks noGrp="1"/>
          </p:cNvSpPr>
          <p:nvPr>
            <p:ph type="body" sz="quarter" idx="19" hasCustomPrompt="1"/>
          </p:nvPr>
        </p:nvSpPr>
        <p:spPr>
          <a:xfrm>
            <a:off x="1877460" y="4205902"/>
            <a:ext cx="1498115" cy="38545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30%</a:t>
            </a:r>
          </a:p>
        </p:txBody>
      </p:sp>
      <p:sp>
        <p:nvSpPr>
          <p:cNvPr id="32" name="Espaço Reservado para Texto 3"/>
          <p:cNvSpPr>
            <a:spLocks noGrp="1"/>
          </p:cNvSpPr>
          <p:nvPr>
            <p:ph type="body" sz="quarter" idx="20" hasCustomPrompt="1"/>
          </p:nvPr>
        </p:nvSpPr>
        <p:spPr>
          <a:xfrm>
            <a:off x="7947425" y="2803499"/>
            <a:ext cx="2871786" cy="2806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35" name="Espaço Reservado para Texto 3"/>
          <p:cNvSpPr>
            <a:spLocks noGrp="1"/>
          </p:cNvSpPr>
          <p:nvPr>
            <p:ph type="body" sz="quarter" idx="21" hasCustomPrompt="1"/>
          </p:nvPr>
        </p:nvSpPr>
        <p:spPr>
          <a:xfrm>
            <a:off x="8634261" y="4205902"/>
            <a:ext cx="1498115" cy="38545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90%</a:t>
            </a:r>
          </a:p>
        </p:txBody>
      </p:sp>
      <p:sp>
        <p:nvSpPr>
          <p:cNvPr id="36" name="Espaço Reservado para Texto 3"/>
          <p:cNvSpPr>
            <a:spLocks noGrp="1"/>
          </p:cNvSpPr>
          <p:nvPr>
            <p:ph type="body" sz="quarter" idx="22" hasCustomPrompt="1"/>
          </p:nvPr>
        </p:nvSpPr>
        <p:spPr>
          <a:xfrm>
            <a:off x="4565888" y="2803499"/>
            <a:ext cx="2871786" cy="2806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39" name="Espaço Reservado para Texto 3"/>
          <p:cNvSpPr>
            <a:spLocks noGrp="1"/>
          </p:cNvSpPr>
          <p:nvPr>
            <p:ph type="body" sz="quarter" idx="23" hasCustomPrompt="1"/>
          </p:nvPr>
        </p:nvSpPr>
        <p:spPr>
          <a:xfrm>
            <a:off x="5252724" y="4205902"/>
            <a:ext cx="1498115" cy="38545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60%</a:t>
            </a:r>
          </a:p>
        </p:txBody>
      </p:sp>
      <p:sp>
        <p:nvSpPr>
          <p:cNvPr id="40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2619375" y="5222209"/>
            <a:ext cx="6857999" cy="7127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</p:spTree>
    <p:extLst>
      <p:ext uri="{BB962C8B-B14F-4D97-AF65-F5344CB8AC3E}">
        <p14:creationId xmlns:p14="http://schemas.microsoft.com/office/powerpoint/2010/main" val="183418480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1"/>
            <a:ext cx="4313864" cy="3777623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3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4" y="787783"/>
            <a:ext cx="779767" cy="365125"/>
          </a:xfrm>
        </p:spPr>
        <p:txBody>
          <a:bodyPr/>
          <a:lstStyle/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871334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6" y="624109"/>
            <a:ext cx="8911687" cy="1280891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1"/>
            <a:ext cx="8915400" cy="377762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785485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57"/>
          <p:cNvSpPr txBox="1">
            <a:spLocks noGrp="1"/>
          </p:cNvSpPr>
          <p:nvPr>
            <p:ph type="title"/>
          </p:nvPr>
        </p:nvSpPr>
        <p:spPr>
          <a:xfrm>
            <a:off x="1140400" y="1114667"/>
            <a:ext cx="8146800" cy="52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57"/>
          <p:cNvSpPr txBox="1">
            <a:spLocks noGrp="1"/>
          </p:cNvSpPr>
          <p:nvPr>
            <p:ph type="body" idx="1"/>
          </p:nvPr>
        </p:nvSpPr>
        <p:spPr>
          <a:xfrm>
            <a:off x="1140400" y="2008467"/>
            <a:ext cx="8146800" cy="37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474121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?"/>
              <a:defRPr/>
            </a:lvl1pPr>
            <a:lvl2pPr marL="1219170" lvl="1" indent="-491054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200"/>
              <a:buChar char="?"/>
              <a:defRPr/>
            </a:lvl2pPr>
            <a:lvl3pPr marL="1828754" lvl="2" indent="-491054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200"/>
              <a:buChar char="?"/>
              <a:defRPr/>
            </a:lvl3pPr>
            <a:lvl4pPr marL="2438339" lvl="3" indent="-491054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200"/>
              <a:buChar char="●"/>
              <a:defRPr/>
            </a:lvl4pPr>
            <a:lvl5pPr marL="3047924" lvl="4" indent="-491054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200"/>
              <a:buChar char="○"/>
              <a:defRPr/>
            </a:lvl5pPr>
            <a:lvl6pPr marL="3657509" lvl="5" indent="-491054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200"/>
              <a:buChar char="■"/>
              <a:defRPr/>
            </a:lvl6pPr>
            <a:lvl7pPr marL="4267093" lvl="6" indent="-491054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200"/>
              <a:buChar char="●"/>
              <a:defRPr/>
            </a:lvl7pPr>
            <a:lvl8pPr marL="4876678" lvl="7" indent="-491054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200"/>
              <a:buChar char="○"/>
              <a:defRPr/>
            </a:lvl8pPr>
            <a:lvl9pPr marL="5486263" lvl="8" indent="-491054" algn="l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SzPts val="22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57"/>
          <p:cNvSpPr txBox="1">
            <a:spLocks noGrp="1"/>
          </p:cNvSpPr>
          <p:nvPr>
            <p:ph type="sldNum" idx="12"/>
          </p:nvPr>
        </p:nvSpPr>
        <p:spPr>
          <a:xfrm>
            <a:off x="11205845" y="6231535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Raleway Thin"/>
                <a:ea typeface="Raleway Thin"/>
                <a:cs typeface="Raleway Thin"/>
                <a:sym typeface="Raleway Thi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Raleway Thin"/>
                <a:ea typeface="Raleway Thin"/>
                <a:cs typeface="Raleway Thin"/>
                <a:sym typeface="Raleway Thi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Raleway Thin"/>
                <a:ea typeface="Raleway Thin"/>
                <a:cs typeface="Raleway Thin"/>
                <a:sym typeface="Raleway Thi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Raleway Thin"/>
                <a:ea typeface="Raleway Thin"/>
                <a:cs typeface="Raleway Thin"/>
                <a:sym typeface="Raleway Thi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Raleway Thin"/>
                <a:ea typeface="Raleway Thin"/>
                <a:cs typeface="Raleway Thin"/>
                <a:sym typeface="Raleway Thi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Raleway Thin"/>
                <a:ea typeface="Raleway Thin"/>
                <a:cs typeface="Raleway Thin"/>
                <a:sym typeface="Raleway Thi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Raleway Thin"/>
                <a:ea typeface="Raleway Thin"/>
                <a:cs typeface="Raleway Thin"/>
                <a:sym typeface="Raleway Thi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Raleway Thin"/>
                <a:ea typeface="Raleway Thin"/>
                <a:cs typeface="Raleway Thin"/>
                <a:sym typeface="Raleway Thi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Raleway Thin"/>
                <a:ea typeface="Raleway Thin"/>
                <a:cs typeface="Raleway Thin"/>
                <a:sym typeface="Raleway Thin"/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998823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Lâmin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646837" y="2551837"/>
            <a:ext cx="10898327" cy="1754326"/>
          </a:xfrm>
          <a:prstGeom prst="rect">
            <a:avLst/>
          </a:prstGeom>
        </p:spPr>
        <p:txBody>
          <a:bodyPr wrap="square" anchor="ctr" anchorCtr="1">
            <a:normAutofit/>
          </a:bodyPr>
          <a:lstStyle>
            <a:lvl1pPr algn="ctr">
              <a:defRPr sz="6000" b="1" spc="0" baseline="0">
                <a:solidFill>
                  <a:schemeClr val="bg2"/>
                </a:solidFill>
              </a:defRPr>
            </a:lvl1pPr>
          </a:lstStyle>
          <a:p>
            <a:r>
              <a:rPr lang="pt-BR"/>
              <a:t>Título Principal da Apresentação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D3949-D325-4C02-B6F3-CA7E3C2E1B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032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aspa sem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276350" y="1085850"/>
            <a:ext cx="9639301" cy="40767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600" b="0">
                <a:solidFill>
                  <a:schemeClr val="tx1"/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Aspas</a:t>
            </a:r>
          </a:p>
        </p:txBody>
      </p:sp>
      <p:sp>
        <p:nvSpPr>
          <p:cNvPr id="9" name="Espaço Reservado para Texto 3"/>
          <p:cNvSpPr>
            <a:spLocks noGrp="1"/>
          </p:cNvSpPr>
          <p:nvPr>
            <p:ph type="body" sz="quarter" idx="15" hasCustomPrompt="1"/>
          </p:nvPr>
        </p:nvSpPr>
        <p:spPr>
          <a:xfrm>
            <a:off x="1276350" y="5286375"/>
            <a:ext cx="9639301" cy="4000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>
                <a:solidFill>
                  <a:schemeClr val="tx1"/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Pessoa</a:t>
            </a:r>
          </a:p>
        </p:txBody>
      </p:sp>
      <p:sp>
        <p:nvSpPr>
          <p:cNvPr id="12" name="CaixaDeTexto 11"/>
          <p:cNvSpPr txBox="1"/>
          <p:nvPr userDrawn="1"/>
        </p:nvSpPr>
        <p:spPr>
          <a:xfrm>
            <a:off x="552450" y="295275"/>
            <a:ext cx="1048685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600" b="1">
                <a:solidFill>
                  <a:srgbClr val="183EFF"/>
                </a:solidFill>
              </a:rPr>
              <a:t>“</a:t>
            </a:r>
          </a:p>
        </p:txBody>
      </p:sp>
      <p:sp>
        <p:nvSpPr>
          <p:cNvPr id="17" name="CaixaDeTexto 16"/>
          <p:cNvSpPr txBox="1"/>
          <p:nvPr userDrawn="1"/>
        </p:nvSpPr>
        <p:spPr>
          <a:xfrm rot="10800000">
            <a:off x="10591801" y="3201472"/>
            <a:ext cx="1048685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600" b="1">
                <a:solidFill>
                  <a:schemeClr val="tx1">
                    <a:lumMod val="65000"/>
                    <a:lumOff val="35000"/>
                  </a:schemeClr>
                </a:solidFill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1946821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1/2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276351" y="1085850"/>
            <a:ext cx="3886200" cy="3476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rgbClr val="183EFF"/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sz="quarter" idx="15"/>
          </p:nvPr>
        </p:nvSpPr>
        <p:spPr>
          <a:xfrm>
            <a:off x="6096000" y="0"/>
            <a:ext cx="6096000" cy="685800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4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1276351" y="4765931"/>
            <a:ext cx="3886200" cy="113255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</p:spTree>
    <p:extLst>
      <p:ext uri="{BB962C8B-B14F-4D97-AF65-F5344CB8AC3E}">
        <p14:creationId xmlns:p14="http://schemas.microsoft.com/office/powerpoint/2010/main" val="913925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1/4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1144271" y="394971"/>
            <a:ext cx="8548369" cy="136934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rgbClr val="183EFF"/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4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1144271" y="5330476"/>
            <a:ext cx="6099809" cy="113255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3E2E41F-A220-420D-8F86-395E5FDF23A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144272" y="2078959"/>
            <a:ext cx="8549004" cy="2936875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3CF00"/>
              </a:buClr>
              <a:buFont typeface="Courier New" panose="02070309020205020404" pitchFamily="49" charset="0"/>
              <a:buChar char="o"/>
              <a:defRPr/>
            </a:lvl1pPr>
            <a:lvl2pPr marL="685800" indent="-228600">
              <a:buClr>
                <a:srgbClr val="03CF00"/>
              </a:buClr>
              <a:buFont typeface="Courier New" panose="02070309020205020404" pitchFamily="49" charset="0"/>
              <a:buChar char="o"/>
              <a:defRPr/>
            </a:lvl2pPr>
            <a:lvl3pPr marL="1143000" indent="-228600">
              <a:buClr>
                <a:srgbClr val="03CF00"/>
              </a:buClr>
              <a:buFont typeface="Courier New" panose="02070309020205020404" pitchFamily="49" charset="0"/>
              <a:buChar char="o"/>
              <a:defRPr/>
            </a:lvl3pPr>
            <a:lvl4pPr marL="1600200" indent="-228600">
              <a:buClr>
                <a:srgbClr val="03CF00"/>
              </a:buClr>
              <a:buFont typeface="Courier New" panose="02070309020205020404" pitchFamily="49" charset="0"/>
              <a:buChar char="o"/>
              <a:defRPr/>
            </a:lvl4pPr>
            <a:lvl5pPr marL="2057400" indent="-228600">
              <a:buClr>
                <a:srgbClr val="03CF00"/>
              </a:buClr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2590179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âmina texto com gráfico esquer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6933011" y="1085850"/>
            <a:ext cx="3886200" cy="12858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rgbClr val="183EFF"/>
                </a:solidFill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4" name="Espaço Reservado para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6933011" y="2619375"/>
            <a:ext cx="3886200" cy="327910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pt-BR"/>
              <a:t>Texto de apoio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DCC7624-8FD6-2D50-7C98-A23CCFB6C8DA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25975" y="1085850"/>
            <a:ext cx="5359078" cy="4812634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0562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6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6.xml"/><Relationship Id="rId21" Type="http://schemas.openxmlformats.org/officeDocument/2006/relationships/image" Target="../media/image6.png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20.xml"/><Relationship Id="rId2" Type="http://schemas.openxmlformats.org/officeDocument/2006/relationships/slideLayout" Target="../slideLayouts/slideLayout5.xml"/><Relationship Id="rId16" Type="http://schemas.openxmlformats.org/officeDocument/2006/relationships/slideLayout" Target="../slideLayouts/slideLayout19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13.xml"/><Relationship Id="rId19" Type="http://schemas.openxmlformats.org/officeDocument/2006/relationships/image" Target="../media/image5.png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slideLayout" Target="../slideLayouts/slideLayout33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23.xml"/><Relationship Id="rId21" Type="http://schemas.microsoft.com/office/2007/relationships/hdphoto" Target="../media/hdphoto1.wdp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17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2.xml"/><Relationship Id="rId16" Type="http://schemas.openxmlformats.org/officeDocument/2006/relationships/slideLayout" Target="../slideLayouts/slideLayout36.xml"/><Relationship Id="rId20" Type="http://schemas.openxmlformats.org/officeDocument/2006/relationships/image" Target="../media/image8.png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0.xml"/><Relationship Id="rId19" Type="http://schemas.openxmlformats.org/officeDocument/2006/relationships/image" Target="../media/image5.png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slideLayout" Target="../slideLayouts/slideLayout34.xml"/><Relationship Id="rId22" Type="http://schemas.openxmlformats.org/officeDocument/2006/relationships/image" Target="../media/image9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18" Type="http://schemas.openxmlformats.org/officeDocument/2006/relationships/slideLayout" Target="../slideLayouts/slideLayout55.xml"/><Relationship Id="rId3" Type="http://schemas.openxmlformats.org/officeDocument/2006/relationships/slideLayout" Target="../slideLayouts/slideLayout40.xml"/><Relationship Id="rId21" Type="http://schemas.openxmlformats.org/officeDocument/2006/relationships/slideLayout" Target="../slideLayouts/slideLayout58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17" Type="http://schemas.openxmlformats.org/officeDocument/2006/relationships/slideLayout" Target="../slideLayouts/slideLayout54.xml"/><Relationship Id="rId25" Type="http://schemas.microsoft.com/office/2007/relationships/hdphoto" Target="../media/hdphoto1.wdp"/><Relationship Id="rId2" Type="http://schemas.openxmlformats.org/officeDocument/2006/relationships/slideLayout" Target="../slideLayouts/slideLayout39.xml"/><Relationship Id="rId16" Type="http://schemas.openxmlformats.org/officeDocument/2006/relationships/slideLayout" Target="../slideLayouts/slideLayout53.xml"/><Relationship Id="rId20" Type="http://schemas.openxmlformats.org/officeDocument/2006/relationships/slideLayout" Target="../slideLayouts/slideLayout57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24" Type="http://schemas.openxmlformats.org/officeDocument/2006/relationships/image" Target="../media/image8.png"/><Relationship Id="rId5" Type="http://schemas.openxmlformats.org/officeDocument/2006/relationships/slideLayout" Target="../slideLayouts/slideLayout42.xml"/><Relationship Id="rId15" Type="http://schemas.openxmlformats.org/officeDocument/2006/relationships/slideLayout" Target="../slideLayouts/slideLayout52.xml"/><Relationship Id="rId23" Type="http://schemas.openxmlformats.org/officeDocument/2006/relationships/image" Target="../media/image5.png"/><Relationship Id="rId10" Type="http://schemas.openxmlformats.org/officeDocument/2006/relationships/slideLayout" Target="../slideLayouts/slideLayout47.xml"/><Relationship Id="rId19" Type="http://schemas.openxmlformats.org/officeDocument/2006/relationships/slideLayout" Target="../slideLayouts/slideLayout56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slideLayout" Target="../slideLayouts/slideLayout51.xml"/><Relationship Id="rId22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028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92" r:id="rId2"/>
    <p:sldLayoutId id="2147483695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tângulo 17">
            <a:extLst>
              <a:ext uri="{FF2B5EF4-FFF2-40B4-BE49-F238E27FC236}">
                <a16:creationId xmlns:a16="http://schemas.microsoft.com/office/drawing/2014/main" id="{D042BC1F-CB3C-CC65-4A71-CE0130D46AA5}"/>
              </a:ext>
            </a:extLst>
          </p:cNvPr>
          <p:cNvSpPr/>
          <p:nvPr userDrawn="1"/>
        </p:nvSpPr>
        <p:spPr>
          <a:xfrm>
            <a:off x="1728788" y="0"/>
            <a:ext cx="10463212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7" name="Imagem 16">
            <a:extLst>
              <a:ext uri="{FF2B5EF4-FFF2-40B4-BE49-F238E27FC236}">
                <a16:creationId xmlns:a16="http://schemas.microsoft.com/office/drawing/2014/main" id="{3851CBDE-93DB-CD9F-EE75-A4C07C9679E6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AC3555A-6B36-11F3-774F-D6A303961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pic>
        <p:nvPicPr>
          <p:cNvPr id="20" name="Imagem 19">
            <a:extLst>
              <a:ext uri="{FF2B5EF4-FFF2-40B4-BE49-F238E27FC236}">
                <a16:creationId xmlns:a16="http://schemas.microsoft.com/office/drawing/2014/main" id="{8749B18A-0E23-44DA-1802-4304D5D66306}"/>
              </a:ext>
            </a:extLst>
          </p:cNvPr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7402" y="6016675"/>
            <a:ext cx="3335498" cy="603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1231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86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7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183EFF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0819211" y="6296947"/>
            <a:ext cx="6982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1">
                <a:solidFill>
                  <a:schemeClr val="bg2">
                    <a:lumMod val="75000"/>
                  </a:schemeClr>
                </a:solidFill>
                <a:latin typeface="Montserrat" panose="00000500000000000000" pitchFamily="2" charset="0"/>
                <a:ea typeface="Roboto" panose="02000000000000000000" pitchFamily="2" charset="0"/>
              </a:defRPr>
            </a:lvl1pPr>
          </a:lstStyle>
          <a:p>
            <a:fld id="{2CAD3949-D325-4C02-B6F3-CA7E3C2E1BD9}" type="slidenum">
              <a:rPr lang="pt-BR" smtClean="0"/>
              <a:pPr/>
              <a:t>‹nº›</a:t>
            </a:fld>
            <a:endParaRPr lang="pt-BR"/>
          </a:p>
        </p:txBody>
      </p:sp>
      <p:cxnSp>
        <p:nvCxnSpPr>
          <p:cNvPr id="8" name="Conector reto 7"/>
          <p:cNvCxnSpPr/>
          <p:nvPr userDrawn="1"/>
        </p:nvCxnSpPr>
        <p:spPr>
          <a:xfrm>
            <a:off x="11469826" y="6424613"/>
            <a:ext cx="0" cy="92868"/>
          </a:xfrm>
          <a:prstGeom prst="line">
            <a:avLst/>
          </a:prstGeom>
          <a:ln cap="rnd">
            <a:solidFill>
              <a:schemeClr val="bg2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2" name="Imagem 11"/>
          <p:cNvPicPr>
            <a:picLocks noChangeAspect="1"/>
          </p:cNvPicPr>
          <p:nvPr userDrawn="1"/>
        </p:nvPicPr>
        <p:blipFill>
          <a:blip r:embed="rId20">
            <a:clrChange>
              <a:clrFrom>
                <a:srgbClr val="F7EB00"/>
              </a:clrFrom>
              <a:clrTo>
                <a:srgbClr val="F7EB00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024542" y="395271"/>
            <a:ext cx="494951" cy="519129"/>
          </a:xfrm>
          <a:prstGeom prst="rect">
            <a:avLst/>
          </a:prstGeom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0F047BB2-C4FA-8486-01BB-E319915D840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2A92191C-272A-8983-57A3-86544E6030A4}"/>
              </a:ext>
            </a:extLst>
          </p:cNvPr>
          <p:cNvPicPr>
            <a:picLocks noChangeAspect="1"/>
          </p:cNvPicPr>
          <p:nvPr userDrawn="1"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9462" y="80459"/>
            <a:ext cx="2789872" cy="886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1231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  <p:sldLayoutId id="2147483745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0819211" y="6296947"/>
            <a:ext cx="6982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1">
                <a:solidFill>
                  <a:schemeClr val="bg2">
                    <a:lumMod val="75000"/>
                  </a:schemeClr>
                </a:solidFill>
                <a:latin typeface="Montserrat" panose="00000500000000000000" pitchFamily="2" charset="0"/>
                <a:ea typeface="Roboto" panose="02000000000000000000" pitchFamily="2" charset="0"/>
              </a:defRPr>
            </a:lvl1pPr>
          </a:lstStyle>
          <a:p>
            <a:fld id="{2CAD3949-D325-4C02-B6F3-CA7E3C2E1BD9}" type="slidenum">
              <a:rPr lang="pt-BR" smtClean="0"/>
              <a:pPr/>
              <a:t>‹nº›</a:t>
            </a:fld>
            <a:endParaRPr lang="pt-BR"/>
          </a:p>
        </p:txBody>
      </p:sp>
      <p:cxnSp>
        <p:nvCxnSpPr>
          <p:cNvPr id="8" name="Conector reto 7"/>
          <p:cNvCxnSpPr/>
          <p:nvPr userDrawn="1"/>
        </p:nvCxnSpPr>
        <p:spPr>
          <a:xfrm>
            <a:off x="11469826" y="6424613"/>
            <a:ext cx="0" cy="92868"/>
          </a:xfrm>
          <a:prstGeom prst="line">
            <a:avLst/>
          </a:prstGeom>
          <a:ln cap="rnd">
            <a:solidFill>
              <a:schemeClr val="bg2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2" name="Imagem 11"/>
          <p:cNvPicPr>
            <a:picLocks noChangeAspect="1"/>
          </p:cNvPicPr>
          <p:nvPr userDrawn="1"/>
        </p:nvPicPr>
        <p:blipFill>
          <a:blip r:embed="rId24">
            <a:clrChange>
              <a:clrFrom>
                <a:srgbClr val="F7EB00"/>
              </a:clrFrom>
              <a:clrTo>
                <a:srgbClr val="F7EB00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25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024542" y="395271"/>
            <a:ext cx="494951" cy="519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1231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  <p:sldLayoutId id="2147483758" r:id="rId12"/>
    <p:sldLayoutId id="2147483759" r:id="rId13"/>
    <p:sldLayoutId id="2147483760" r:id="rId14"/>
    <p:sldLayoutId id="2147483761" r:id="rId15"/>
    <p:sldLayoutId id="2147483762" r:id="rId16"/>
    <p:sldLayoutId id="2147483763" r:id="rId17"/>
    <p:sldLayoutId id="2147483721" r:id="rId18"/>
    <p:sldLayoutId id="2147483722" r:id="rId19"/>
    <p:sldLayoutId id="2147483724" r:id="rId20"/>
    <p:sldLayoutId id="2147483725" r:id="rId2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s://bvsms.saude.gov.br/bvs/saudelegis/gm/2012/prt1214_13_06_2012.html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1990862" y="1278558"/>
            <a:ext cx="7598827" cy="1386423"/>
          </a:xfrm>
        </p:spPr>
        <p:txBody>
          <a:bodyPr lIns="91440" tIns="45720" rIns="91440" bIns="45720" anchor="t"/>
          <a:lstStyle/>
          <a:p>
            <a:pPr>
              <a:lnSpc>
                <a:spcPct val="150000"/>
              </a:lnSpc>
            </a:pPr>
            <a:r>
              <a:rPr lang="pt-BR" sz="3200" dirty="0">
                <a:latin typeface="+mn-lt"/>
                <a:ea typeface="+mn-lt"/>
                <a:cs typeface="+mn-lt"/>
              </a:rPr>
              <a:t>3.A - PROPOSTA DE PACTUAÇÃO DE MINUTA DE PORTARIA DE HABILITAÇÃO DE NOVOS 350 MUNICÍPIOS AO PROGRAMA QUALIFAR-SUS</a:t>
            </a:r>
            <a:endParaRPr lang="pt-BR" dirty="0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0108FD88-2502-D413-4DDC-4318B399D3A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5897" y="6104118"/>
            <a:ext cx="3867670" cy="700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0863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58B767-74DF-97AC-7E94-120334ECC67A}"/>
              </a:ext>
            </a:extLst>
          </p:cNvPr>
          <p:cNvSpPr>
            <a:spLocks noGrp="1"/>
          </p:cNvSpPr>
          <p:nvPr/>
        </p:nvSpPr>
        <p:spPr>
          <a:xfrm>
            <a:off x="250854" y="179734"/>
            <a:ext cx="9465500" cy="467600"/>
          </a:xfrm>
          <a:prstGeom prst="rect">
            <a:avLst/>
          </a:prstGeom>
        </p:spPr>
        <p:txBody>
          <a:bodyPr wrap="square" lIns="91440" tIns="45720" rIns="91440" bIns="45720" anchor="t" anchorCtr="0">
            <a:no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3200" b="1" dirty="0">
                <a:solidFill>
                  <a:srgbClr val="183EFF"/>
                </a:solidFill>
              </a:rPr>
              <a:t>Ações de monitoramento</a:t>
            </a:r>
            <a:endParaRPr lang="pt-BR" sz="3200" b="1">
              <a:cs typeface="Calibri"/>
            </a:endParaRPr>
          </a:p>
        </p:txBody>
      </p:sp>
      <p:sp>
        <p:nvSpPr>
          <p:cNvPr id="4" name="CaixaDeTexto 1">
            <a:extLst>
              <a:ext uri="{FF2B5EF4-FFF2-40B4-BE49-F238E27FC236}">
                <a16:creationId xmlns:a16="http://schemas.microsoft.com/office/drawing/2014/main" id="{59091998-047D-F3AC-0EE9-01C3E429E05F}"/>
              </a:ext>
            </a:extLst>
          </p:cNvPr>
          <p:cNvSpPr txBox="1"/>
          <p:nvPr/>
        </p:nvSpPr>
        <p:spPr>
          <a:xfrm>
            <a:off x="349676" y="979825"/>
            <a:ext cx="11240079" cy="83099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algn="just">
              <a:spcAft>
                <a:spcPts val="1000"/>
              </a:spcAft>
              <a:buFont typeface="Wingdings"/>
              <a:buChar char="q"/>
            </a:pPr>
            <a:r>
              <a:rPr lang="en-US" sz="2400" dirty="0" err="1">
                <a:latin typeface="Calibri"/>
                <a:ea typeface="Roboto"/>
                <a:cs typeface="Segoe UI"/>
              </a:rPr>
              <a:t>Identificou</a:t>
            </a:r>
            <a:r>
              <a:rPr lang="en-US" sz="2400" dirty="0">
                <a:latin typeface="Calibri"/>
                <a:ea typeface="Roboto"/>
                <a:cs typeface="Segoe UI"/>
              </a:rPr>
              <a:t>-se que </a:t>
            </a:r>
            <a:r>
              <a:rPr lang="en-US" sz="2400" dirty="0" err="1">
                <a:latin typeface="Calibri"/>
                <a:ea typeface="Roboto"/>
                <a:cs typeface="Segoe UI"/>
              </a:rPr>
              <a:t>algumas</a:t>
            </a:r>
            <a:r>
              <a:rPr lang="en-US" sz="2400" dirty="0">
                <a:latin typeface="Calibri"/>
                <a:ea typeface="Roboto"/>
                <a:cs typeface="Segoe UI"/>
              </a:rPr>
              <a:t> </a:t>
            </a:r>
            <a:r>
              <a:rPr lang="en-US" sz="2400" dirty="0" err="1">
                <a:latin typeface="Calibri"/>
                <a:ea typeface="Roboto"/>
                <a:cs typeface="Segoe UI"/>
              </a:rPr>
              <a:t>Secretarias</a:t>
            </a:r>
            <a:r>
              <a:rPr lang="en-US" sz="2400" dirty="0">
                <a:latin typeface="Calibri"/>
                <a:ea typeface="Roboto"/>
                <a:cs typeface="Segoe UI"/>
              </a:rPr>
              <a:t> </a:t>
            </a:r>
            <a:r>
              <a:rPr lang="en-US" sz="2400" dirty="0" err="1">
                <a:latin typeface="Calibri"/>
                <a:ea typeface="Roboto"/>
                <a:cs typeface="Segoe UI"/>
              </a:rPr>
              <a:t>Estaduais</a:t>
            </a:r>
            <a:r>
              <a:rPr lang="en-US" sz="2400" dirty="0">
                <a:latin typeface="Calibri"/>
                <a:ea typeface="Roboto"/>
                <a:cs typeface="Segoe UI"/>
              </a:rPr>
              <a:t> </a:t>
            </a:r>
            <a:r>
              <a:rPr lang="en-US" sz="2400" dirty="0" err="1">
                <a:latin typeface="Calibri"/>
                <a:ea typeface="Roboto"/>
                <a:cs typeface="Segoe UI"/>
              </a:rPr>
              <a:t>não</a:t>
            </a:r>
            <a:r>
              <a:rPr lang="en-US" sz="2400" dirty="0">
                <a:latin typeface="Calibri"/>
                <a:ea typeface="Roboto"/>
                <a:cs typeface="Segoe UI"/>
              </a:rPr>
              <a:t> </a:t>
            </a:r>
            <a:r>
              <a:rPr lang="en-US" sz="2400" dirty="0" err="1">
                <a:latin typeface="Calibri"/>
                <a:ea typeface="Roboto"/>
                <a:cs typeface="Segoe UI"/>
              </a:rPr>
              <a:t>tinham</a:t>
            </a:r>
            <a:r>
              <a:rPr lang="en-US" sz="2400" dirty="0">
                <a:latin typeface="Calibri"/>
                <a:ea typeface="Roboto"/>
                <a:cs typeface="Segoe UI"/>
              </a:rPr>
              <a:t> </a:t>
            </a:r>
            <a:r>
              <a:rPr lang="en-US" sz="2400" dirty="0" err="1">
                <a:latin typeface="Calibri"/>
                <a:ea typeface="Roboto"/>
                <a:cs typeface="Segoe UI"/>
              </a:rPr>
              <a:t>executado</a:t>
            </a:r>
            <a:r>
              <a:rPr lang="en-US" sz="2400" dirty="0">
                <a:latin typeface="Calibri"/>
                <a:ea typeface="Roboto"/>
                <a:cs typeface="Segoe UI"/>
              </a:rPr>
              <a:t> o </a:t>
            </a:r>
            <a:r>
              <a:rPr lang="en-US" sz="2400" dirty="0" err="1">
                <a:latin typeface="Calibri"/>
                <a:ea typeface="Roboto"/>
                <a:cs typeface="Segoe UI"/>
              </a:rPr>
              <a:t>recurso</a:t>
            </a:r>
            <a:r>
              <a:rPr lang="en-US" sz="2400" dirty="0">
                <a:latin typeface="Calibri"/>
                <a:ea typeface="Roboto"/>
                <a:cs typeface="Segoe UI"/>
              </a:rPr>
              <a:t> </a:t>
            </a:r>
            <a:r>
              <a:rPr lang="en-US" sz="2400" dirty="0" err="1">
                <a:latin typeface="Calibri"/>
                <a:ea typeface="Roboto"/>
                <a:cs typeface="Segoe UI"/>
              </a:rPr>
              <a:t>ao</a:t>
            </a:r>
            <a:r>
              <a:rPr lang="en-US" sz="2400" dirty="0">
                <a:latin typeface="Calibri"/>
                <a:ea typeface="Roboto"/>
                <a:cs typeface="Segoe UI"/>
              </a:rPr>
              <a:t> </a:t>
            </a:r>
            <a:r>
              <a:rPr lang="en-US" sz="2400" dirty="0" err="1">
                <a:latin typeface="Calibri"/>
                <a:ea typeface="Roboto"/>
                <a:cs typeface="Segoe UI"/>
              </a:rPr>
              <a:t>término</a:t>
            </a:r>
            <a:r>
              <a:rPr lang="en-US" sz="2400" dirty="0">
                <a:latin typeface="Calibri"/>
                <a:ea typeface="Roboto"/>
                <a:cs typeface="Segoe UI"/>
              </a:rPr>
              <a:t> de 24 meses (</a:t>
            </a:r>
            <a:r>
              <a:rPr lang="en-US" sz="2400" dirty="0" err="1">
                <a:latin typeface="Calibri"/>
                <a:ea typeface="Roboto"/>
                <a:cs typeface="Segoe UI"/>
              </a:rPr>
              <a:t>dezembro</a:t>
            </a:r>
            <a:r>
              <a:rPr lang="en-US" sz="2400" dirty="0">
                <a:latin typeface="Calibri"/>
                <a:ea typeface="Roboto"/>
                <a:cs typeface="Segoe UI"/>
              </a:rPr>
              <a:t>/2022);</a:t>
            </a:r>
          </a:p>
        </p:txBody>
      </p:sp>
      <p:sp>
        <p:nvSpPr>
          <p:cNvPr id="6" name="CaixaDeTexto 2">
            <a:extLst>
              <a:ext uri="{FF2B5EF4-FFF2-40B4-BE49-F238E27FC236}">
                <a16:creationId xmlns:a16="http://schemas.microsoft.com/office/drawing/2014/main" id="{15D6C8B7-1778-1BF6-8137-6FD5420670B6}"/>
              </a:ext>
            </a:extLst>
          </p:cNvPr>
          <p:cNvSpPr txBox="1"/>
          <p:nvPr/>
        </p:nvSpPr>
        <p:spPr>
          <a:xfrm>
            <a:off x="594517" y="5611277"/>
            <a:ext cx="5302550" cy="215444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800">
                <a:latin typeface="Calibri Light"/>
                <a:cs typeface="Segoe UI"/>
              </a:rPr>
              <a:t>Fonte: </a:t>
            </a:r>
            <a:r>
              <a:rPr lang="pt-BR" sz="800">
                <a:latin typeface="Calibri Light"/>
                <a:ea typeface="+mn-lt"/>
                <a:cs typeface="+mn-lt"/>
              </a:rPr>
              <a:t>Coordenação-Geral de Assistência Farmacêutica Básica (CGAFB</a:t>
            </a:r>
            <a:r>
              <a:rPr lang="pt-BR" sz="800">
                <a:latin typeface="Calibri Light"/>
                <a:cs typeface="Segoe UI"/>
              </a:rPr>
              <a:t>/DAF/SCTIE/MS)​. </a:t>
            </a:r>
            <a:endParaRPr lang="pt-BR" sz="800">
              <a:latin typeface="Calibri Light"/>
              <a:ea typeface="Roboto"/>
              <a:cs typeface="Segoe UI"/>
            </a:endParaRPr>
          </a:p>
        </p:txBody>
      </p:sp>
      <p:pic>
        <p:nvPicPr>
          <p:cNvPr id="8" name="Imagem 7" descr="Gráfico, Gráfico de pizza&#10;&#10;Descrição gerada automaticamente">
            <a:extLst>
              <a:ext uri="{FF2B5EF4-FFF2-40B4-BE49-F238E27FC236}">
                <a16:creationId xmlns:a16="http://schemas.microsoft.com/office/drawing/2014/main" id="{2D4212A8-C605-99BA-E3A4-70D9F1ED68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847" y="2052673"/>
            <a:ext cx="5205759" cy="3563865"/>
          </a:xfrm>
          <a:prstGeom prst="rect">
            <a:avLst/>
          </a:prstGeom>
        </p:spPr>
      </p:pic>
      <p:pic>
        <p:nvPicPr>
          <p:cNvPr id="29" name="Imagem 29" descr="Gráfico, Gráfico de caixa estreita&#10;&#10;Descrição gerada automaticamente">
            <a:extLst>
              <a:ext uri="{FF2B5EF4-FFF2-40B4-BE49-F238E27FC236}">
                <a16:creationId xmlns:a16="http://schemas.microsoft.com/office/drawing/2014/main" id="{903BAB41-EFBF-2F1B-29BB-6A73EA9396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38693" y="2055983"/>
            <a:ext cx="4904937" cy="3182574"/>
          </a:xfrm>
          <a:prstGeom prst="rect">
            <a:avLst/>
          </a:prstGeom>
        </p:spPr>
      </p:pic>
      <p:sp>
        <p:nvSpPr>
          <p:cNvPr id="30" name="CaixaDeTexto 2">
            <a:extLst>
              <a:ext uri="{FF2B5EF4-FFF2-40B4-BE49-F238E27FC236}">
                <a16:creationId xmlns:a16="http://schemas.microsoft.com/office/drawing/2014/main" id="{A45E6EDD-C8B7-EDA8-DBC6-88C3437E1836}"/>
              </a:ext>
            </a:extLst>
          </p:cNvPr>
          <p:cNvSpPr txBox="1"/>
          <p:nvPr/>
        </p:nvSpPr>
        <p:spPr>
          <a:xfrm>
            <a:off x="6707159" y="5209531"/>
            <a:ext cx="4912257" cy="215444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800">
                <a:latin typeface="Calibri Light"/>
                <a:cs typeface="Segoe UI"/>
              </a:rPr>
              <a:t>Fonte: </a:t>
            </a:r>
            <a:r>
              <a:rPr lang="pt-BR" sz="800">
                <a:latin typeface="Calibri Light"/>
                <a:ea typeface="+mn-lt"/>
                <a:cs typeface="+mn-lt"/>
              </a:rPr>
              <a:t>Coordenação-Geral de Assistência Farmacêutica Básica (CGAFB</a:t>
            </a:r>
            <a:r>
              <a:rPr lang="pt-BR" sz="800">
                <a:latin typeface="Calibri Light"/>
                <a:cs typeface="Segoe UI"/>
              </a:rPr>
              <a:t>/DAF/SCTIE/MS)​. </a:t>
            </a:r>
            <a:endParaRPr lang="pt-BR" sz="800">
              <a:latin typeface="Calibri Light"/>
              <a:ea typeface="Roboto"/>
              <a:cs typeface="Segoe UI"/>
            </a:endParaRPr>
          </a:p>
        </p:txBody>
      </p:sp>
      <p:sp>
        <p:nvSpPr>
          <p:cNvPr id="3" name="Elipse 2">
            <a:extLst>
              <a:ext uri="{FF2B5EF4-FFF2-40B4-BE49-F238E27FC236}">
                <a16:creationId xmlns:a16="http://schemas.microsoft.com/office/drawing/2014/main" id="{696E1750-34F9-C101-6501-84519D0CF889}"/>
              </a:ext>
            </a:extLst>
          </p:cNvPr>
          <p:cNvSpPr/>
          <p:nvPr/>
        </p:nvSpPr>
        <p:spPr>
          <a:xfrm>
            <a:off x="6941634" y="2694878"/>
            <a:ext cx="1607634" cy="36241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1">
            <a:extLst>
              <a:ext uri="{FF2B5EF4-FFF2-40B4-BE49-F238E27FC236}">
                <a16:creationId xmlns:a16="http://schemas.microsoft.com/office/drawing/2014/main" id="{9F1BA764-8764-8CD5-4A2F-4DF90F0C7D07}"/>
              </a:ext>
            </a:extLst>
          </p:cNvPr>
          <p:cNvSpPr txBox="1"/>
          <p:nvPr/>
        </p:nvSpPr>
        <p:spPr>
          <a:xfrm>
            <a:off x="433310" y="5888082"/>
            <a:ext cx="11240079" cy="83099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algn="just">
              <a:spcAft>
                <a:spcPts val="1000"/>
              </a:spcAft>
              <a:buFont typeface="Wingdings"/>
              <a:buChar char="q"/>
            </a:pPr>
            <a:r>
              <a:rPr lang="en-US" sz="2400" dirty="0">
                <a:latin typeface="Calibri"/>
                <a:ea typeface="Roboto"/>
                <a:cs typeface="Segoe UI"/>
              </a:rPr>
              <a:t>O </a:t>
            </a:r>
            <a:r>
              <a:rPr lang="en-US" sz="2400" dirty="0" err="1">
                <a:latin typeface="Calibri"/>
                <a:ea typeface="Roboto"/>
                <a:cs typeface="Segoe UI"/>
              </a:rPr>
              <a:t>Ministério</a:t>
            </a:r>
            <a:r>
              <a:rPr lang="en-US" sz="2400" dirty="0">
                <a:latin typeface="Calibri"/>
                <a:ea typeface="Roboto"/>
                <a:cs typeface="Segoe UI"/>
              </a:rPr>
              <a:t> da </a:t>
            </a:r>
            <a:r>
              <a:rPr lang="en-US" sz="2400" dirty="0" err="1">
                <a:latin typeface="Calibri"/>
                <a:ea typeface="Roboto"/>
                <a:cs typeface="Segoe UI"/>
              </a:rPr>
              <a:t>Saúde</a:t>
            </a:r>
            <a:r>
              <a:rPr lang="en-US" sz="2400" dirty="0">
                <a:latin typeface="Calibri"/>
                <a:ea typeface="Roboto"/>
                <a:cs typeface="Segoe UI"/>
              </a:rPr>
              <a:t> </a:t>
            </a:r>
            <a:r>
              <a:rPr lang="en-US" sz="2400" dirty="0" err="1">
                <a:latin typeface="Calibri"/>
                <a:ea typeface="Roboto"/>
                <a:cs typeface="Segoe UI"/>
              </a:rPr>
              <a:t>consultou</a:t>
            </a:r>
            <a:r>
              <a:rPr lang="en-US" sz="2400" dirty="0">
                <a:latin typeface="Calibri"/>
                <a:ea typeface="Roboto"/>
                <a:cs typeface="Segoe UI"/>
              </a:rPr>
              <a:t> à CONJUR/MS </a:t>
            </a:r>
            <a:r>
              <a:rPr lang="en-US" sz="2400" dirty="0" err="1">
                <a:latin typeface="Calibri"/>
                <a:ea typeface="Roboto"/>
                <a:cs typeface="Segoe UI"/>
              </a:rPr>
              <a:t>acerca</a:t>
            </a:r>
            <a:r>
              <a:rPr lang="en-US" sz="2400" dirty="0">
                <a:latin typeface="Calibri"/>
                <a:ea typeface="Roboto"/>
                <a:cs typeface="Segoe UI"/>
              </a:rPr>
              <a:t> dos </a:t>
            </a:r>
            <a:r>
              <a:rPr lang="en-US" sz="2400" dirty="0" err="1">
                <a:latin typeface="Calibri"/>
                <a:ea typeface="Roboto"/>
                <a:cs typeface="Segoe UI"/>
              </a:rPr>
              <a:t>trâmites</a:t>
            </a:r>
            <a:r>
              <a:rPr lang="en-US" sz="2400" dirty="0">
                <a:latin typeface="Calibri"/>
                <a:ea typeface="Roboto"/>
                <a:cs typeface="Segoe UI"/>
              </a:rPr>
              <a:t> para </a:t>
            </a:r>
            <a:r>
              <a:rPr lang="en-US" sz="2400" dirty="0" err="1">
                <a:latin typeface="Calibri"/>
                <a:ea typeface="Roboto"/>
                <a:cs typeface="Segoe UI"/>
              </a:rPr>
              <a:t>estabelecer</a:t>
            </a:r>
            <a:r>
              <a:rPr lang="en-US" sz="2400" dirty="0">
                <a:latin typeface="Calibri"/>
                <a:ea typeface="Roboto"/>
                <a:cs typeface="Segoe UI"/>
              </a:rPr>
              <a:t> novo </a:t>
            </a:r>
            <a:r>
              <a:rPr lang="en-US" sz="2400" dirty="0" err="1">
                <a:latin typeface="Calibri"/>
                <a:ea typeface="Roboto"/>
                <a:cs typeface="Segoe UI"/>
              </a:rPr>
              <a:t>prazo</a:t>
            </a:r>
            <a:r>
              <a:rPr lang="en-US" sz="2400" dirty="0">
                <a:latin typeface="Calibri"/>
                <a:ea typeface="Roboto"/>
                <a:cs typeface="Segoe UI"/>
              </a:rPr>
              <a:t> para </a:t>
            </a:r>
            <a:r>
              <a:rPr lang="en-US" sz="2400" dirty="0" err="1">
                <a:latin typeface="Calibri"/>
                <a:ea typeface="Roboto"/>
                <a:cs typeface="Segoe UI"/>
              </a:rPr>
              <a:t>execução</a:t>
            </a:r>
            <a:r>
              <a:rPr lang="en-US" sz="2400" dirty="0">
                <a:latin typeface="Calibri"/>
                <a:ea typeface="Roboto"/>
                <a:cs typeface="Segoe UI"/>
              </a:rPr>
              <a:t> do </a:t>
            </a:r>
            <a:r>
              <a:rPr lang="en-US" sz="2400" dirty="0" err="1">
                <a:latin typeface="Calibri"/>
                <a:ea typeface="Roboto"/>
                <a:cs typeface="Segoe UI"/>
              </a:rPr>
              <a:t>recurso</a:t>
            </a:r>
            <a:r>
              <a:rPr lang="en-US" sz="2400" dirty="0">
                <a:latin typeface="Calibri"/>
                <a:ea typeface="Roboto"/>
                <a:cs typeface="Segoe UI"/>
              </a:rPr>
              <a:t> da </a:t>
            </a:r>
            <a:r>
              <a:rPr lang="en-US" sz="2400" dirty="0" err="1">
                <a:latin typeface="Calibri"/>
                <a:ea typeface="Roboto"/>
                <a:cs typeface="Segoe UI"/>
              </a:rPr>
              <a:t>Portaria</a:t>
            </a:r>
            <a:r>
              <a:rPr lang="en-US" sz="2400" dirty="0">
                <a:latin typeface="Calibri"/>
                <a:ea typeface="Roboto"/>
                <a:cs typeface="Segoe UI"/>
              </a:rPr>
              <a:t> 3.551/2020.</a:t>
            </a:r>
          </a:p>
        </p:txBody>
      </p:sp>
    </p:spTree>
    <p:extLst>
      <p:ext uri="{BB962C8B-B14F-4D97-AF65-F5344CB8AC3E}">
        <p14:creationId xmlns:p14="http://schemas.microsoft.com/office/powerpoint/2010/main" val="35826058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F23E665F-5890-D132-308C-5ED06EDF82E1}"/>
              </a:ext>
            </a:extLst>
          </p:cNvPr>
          <p:cNvSpPr txBox="1"/>
          <p:nvPr/>
        </p:nvSpPr>
        <p:spPr>
          <a:xfrm>
            <a:off x="912950" y="6655525"/>
            <a:ext cx="7536357" cy="2308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900" b="1">
                <a:cs typeface="Calibri"/>
              </a:rPr>
              <a:t>Fonte:</a:t>
            </a:r>
            <a:r>
              <a:rPr lang="pt-BR" sz="900">
                <a:cs typeface="Calibri"/>
              </a:rPr>
              <a:t> Coordenação-Geral de Assistência Farmacêutica Básica (CGAFB/DAF/SECTICS/MS).</a:t>
            </a:r>
          </a:p>
        </p:txBody>
      </p:sp>
      <p:pic>
        <p:nvPicPr>
          <p:cNvPr id="7" name="Imagem 7" descr="Interface gráfica do usuário, Texto, Aplicativo, Email&#10;&#10;Descrição gerada automaticamente">
            <a:extLst>
              <a:ext uri="{FF2B5EF4-FFF2-40B4-BE49-F238E27FC236}">
                <a16:creationId xmlns:a16="http://schemas.microsoft.com/office/drawing/2014/main" id="{D210D7B5-5A96-C5B6-512C-547C93D672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0071" y="1794798"/>
            <a:ext cx="5758472" cy="4049882"/>
          </a:xfrm>
          <a:prstGeom prst="rect">
            <a:avLst/>
          </a:prstGeom>
        </p:spPr>
      </p:pic>
      <p:sp>
        <p:nvSpPr>
          <p:cNvPr id="2" name="Retângulo 1"/>
          <p:cNvSpPr/>
          <p:nvPr/>
        </p:nvSpPr>
        <p:spPr>
          <a:xfrm>
            <a:off x="252046" y="1558389"/>
            <a:ext cx="4812323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/>
              <a:t>Proposta de Pactuação : E</a:t>
            </a:r>
            <a:r>
              <a:rPr lang="en-US" sz="3200" dirty="0" err="1">
                <a:ea typeface="Roboto"/>
                <a:cs typeface="Segoe UI"/>
              </a:rPr>
              <a:t>stabelecer</a:t>
            </a:r>
            <a:r>
              <a:rPr lang="en-US" sz="3200" dirty="0">
                <a:ea typeface="Roboto"/>
                <a:cs typeface="Segoe UI"/>
              </a:rPr>
              <a:t> novo </a:t>
            </a:r>
            <a:r>
              <a:rPr lang="en-US" sz="3200" dirty="0" err="1">
                <a:ea typeface="Roboto"/>
                <a:cs typeface="Segoe UI"/>
              </a:rPr>
              <a:t>prazo</a:t>
            </a:r>
            <a:r>
              <a:rPr lang="en-US" sz="3200" dirty="0">
                <a:ea typeface="Roboto"/>
                <a:cs typeface="Segoe UI"/>
              </a:rPr>
              <a:t> para </a:t>
            </a:r>
            <a:r>
              <a:rPr lang="en-US" sz="3200" dirty="0" err="1">
                <a:ea typeface="Roboto"/>
                <a:cs typeface="Segoe UI"/>
              </a:rPr>
              <a:t>execução</a:t>
            </a:r>
            <a:r>
              <a:rPr lang="en-US" sz="3200" dirty="0">
                <a:ea typeface="Roboto"/>
                <a:cs typeface="Segoe UI"/>
              </a:rPr>
              <a:t> do </a:t>
            </a:r>
            <a:r>
              <a:rPr lang="en-US" sz="3200" dirty="0" err="1">
                <a:ea typeface="Roboto"/>
                <a:cs typeface="Segoe UI"/>
              </a:rPr>
              <a:t>recurso</a:t>
            </a:r>
            <a:r>
              <a:rPr lang="en-US" sz="3200" dirty="0">
                <a:ea typeface="Roboto"/>
                <a:cs typeface="Segoe UI"/>
              </a:rPr>
              <a:t> da </a:t>
            </a:r>
            <a:r>
              <a:rPr lang="en-US" sz="3200" dirty="0" err="1">
                <a:ea typeface="Roboto"/>
                <a:cs typeface="Segoe UI"/>
              </a:rPr>
              <a:t>Portaria</a:t>
            </a:r>
            <a:r>
              <a:rPr lang="en-US" sz="3200" dirty="0">
                <a:ea typeface="Roboto"/>
                <a:cs typeface="Segoe UI"/>
              </a:rPr>
              <a:t> 3.551/2020.</a:t>
            </a:r>
            <a:r>
              <a:rPr lang="pt-BR" sz="3200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097116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B78BB1CF-253B-F772-31AB-6252AD48C77B}"/>
              </a:ext>
            </a:extLst>
          </p:cNvPr>
          <p:cNvSpPr txBox="1"/>
          <p:nvPr/>
        </p:nvSpPr>
        <p:spPr>
          <a:xfrm>
            <a:off x="4646950" y="1761343"/>
            <a:ext cx="274320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pt-BR" sz="3600" b="1">
                <a:solidFill>
                  <a:srgbClr val="183EFF"/>
                </a:solidFill>
                <a:cs typeface="Calibri"/>
              </a:rPr>
              <a:t>Obrigado</a:t>
            </a:r>
          </a:p>
        </p:txBody>
      </p:sp>
    </p:spTree>
    <p:extLst>
      <p:ext uri="{BB962C8B-B14F-4D97-AF65-F5344CB8AC3E}">
        <p14:creationId xmlns:p14="http://schemas.microsoft.com/office/powerpoint/2010/main" val="693657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4294967295"/>
          </p:nvPr>
        </p:nvSpPr>
        <p:spPr>
          <a:xfrm>
            <a:off x="11493500" y="6297613"/>
            <a:ext cx="698500" cy="365125"/>
          </a:xfrm>
          <a:prstGeom prst="rect">
            <a:avLst/>
          </a:prstGeom>
        </p:spPr>
        <p:txBody>
          <a:bodyPr/>
          <a:lstStyle/>
          <a:p>
            <a:fld id="{2CAD3949-D325-4C02-B6F3-CA7E3C2E1BD9}" type="slidenum">
              <a:rPr lang="pt-BR" smtClean="0"/>
              <a:t>2</a:t>
            </a:fld>
            <a:endParaRPr lang="pt-BR"/>
          </a:p>
        </p:txBody>
      </p:sp>
      <p:cxnSp>
        <p:nvCxnSpPr>
          <p:cNvPr id="10" name="Conector reto 9"/>
          <p:cNvCxnSpPr/>
          <p:nvPr/>
        </p:nvCxnSpPr>
        <p:spPr>
          <a:xfrm>
            <a:off x="11469826" y="6424613"/>
            <a:ext cx="0" cy="92868"/>
          </a:xfrm>
          <a:prstGeom prst="line">
            <a:avLst/>
          </a:prstGeom>
          <a:ln cap="rnd">
            <a:solidFill>
              <a:schemeClr val="bg2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CaixaDeTexto 2"/>
          <p:cNvSpPr txBox="1"/>
          <p:nvPr/>
        </p:nvSpPr>
        <p:spPr>
          <a:xfrm>
            <a:off x="780682" y="206800"/>
            <a:ext cx="9121462" cy="138499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t-BR" sz="2800" b="1" dirty="0">
                <a:solidFill>
                  <a:srgbClr val="183EFF"/>
                </a:solidFill>
                <a:ea typeface="+mn-lt"/>
                <a:cs typeface="+mn-lt"/>
              </a:rPr>
              <a:t>Programa Nacional de Qualificação da Assistência Farmacêutica no Sistema Único de Saúde (</a:t>
            </a:r>
            <a:r>
              <a:rPr lang="pt-BR" sz="2800" b="1" dirty="0" err="1">
                <a:solidFill>
                  <a:srgbClr val="183EFF"/>
                </a:solidFill>
                <a:ea typeface="+mn-lt"/>
                <a:cs typeface="+mn-lt"/>
              </a:rPr>
              <a:t>Qualifar</a:t>
            </a:r>
            <a:r>
              <a:rPr lang="pt-BR" sz="2800" b="1" dirty="0">
                <a:solidFill>
                  <a:srgbClr val="183EFF"/>
                </a:solidFill>
                <a:ea typeface="+mn-lt"/>
                <a:cs typeface="+mn-lt"/>
              </a:rPr>
              <a:t>-SUS)</a:t>
            </a:r>
            <a:endParaRPr lang="pt-BR" sz="2800" b="1" dirty="0">
              <a:solidFill>
                <a:srgbClr val="000000"/>
              </a:solidFill>
              <a:ea typeface="Roboto"/>
              <a:cs typeface="Roboto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675268" y="1742892"/>
            <a:ext cx="10948542" cy="45653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t-BR" dirty="0"/>
              <a:t>Instituído pela </a:t>
            </a:r>
            <a:r>
              <a:rPr lang="pt-BR" dirty="0">
                <a:hlinkClick r:id="rId2"/>
              </a:rPr>
              <a:t>Portaria GM/MS nº 1.214/GM/MS, de 13 de junho de 2012.</a:t>
            </a:r>
            <a:endParaRPr lang="pt-BR" dirty="0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6302FFD3-351E-2050-0215-177A0C251F08}"/>
              </a:ext>
            </a:extLst>
          </p:cNvPr>
          <p:cNvSpPr txBox="1"/>
          <p:nvPr/>
        </p:nvSpPr>
        <p:spPr>
          <a:xfrm>
            <a:off x="130507" y="2856470"/>
            <a:ext cx="7688605" cy="279384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b="1" dirty="0"/>
              <a:t>Finalidade:</a:t>
            </a:r>
            <a:r>
              <a:rPr lang="pt-BR" sz="2400" dirty="0"/>
              <a:t> contribuir para o processo de aprimoramento, implementação e integração sistêmica das atividades da Assistência Farmacêutica nas ações e serviços de saúde, visando a uma atenção contínua, integral, segura, responsável e humanizada.</a:t>
            </a:r>
            <a:r>
              <a:rPr lang="pt-BR" sz="2400" dirty="0">
                <a:ea typeface="Roboto"/>
                <a:cs typeface="Roboto"/>
              </a:rPr>
              <a:t>​</a:t>
            </a:r>
          </a:p>
        </p:txBody>
      </p:sp>
      <p:pic>
        <p:nvPicPr>
          <p:cNvPr id="5" name="Imagem 5" descr="Confira a entrevista com Elton Chaves, assessor do CONASEMS, sobre BNAFAR e  QUALIFAR - COSEMS/SP - Conselho de Secretários Municipais de Saúde do  Estado de São Paulo">
            <a:extLst>
              <a:ext uri="{FF2B5EF4-FFF2-40B4-BE49-F238E27FC236}">
                <a16:creationId xmlns:a16="http://schemas.microsoft.com/office/drawing/2014/main" id="{DEC329CE-120A-D48B-159B-4283B36EC0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94739" y="2954513"/>
            <a:ext cx="3997261" cy="2330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261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4294967295"/>
          </p:nvPr>
        </p:nvSpPr>
        <p:spPr>
          <a:xfrm>
            <a:off x="11493500" y="6297613"/>
            <a:ext cx="698500" cy="365125"/>
          </a:xfrm>
          <a:prstGeom prst="rect">
            <a:avLst/>
          </a:prstGeom>
        </p:spPr>
        <p:txBody>
          <a:bodyPr/>
          <a:lstStyle/>
          <a:p>
            <a:fld id="{2CAD3949-D325-4C02-B6F3-CA7E3C2E1BD9}" type="slidenum">
              <a:rPr lang="pt-BR" smtClean="0"/>
              <a:t>3</a:t>
            </a:fld>
            <a:endParaRPr lang="pt-BR"/>
          </a:p>
        </p:txBody>
      </p:sp>
      <p:cxnSp>
        <p:nvCxnSpPr>
          <p:cNvPr id="10" name="Conector reto 9"/>
          <p:cNvCxnSpPr/>
          <p:nvPr/>
        </p:nvCxnSpPr>
        <p:spPr>
          <a:xfrm>
            <a:off x="11469826" y="6424613"/>
            <a:ext cx="0" cy="92868"/>
          </a:xfrm>
          <a:prstGeom prst="line">
            <a:avLst/>
          </a:prstGeom>
          <a:ln cap="rnd">
            <a:solidFill>
              <a:schemeClr val="bg2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CaixaDeTexto 2"/>
          <p:cNvSpPr txBox="1"/>
          <p:nvPr/>
        </p:nvSpPr>
        <p:spPr>
          <a:xfrm>
            <a:off x="912567" y="980523"/>
            <a:ext cx="9121462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t-BR" sz="2800" b="1" dirty="0">
                <a:solidFill>
                  <a:srgbClr val="183EFF"/>
                </a:solidFill>
                <a:ea typeface="+mn-lt"/>
                <a:cs typeface="+mn-lt"/>
              </a:rPr>
              <a:t>Investimento do Ministério da Saúde no </a:t>
            </a:r>
            <a:r>
              <a:rPr lang="pt-BR" sz="2800" b="1" dirty="0" err="1">
                <a:solidFill>
                  <a:srgbClr val="183EFF"/>
                </a:solidFill>
                <a:ea typeface="+mn-lt"/>
                <a:cs typeface="+mn-lt"/>
              </a:rPr>
              <a:t>Qualifar</a:t>
            </a:r>
            <a:r>
              <a:rPr lang="pt-BR" sz="2800" b="1" dirty="0">
                <a:solidFill>
                  <a:srgbClr val="183EFF"/>
                </a:solidFill>
                <a:ea typeface="+mn-lt"/>
                <a:cs typeface="+mn-lt"/>
              </a:rPr>
              <a:t>-SUS : cerca de R$ 700 milhões investidos desde sua criação (2012).</a:t>
            </a:r>
            <a:r>
              <a:rPr lang="en-US" sz="2800" b="1" dirty="0">
                <a:solidFill>
                  <a:srgbClr val="183EFF"/>
                </a:solidFill>
                <a:ea typeface="+mn-lt"/>
                <a:cs typeface="+mn-lt"/>
              </a:rPr>
              <a:t>​</a:t>
            </a:r>
          </a:p>
          <a:p>
            <a:endParaRPr lang="pt-BR" sz="2800" b="1" dirty="0">
              <a:solidFill>
                <a:srgbClr val="000000"/>
              </a:solidFill>
              <a:ea typeface="Roboto"/>
              <a:cs typeface="Roboto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655677" y="3156057"/>
            <a:ext cx="1052813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b="1" dirty="0">
                <a:solidFill>
                  <a:schemeClr val="accent1"/>
                </a:solidFill>
              </a:rPr>
              <a:t>AS ÚLTIMAS HABILITAÇÕES FORAM NO ANO DE 2019.</a:t>
            </a:r>
            <a:endParaRPr lang="pt-BR" sz="2800" b="1" dirty="0">
              <a:solidFill>
                <a:schemeClr val="accent1"/>
              </a:solidFill>
              <a:ea typeface="Roboto"/>
              <a:cs typeface="Roboto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4FD36DC4-8C92-C478-D225-520DE57632D8}"/>
              </a:ext>
            </a:extLst>
          </p:cNvPr>
          <p:cNvSpPr txBox="1"/>
          <p:nvPr/>
        </p:nvSpPr>
        <p:spPr>
          <a:xfrm>
            <a:off x="789474" y="4201749"/>
            <a:ext cx="9989894" cy="5232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pt-BR"/>
            </a:defPPr>
            <a:lvl1pPr algn="ctr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pt-BR" dirty="0"/>
              <a:t>Cenário Atual: 3.508 municípios habilitados</a:t>
            </a:r>
          </a:p>
        </p:txBody>
      </p:sp>
    </p:spTree>
    <p:extLst>
      <p:ext uri="{BB962C8B-B14F-4D97-AF65-F5344CB8AC3E}">
        <p14:creationId xmlns:p14="http://schemas.microsoft.com/office/powerpoint/2010/main" val="2428171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4294967295"/>
          </p:nvPr>
        </p:nvSpPr>
        <p:spPr>
          <a:xfrm>
            <a:off x="11493500" y="6297613"/>
            <a:ext cx="698500" cy="365125"/>
          </a:xfrm>
          <a:prstGeom prst="rect">
            <a:avLst/>
          </a:prstGeom>
        </p:spPr>
        <p:txBody>
          <a:bodyPr/>
          <a:lstStyle/>
          <a:p>
            <a:fld id="{2CAD3949-D325-4C02-B6F3-CA7E3C2E1BD9}" type="slidenum">
              <a:rPr lang="pt-BR" smtClean="0"/>
              <a:t>4</a:t>
            </a:fld>
            <a:endParaRPr lang="pt-BR"/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3440" y="395271"/>
            <a:ext cx="524012" cy="531643"/>
          </a:xfrm>
          <a:prstGeom prst="rect">
            <a:avLst/>
          </a:prstGeom>
        </p:spPr>
      </p:pic>
      <p:cxnSp>
        <p:nvCxnSpPr>
          <p:cNvPr id="10" name="Conector reto 9"/>
          <p:cNvCxnSpPr/>
          <p:nvPr/>
        </p:nvCxnSpPr>
        <p:spPr>
          <a:xfrm>
            <a:off x="11469826" y="6424613"/>
            <a:ext cx="0" cy="92868"/>
          </a:xfrm>
          <a:prstGeom prst="line">
            <a:avLst/>
          </a:prstGeom>
          <a:ln cap="rnd">
            <a:solidFill>
              <a:schemeClr val="bg2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CaixaDeTexto 2"/>
          <p:cNvSpPr txBox="1"/>
          <p:nvPr/>
        </p:nvSpPr>
        <p:spPr>
          <a:xfrm>
            <a:off x="1092379" y="276234"/>
            <a:ext cx="87616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>
                <a:solidFill>
                  <a:schemeClr val="accent1"/>
                </a:solidFill>
              </a:rPr>
              <a:t>Habilitação dos  Municípios ao Eixo Estrutura do </a:t>
            </a:r>
            <a:r>
              <a:rPr lang="pt-BR" sz="2800" b="1" err="1">
                <a:solidFill>
                  <a:schemeClr val="accent1"/>
                </a:solidFill>
              </a:rPr>
              <a:t>Qualifar</a:t>
            </a:r>
            <a:r>
              <a:rPr lang="pt-BR" sz="2800" b="1">
                <a:solidFill>
                  <a:schemeClr val="accent1"/>
                </a:solidFill>
              </a:rPr>
              <a:t>-SUS</a:t>
            </a:r>
          </a:p>
        </p:txBody>
      </p:sp>
      <p:pic>
        <p:nvPicPr>
          <p:cNvPr id="7" name="Picture 4" descr="D:\QUALIFAR SUS MARCAS\Icones_Qualifar-01.png">
            <a:extLst>
              <a:ext uri="{FF2B5EF4-FFF2-40B4-BE49-F238E27FC236}">
                <a16:creationId xmlns:a16="http://schemas.microsoft.com/office/drawing/2014/main" id="{97CECF9B-8084-4AD3-AAA3-157E5671C6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9354" y="1719446"/>
            <a:ext cx="1617133" cy="1140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092379" y="2934643"/>
            <a:ext cx="10613181" cy="240065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endParaRPr lang="pt-BR" dirty="0"/>
          </a:p>
          <a:p>
            <a:pPr algn="just"/>
            <a:r>
              <a:rPr lang="pt-BR" sz="2400" dirty="0"/>
              <a:t>Diante das necessidades para o avanço da Assistência Farmacêutica do SUS, reforçou-se as articulações com o </a:t>
            </a:r>
            <a:r>
              <a:rPr lang="pt-BR" sz="2400" dirty="0" err="1"/>
              <a:t>Conass</a:t>
            </a:r>
            <a:r>
              <a:rPr lang="pt-BR" sz="2400" dirty="0"/>
              <a:t> e </a:t>
            </a:r>
            <a:r>
              <a:rPr lang="pt-BR" sz="2400" dirty="0" err="1"/>
              <a:t>Conasems</a:t>
            </a:r>
            <a:r>
              <a:rPr lang="pt-BR" sz="2400" dirty="0"/>
              <a:t>, para universalização do </a:t>
            </a:r>
            <a:r>
              <a:rPr lang="pt-BR" sz="2400" dirty="0" err="1"/>
              <a:t>Qualifar</a:t>
            </a:r>
            <a:r>
              <a:rPr lang="pt-BR" sz="2400" dirty="0"/>
              <a:t>-SUS, alcançando </a:t>
            </a:r>
            <a:r>
              <a:rPr lang="pt-BR" sz="2400" b="1" dirty="0"/>
              <a:t>todos os municípios brasileiros</a:t>
            </a:r>
            <a:r>
              <a:rPr lang="pt-BR" sz="2400" dirty="0"/>
              <a:t> até o ano de </a:t>
            </a:r>
            <a:r>
              <a:rPr lang="pt-BR" sz="2400" b="1" dirty="0"/>
              <a:t>2027</a:t>
            </a:r>
            <a:r>
              <a:rPr lang="pt-BR" sz="2400" dirty="0"/>
              <a:t>.</a:t>
            </a:r>
            <a:endParaRPr lang="pt-BR" sz="2400" dirty="0">
              <a:ea typeface="Roboto"/>
              <a:cs typeface="Roboto"/>
            </a:endParaRPr>
          </a:p>
          <a:p>
            <a:pPr algn="just"/>
            <a:endParaRPr lang="pt-BR" dirty="0">
              <a:ea typeface="Roboto"/>
              <a:cs typeface="Roboto"/>
            </a:endParaRPr>
          </a:p>
          <a:p>
            <a:pPr algn="just"/>
            <a:endParaRPr lang="pt-BR" dirty="0">
              <a:ea typeface="Roboto"/>
              <a:cs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2068206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16921" y="764920"/>
            <a:ext cx="5556886" cy="1326381"/>
          </a:xfrm>
        </p:spPr>
        <p:txBody>
          <a:bodyPr>
            <a:normAutofit/>
          </a:bodyPr>
          <a:lstStyle/>
          <a:p>
            <a:pPr algn="ctr"/>
            <a:r>
              <a:rPr lang="da-DK" sz="3600" dirty="0">
                <a:latin typeface="Montserrat ExtraBold"/>
              </a:rPr>
              <a:t>Proposta de distribuição de 350 vagas</a:t>
            </a:r>
            <a:endParaRPr lang="pt-BR" sz="3600" dirty="0">
              <a:latin typeface="Montserrat ExtraBold" panose="00000900000000000000" pitchFamily="2" charset="0"/>
            </a:endParaRP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1B5BF827-69D2-F492-61DF-77E269B62BC7}"/>
              </a:ext>
            </a:extLst>
          </p:cNvPr>
          <p:cNvSpPr/>
          <p:nvPr/>
        </p:nvSpPr>
        <p:spPr>
          <a:xfrm>
            <a:off x="1181726" y="2397082"/>
            <a:ext cx="9580059" cy="255454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342900" indent="-342900" algn="just">
              <a:buFont typeface="Arial"/>
              <a:buChar char="•"/>
            </a:pPr>
            <a:endParaRPr lang="pt-BR" sz="3200" dirty="0">
              <a:ea typeface="Roboto"/>
              <a:cs typeface="Roboto"/>
            </a:endParaRPr>
          </a:p>
          <a:p>
            <a:pPr marL="342900" indent="-342900" algn="just">
              <a:buFont typeface="Arial"/>
              <a:buChar char="•"/>
            </a:pPr>
            <a:r>
              <a:rPr lang="pt-BR" sz="3200" dirty="0">
                <a:ea typeface="Roboto"/>
                <a:cs typeface="Roboto"/>
              </a:rPr>
              <a:t>100% munícipios IDHM baixo: 189 </a:t>
            </a:r>
          </a:p>
          <a:p>
            <a:pPr marL="342900" indent="-342900" algn="just">
              <a:buFont typeface="Arial"/>
              <a:buChar char="•"/>
            </a:pPr>
            <a:r>
              <a:rPr lang="pt-BR" sz="3200" dirty="0">
                <a:ea typeface="Roboto"/>
                <a:cs typeface="Roboto"/>
              </a:rPr>
              <a:t>25% municípios IDHM médio: 161, distribuídos proporcionalmente pelo porte populacional, com prioridade para os municípios de menor porte.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59897B9-CC69-BCA3-D2EE-7665B539FE18}"/>
              </a:ext>
            </a:extLst>
          </p:cNvPr>
          <p:cNvSpPr txBox="1"/>
          <p:nvPr/>
        </p:nvSpPr>
        <p:spPr>
          <a:xfrm>
            <a:off x="6702671" y="241700"/>
            <a:ext cx="222835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dirty="0">
                <a:latin typeface="Montserrat ExtraBold"/>
              </a:rPr>
              <a:t> </a:t>
            </a:r>
            <a:endParaRPr lang="pt-BR" sz="2800" dirty="0">
              <a:latin typeface="Montserrat ExtraBold" panose="000009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8003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F23E665F-5890-D132-308C-5ED06EDF82E1}"/>
              </a:ext>
            </a:extLst>
          </p:cNvPr>
          <p:cNvSpPr txBox="1"/>
          <p:nvPr/>
        </p:nvSpPr>
        <p:spPr>
          <a:xfrm>
            <a:off x="912950" y="6655525"/>
            <a:ext cx="7536357" cy="2308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900" b="1">
                <a:cs typeface="Calibri"/>
              </a:rPr>
              <a:t>Fonte:</a:t>
            </a:r>
            <a:r>
              <a:rPr lang="pt-BR" sz="900">
                <a:cs typeface="Calibri"/>
              </a:rPr>
              <a:t> Coordenação-Geral de Assistência Farmacêutica Básica (CGAFB/DAF/SECTICS/MS).</a:t>
            </a:r>
          </a:p>
        </p:txBody>
      </p:sp>
      <p:pic>
        <p:nvPicPr>
          <p:cNvPr id="4" name="Imagem 5" descr="Texto, Carta&#10;&#10;Descrição gerada automaticamente">
            <a:extLst>
              <a:ext uri="{FF2B5EF4-FFF2-40B4-BE49-F238E27FC236}">
                <a16:creationId xmlns:a16="http://schemas.microsoft.com/office/drawing/2014/main" id="{C4B866DA-0738-ABFA-E8FF-943274F9C6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1025" y="1213338"/>
            <a:ext cx="4441123" cy="4247537"/>
          </a:xfrm>
          <a:prstGeom prst="rect">
            <a:avLst/>
          </a:prstGeom>
        </p:spPr>
      </p:pic>
      <p:sp>
        <p:nvSpPr>
          <p:cNvPr id="6" name="Retângulo 5"/>
          <p:cNvSpPr/>
          <p:nvPr/>
        </p:nvSpPr>
        <p:spPr>
          <a:xfrm>
            <a:off x="252046" y="1558389"/>
            <a:ext cx="606083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b="1" dirty="0"/>
              <a:t>Proposta de Pactuação : </a:t>
            </a:r>
          </a:p>
          <a:p>
            <a:endParaRPr lang="pt-BR" sz="3200" b="1" dirty="0"/>
          </a:p>
          <a:p>
            <a:r>
              <a:rPr lang="pt-BR" sz="3200" b="1" dirty="0"/>
              <a:t>Portaria de habilitação de novos 350 municípios ao </a:t>
            </a:r>
            <a:r>
              <a:rPr lang="pt-BR" sz="3200" b="1" dirty="0" err="1"/>
              <a:t>Qualifar</a:t>
            </a:r>
            <a:r>
              <a:rPr lang="pt-BR" sz="3200" b="1" dirty="0"/>
              <a:t>-SUS para o ano de 2023</a:t>
            </a:r>
          </a:p>
        </p:txBody>
      </p:sp>
    </p:spTree>
    <p:extLst>
      <p:ext uri="{BB962C8B-B14F-4D97-AF65-F5344CB8AC3E}">
        <p14:creationId xmlns:p14="http://schemas.microsoft.com/office/powerpoint/2010/main" val="274669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252046" y="1558389"/>
            <a:ext cx="11028485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b="1" dirty="0">
                <a:solidFill>
                  <a:srgbClr val="1237C9"/>
                </a:solidFill>
              </a:rPr>
              <a:t>SECTICS – QUALIFAR</a:t>
            </a:r>
          </a:p>
          <a:p>
            <a:endParaRPr lang="pt-BR" sz="3200" b="1" dirty="0"/>
          </a:p>
          <a:p>
            <a:r>
              <a:rPr lang="pt-BR" sz="3200" b="1" i="1" dirty="0">
                <a:solidFill>
                  <a:srgbClr val="E5231F"/>
                </a:solidFill>
              </a:rPr>
              <a:t>Por uma Assistência Farmacêutica qualificada, estruturante do acesso e do uso adequado dos medicamentos e comprometida com o cuidar das pessoas.</a:t>
            </a:r>
          </a:p>
        </p:txBody>
      </p:sp>
    </p:spTree>
    <p:extLst>
      <p:ext uri="{BB962C8B-B14F-4D97-AF65-F5344CB8AC3E}">
        <p14:creationId xmlns:p14="http://schemas.microsoft.com/office/powerpoint/2010/main" val="488660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DA6B19B1-D97D-27C5-09F8-43C86CCBC077}"/>
              </a:ext>
            </a:extLst>
          </p:cNvPr>
          <p:cNvSpPr txBox="1"/>
          <p:nvPr/>
        </p:nvSpPr>
        <p:spPr>
          <a:xfrm>
            <a:off x="1400002" y="1390695"/>
            <a:ext cx="9283724" cy="297068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pt-BR" sz="3200" b="1" dirty="0">
                <a:solidFill>
                  <a:srgbClr val="183EFF"/>
                </a:solidFill>
                <a:ea typeface="+mn-lt"/>
                <a:cs typeface="+mn-lt"/>
              </a:rPr>
              <a:t>3.B - PROPOSTA DE PACTUAÇÃO DE MINUTA DE PORTARIA QUE ESTABELECE NOVO PRAZO PARA EXECUÇÃO DO RECURSO REPASSADO VIA PORTARIA GM/MS Nº 3.551/2020</a:t>
            </a:r>
            <a:endParaRPr lang="pt-BR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898492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F23E665F-5890-D132-308C-5ED06EDF82E1}"/>
              </a:ext>
            </a:extLst>
          </p:cNvPr>
          <p:cNvSpPr txBox="1"/>
          <p:nvPr/>
        </p:nvSpPr>
        <p:spPr>
          <a:xfrm>
            <a:off x="912950" y="6628944"/>
            <a:ext cx="7536357" cy="2308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900" b="1">
                <a:cs typeface="Calibri"/>
              </a:rPr>
              <a:t>Fonte:</a:t>
            </a:r>
            <a:r>
              <a:rPr lang="pt-BR" sz="900">
                <a:cs typeface="Calibri"/>
              </a:rPr>
              <a:t> Coordenação-Geral de Assistência Farmacêutica Básica (CGAFB/DAF/SECTICS/MS).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BAB2F7DC-2473-18DF-F7D5-1624192EA2FA}"/>
              </a:ext>
            </a:extLst>
          </p:cNvPr>
          <p:cNvSpPr txBox="1"/>
          <p:nvPr/>
        </p:nvSpPr>
        <p:spPr>
          <a:xfrm>
            <a:off x="248744" y="341966"/>
            <a:ext cx="11518604" cy="169277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3200" b="1" dirty="0">
                <a:solidFill>
                  <a:srgbClr val="183EFF"/>
                </a:solidFill>
                <a:cs typeface="Calibri" panose="020F0502020204030204"/>
              </a:rPr>
              <a:t>Portaria GM/MS 3.551/2020</a:t>
            </a:r>
          </a:p>
          <a:p>
            <a:pPr marL="628650" lvl="1" indent="-171450" algn="just">
              <a:lnSpc>
                <a:spcPct val="150000"/>
              </a:lnSpc>
              <a:buFont typeface="Courier New"/>
              <a:buChar char="o"/>
            </a:pPr>
            <a:r>
              <a:rPr lang="pt-BR" sz="2400" dirty="0">
                <a:latin typeface="Calibri"/>
                <a:cs typeface="Calibri"/>
              </a:rPr>
              <a:t>Habilita o Estado, Município ou Distrito Federal a receber recursos destinados à aquisição de equipamentos e materiais permanentes para assistência farmacêutica.</a:t>
            </a:r>
            <a:endParaRPr lang="pt-BR" sz="2400" dirty="0">
              <a:latin typeface="Calibri"/>
              <a:cs typeface="Arial"/>
            </a:endParaRPr>
          </a:p>
        </p:txBody>
      </p:sp>
      <p:sp>
        <p:nvSpPr>
          <p:cNvPr id="14" name="Espaço Reservado para Número de Slide 2">
            <a:extLst>
              <a:ext uri="{FF2B5EF4-FFF2-40B4-BE49-F238E27FC236}">
                <a16:creationId xmlns:a16="http://schemas.microsoft.com/office/drawing/2014/main" id="{B282D6A8-9AEB-7F59-6C1C-FC782C97AA03}"/>
              </a:ext>
            </a:extLst>
          </p:cNvPr>
          <p:cNvSpPr>
            <a:spLocks noGrp="1"/>
          </p:cNvSpPr>
          <p:nvPr/>
        </p:nvSpPr>
        <p:spPr>
          <a:xfrm>
            <a:off x="10819211" y="6296947"/>
            <a:ext cx="476730" cy="2499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marL="0" algn="r" defTabSz="914400" rtl="0" eaLnBrk="1" latinLnBrk="0" hangingPunct="1">
              <a:defRPr sz="800" b="1" kern="1200">
                <a:solidFill>
                  <a:schemeClr val="bg2">
                    <a:lumMod val="75000"/>
                  </a:schemeClr>
                </a:solidFill>
                <a:latin typeface="Montserrat" panose="000005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CAD3949-D325-4C02-B6F3-CA7E3C2E1BD9}" type="slidenum">
              <a:rPr lang="pt-BR" smtClean="0"/>
              <a:pPr/>
              <a:t>9</a:t>
            </a:fld>
            <a:endParaRPr lang="pt-BR"/>
          </a:p>
        </p:txBody>
      </p:sp>
      <p:sp>
        <p:nvSpPr>
          <p:cNvPr id="15" name="Retângulo de cantos arredondados 5">
            <a:extLst>
              <a:ext uri="{FF2B5EF4-FFF2-40B4-BE49-F238E27FC236}">
                <a16:creationId xmlns:a16="http://schemas.microsoft.com/office/drawing/2014/main" id="{7B4E73BA-FEE2-D464-4DA1-BA871863894D}"/>
              </a:ext>
            </a:extLst>
          </p:cNvPr>
          <p:cNvSpPr/>
          <p:nvPr/>
        </p:nvSpPr>
        <p:spPr>
          <a:xfrm>
            <a:off x="2101050" y="2389985"/>
            <a:ext cx="2949590" cy="1120391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/>
          </a:p>
        </p:txBody>
      </p:sp>
      <p:sp>
        <p:nvSpPr>
          <p:cNvPr id="16" name="Retângulo de cantos arredondados 6">
            <a:extLst>
              <a:ext uri="{FF2B5EF4-FFF2-40B4-BE49-F238E27FC236}">
                <a16:creationId xmlns:a16="http://schemas.microsoft.com/office/drawing/2014/main" id="{E7350CBE-1AB9-6D0F-BEA7-24950EA07EF3}"/>
              </a:ext>
            </a:extLst>
          </p:cNvPr>
          <p:cNvSpPr/>
          <p:nvPr/>
        </p:nvSpPr>
        <p:spPr>
          <a:xfrm>
            <a:off x="6456890" y="2430984"/>
            <a:ext cx="2746955" cy="1118664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/>
          </a:p>
        </p:txBody>
      </p:sp>
      <p:sp>
        <p:nvSpPr>
          <p:cNvPr id="17" name="Retângulo de cantos arredondados 7">
            <a:extLst>
              <a:ext uri="{FF2B5EF4-FFF2-40B4-BE49-F238E27FC236}">
                <a16:creationId xmlns:a16="http://schemas.microsoft.com/office/drawing/2014/main" id="{0F9F4685-3E35-8C1B-6C0D-45603052BB59}"/>
              </a:ext>
            </a:extLst>
          </p:cNvPr>
          <p:cNvSpPr/>
          <p:nvPr/>
        </p:nvSpPr>
        <p:spPr>
          <a:xfrm>
            <a:off x="2103627" y="3784578"/>
            <a:ext cx="2956809" cy="152545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/>
          </a:p>
        </p:txBody>
      </p:sp>
      <p:sp>
        <p:nvSpPr>
          <p:cNvPr id="18" name="Retângulo de cantos arredondados 8">
            <a:extLst>
              <a:ext uri="{FF2B5EF4-FFF2-40B4-BE49-F238E27FC236}">
                <a16:creationId xmlns:a16="http://schemas.microsoft.com/office/drawing/2014/main" id="{F12226C6-1813-05F7-24ED-1BEA1E079468}"/>
              </a:ext>
            </a:extLst>
          </p:cNvPr>
          <p:cNvSpPr/>
          <p:nvPr/>
        </p:nvSpPr>
        <p:spPr>
          <a:xfrm>
            <a:off x="6459030" y="3995458"/>
            <a:ext cx="2723970" cy="1118664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/>
          </a:p>
        </p:txBody>
      </p:sp>
      <p:sp>
        <p:nvSpPr>
          <p:cNvPr id="19" name="Elipse 18">
            <a:extLst>
              <a:ext uri="{FF2B5EF4-FFF2-40B4-BE49-F238E27FC236}">
                <a16:creationId xmlns:a16="http://schemas.microsoft.com/office/drawing/2014/main" id="{783BD742-B276-F430-1EDD-7BBD108BFE9A}"/>
              </a:ext>
            </a:extLst>
          </p:cNvPr>
          <p:cNvSpPr/>
          <p:nvPr/>
        </p:nvSpPr>
        <p:spPr>
          <a:xfrm>
            <a:off x="4683397" y="3063425"/>
            <a:ext cx="2208500" cy="1448386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b="1" dirty="0">
                <a:solidFill>
                  <a:schemeClr val="accent1"/>
                </a:solidFill>
              </a:rPr>
              <a:t>Aquisição de equipamentos e mobiliários</a:t>
            </a:r>
          </a:p>
        </p:txBody>
      </p:sp>
      <p:sp>
        <p:nvSpPr>
          <p:cNvPr id="20" name="CaixaDeTexto 7">
            <a:extLst>
              <a:ext uri="{FF2B5EF4-FFF2-40B4-BE49-F238E27FC236}">
                <a16:creationId xmlns:a16="http://schemas.microsoft.com/office/drawing/2014/main" id="{50ED9A6C-E9C2-0CBB-1B0D-D15CA599A835}"/>
              </a:ext>
            </a:extLst>
          </p:cNvPr>
          <p:cNvSpPr txBox="1"/>
          <p:nvPr/>
        </p:nvSpPr>
        <p:spPr>
          <a:xfrm>
            <a:off x="2248240" y="2594587"/>
            <a:ext cx="2550861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400" b="1">
                <a:solidFill>
                  <a:schemeClr val="bg1"/>
                </a:solidFill>
                <a:latin typeface="Calibri"/>
                <a:ea typeface="Roboto"/>
                <a:cs typeface="Calibri"/>
              </a:rPr>
              <a:t>Cadeia de frios na rede estadual e/ou regional de Assistência Farmacêutica</a:t>
            </a:r>
          </a:p>
        </p:txBody>
      </p:sp>
      <p:sp>
        <p:nvSpPr>
          <p:cNvPr id="21" name="CaixaDeTexto 8">
            <a:extLst>
              <a:ext uri="{FF2B5EF4-FFF2-40B4-BE49-F238E27FC236}">
                <a16:creationId xmlns:a16="http://schemas.microsoft.com/office/drawing/2014/main" id="{008485B3-33F6-ACE6-ECA7-8F21621AAB1C}"/>
              </a:ext>
            </a:extLst>
          </p:cNvPr>
          <p:cNvSpPr txBox="1"/>
          <p:nvPr/>
        </p:nvSpPr>
        <p:spPr>
          <a:xfrm>
            <a:off x="6632688" y="2580005"/>
            <a:ext cx="2576786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400" b="1">
                <a:solidFill>
                  <a:schemeClr val="bg1"/>
                </a:solidFill>
                <a:latin typeface="Calibri"/>
                <a:ea typeface="Roboto"/>
                <a:cs typeface="Calibri"/>
              </a:rPr>
              <a:t>Unidades de Assistência farmacêutica municipais que realizam atendimento do CEAF</a:t>
            </a:r>
          </a:p>
        </p:txBody>
      </p:sp>
      <p:sp>
        <p:nvSpPr>
          <p:cNvPr id="22" name="CaixaDeTexto 9">
            <a:extLst>
              <a:ext uri="{FF2B5EF4-FFF2-40B4-BE49-F238E27FC236}">
                <a16:creationId xmlns:a16="http://schemas.microsoft.com/office/drawing/2014/main" id="{375EDD9F-5694-7CBD-F9B9-CA7E6F6DF39E}"/>
              </a:ext>
            </a:extLst>
          </p:cNvPr>
          <p:cNvSpPr txBox="1"/>
          <p:nvPr/>
        </p:nvSpPr>
        <p:spPr>
          <a:xfrm>
            <a:off x="2064103" y="3743960"/>
            <a:ext cx="3022823" cy="138499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400" b="1" dirty="0">
                <a:solidFill>
                  <a:schemeClr val="bg1"/>
                </a:solidFill>
                <a:latin typeface="Calibri"/>
                <a:ea typeface="Roboto"/>
                <a:cs typeface="Calibri"/>
              </a:rPr>
              <a:t>Centrais de Abastecimento Farmacêutico estaduais e/ou regionais e/ou municipais (com atendimento do CEAF) que armazenam medicamentos incluindo os distribuídos pelos estados aos municípios</a:t>
            </a:r>
          </a:p>
        </p:txBody>
      </p:sp>
      <p:sp>
        <p:nvSpPr>
          <p:cNvPr id="23" name="CaixaDeTexto 10">
            <a:extLst>
              <a:ext uri="{FF2B5EF4-FFF2-40B4-BE49-F238E27FC236}">
                <a16:creationId xmlns:a16="http://schemas.microsoft.com/office/drawing/2014/main" id="{585C430D-B3A1-D9D6-BEA8-4CA16F1298CC}"/>
              </a:ext>
            </a:extLst>
          </p:cNvPr>
          <p:cNvSpPr txBox="1"/>
          <p:nvPr/>
        </p:nvSpPr>
        <p:spPr>
          <a:xfrm>
            <a:off x="6464995" y="4000043"/>
            <a:ext cx="2707345" cy="11695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400" b="1">
                <a:solidFill>
                  <a:schemeClr val="bg1"/>
                </a:solidFill>
                <a:latin typeface="Calibri"/>
                <a:ea typeface="Roboto"/>
                <a:cs typeface="Calibri"/>
              </a:rPr>
              <a:t>Unidades de Assistência farmacêutica estaduais e/ou regionais que realizam atendimento aos pacientes do CEAF</a:t>
            </a:r>
          </a:p>
        </p:txBody>
      </p:sp>
      <p:sp>
        <p:nvSpPr>
          <p:cNvPr id="24" name="CaixaDeTexto 11">
            <a:extLst>
              <a:ext uri="{FF2B5EF4-FFF2-40B4-BE49-F238E27FC236}">
                <a16:creationId xmlns:a16="http://schemas.microsoft.com/office/drawing/2014/main" id="{23FB95A9-02CA-FA29-F009-BB659F22C783}"/>
              </a:ext>
            </a:extLst>
          </p:cNvPr>
          <p:cNvSpPr txBox="1"/>
          <p:nvPr/>
        </p:nvSpPr>
        <p:spPr>
          <a:xfrm>
            <a:off x="830229" y="5960251"/>
            <a:ext cx="11269531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400" b="1" dirty="0"/>
              <a:t>Valor total do repasse financeiro:</a:t>
            </a:r>
            <a:r>
              <a:rPr lang="pt-BR" sz="2400" dirty="0"/>
              <a:t> R$ 19.095.904,00 para 26 estados e o Distrito Federal. 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846594531"/>
      </p:ext>
    </p:extLst>
  </p:cSld>
  <p:clrMapOvr>
    <a:masterClrMapping/>
  </p:clrMapOvr>
</p:sld>
</file>

<file path=ppt/theme/theme1.xml><?xml version="1.0" encoding="utf-8"?>
<a:theme xmlns:a="http://schemas.openxmlformats.org/drawingml/2006/main" name="Lâmina de Abertur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âmina de Abertura e final">
  <a:themeElements>
    <a:clrScheme name="Personalizar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13FFE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ontes">
      <a:majorFont>
        <a:latin typeface="Montserrat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âmina de Abertura e final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ontes">
      <a:majorFont>
        <a:latin typeface="Montserrat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âmina de Abertura e final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ontes">
      <a:majorFont>
        <a:latin typeface="Montserrat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eloPPTMSaude_COMFONTE_3" id="{671E53AB-632B-4C0F-914D-7E48C5CAF7FB}" vid="{28A46FD0-6FD8-43EE-890F-035792F96484}"/>
    </a:ext>
  </a:extLst>
</a:theme>
</file>

<file path=ppt/theme/theme5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22EA29E04FF542B0D87829BE4628CE" ma:contentTypeVersion="18" ma:contentTypeDescription="Create a new document." ma:contentTypeScope="" ma:versionID="1f2c541b0a4308cc51b8815d0cb32e3f">
  <xsd:schema xmlns:xsd="http://www.w3.org/2001/XMLSchema" xmlns:xs="http://www.w3.org/2001/XMLSchema" xmlns:p="http://schemas.microsoft.com/office/2006/metadata/properties" xmlns:ns2="77745cc4-90c3-4ed9-866a-194c8bea52d4" xmlns:ns3="be95d0c0-2226-43bc-9e3b-26a4b38f8b7c" targetNamespace="http://schemas.microsoft.com/office/2006/metadata/properties" ma:root="true" ma:fieldsID="27731223d726117b9880b6b121bbbda3" ns2:_="" ns3:_="">
    <xsd:import namespace="77745cc4-90c3-4ed9-866a-194c8bea52d4"/>
    <xsd:import namespace="be95d0c0-2226-43bc-9e3b-26a4b38f8b7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745cc4-90c3-4ed9-866a-194c8bea52d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Flow_SignoffStatus" ma:index="21" nillable="true" ma:displayName="Sign-off status" ma:internalName="Sign_x002d_off_x0020_status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08562b07-c12b-440e-8652-dcaac954a86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95d0c0-2226-43bc-9e3b-26a4b38f8b7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71c19304-c5d5-41c6-9c53-b98c8c0948ef}" ma:internalName="TaxCatchAll" ma:showField="CatchAllData" ma:web="be95d0c0-2226-43bc-9e3b-26a4b38f8b7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e95d0c0-2226-43bc-9e3b-26a4b38f8b7c" xsi:nil="true"/>
    <lcf76f155ced4ddcb4097134ff3c332f xmlns="77745cc4-90c3-4ed9-866a-194c8bea52d4">
      <Terms xmlns="http://schemas.microsoft.com/office/infopath/2007/PartnerControls"/>
    </lcf76f155ced4ddcb4097134ff3c332f>
    <_Flow_SignoffStatus xmlns="77745cc4-90c3-4ed9-866a-194c8bea52d4" xsi:nil="true"/>
  </documentManagement>
</p:properties>
</file>

<file path=customXml/itemProps1.xml><?xml version="1.0" encoding="utf-8"?>
<ds:datastoreItem xmlns:ds="http://schemas.openxmlformats.org/officeDocument/2006/customXml" ds:itemID="{93218FEF-C64A-4DF1-851C-5CE3DDE52107}">
  <ds:schemaRefs>
    <ds:schemaRef ds:uri="77745cc4-90c3-4ed9-866a-194c8bea52d4"/>
    <ds:schemaRef ds:uri="be95d0c0-2226-43bc-9e3b-26a4b38f8b7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292D1497-8702-484D-9F2C-42D09A915EE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F5FB3A8-836B-4F2A-9199-E3A736796CDD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purl.org/dc/terms/"/>
    <ds:schemaRef ds:uri="http://purl.org/dc/elements/1.1/"/>
    <ds:schemaRef ds:uri="http://schemas.openxmlformats.org/package/2006/metadata/core-properties"/>
    <ds:schemaRef ds:uri="be95d0c0-2226-43bc-9e3b-26a4b38f8b7c"/>
    <ds:schemaRef ds:uri="77745cc4-90c3-4ed9-866a-194c8bea52d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619</Words>
  <Application>Microsoft Office PowerPoint</Application>
  <PresentationFormat>Widescreen</PresentationFormat>
  <Paragraphs>52</Paragraphs>
  <Slides>12</Slides>
  <Notes>4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4</vt:i4>
      </vt:variant>
      <vt:variant>
        <vt:lpstr>Títulos de slides</vt:lpstr>
      </vt:variant>
      <vt:variant>
        <vt:i4>12</vt:i4>
      </vt:variant>
    </vt:vector>
  </HeadingPairs>
  <TitlesOfParts>
    <vt:vector size="25" baseType="lpstr">
      <vt:lpstr>Arial</vt:lpstr>
      <vt:lpstr>Calibri</vt:lpstr>
      <vt:lpstr>Calibri Light</vt:lpstr>
      <vt:lpstr>Courier New</vt:lpstr>
      <vt:lpstr>Montserrat</vt:lpstr>
      <vt:lpstr>Montserrat ExtraBold</vt:lpstr>
      <vt:lpstr>Raleway Thin</vt:lpstr>
      <vt:lpstr>Roboto</vt:lpstr>
      <vt:lpstr>Wingdings</vt:lpstr>
      <vt:lpstr>Lâmina de Abertura</vt:lpstr>
      <vt:lpstr>Lâmina de Abertura e final</vt:lpstr>
      <vt:lpstr>Lâmina de Abertura e final</vt:lpstr>
      <vt:lpstr>Lâmina de Abertura e final</vt:lpstr>
      <vt:lpstr>3.A - PROPOSTA DE PACTUAÇÃO DE MINUTA DE PORTARIA DE HABILITAÇÃO DE NOVOS 350 MUNICÍPIOS AO PROGRAMA QUALIFAR-SUS</vt:lpstr>
      <vt:lpstr>Apresentação do PowerPoint</vt:lpstr>
      <vt:lpstr>Apresentação do PowerPoint</vt:lpstr>
      <vt:lpstr>Apresentação do PowerPoint</vt:lpstr>
      <vt:lpstr>Proposta de distribuição de 350 vagas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Josué Custódio Fernandes</dc:creator>
  <cp:lastModifiedBy>Magalhaes, Sr. Lindomar Mourao (BRA)</cp:lastModifiedBy>
  <cp:revision>835</cp:revision>
  <cp:lastPrinted>2023-07-26T17:52:12Z</cp:lastPrinted>
  <dcterms:created xsi:type="dcterms:W3CDTF">2021-05-25T14:48:35Z</dcterms:created>
  <dcterms:modified xsi:type="dcterms:W3CDTF">2023-07-27T11:09:58Z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0x0101008122EA29E04FF542B0D87829BE4628CE</vt:lpwstr>
  </property>
  <property fmtid="{D5CDD505-2E9C-101B-9397-08002B2CF9AE}" pid="3" name="MediaServiceImageTags">
    <vt:lpwstr/>
  </property>
</Properties>
</file>