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0" r:id="rId5"/>
    <p:sldMasterId id="2147483728" r:id="rId6"/>
    <p:sldMasterId id="2147483746" r:id="rId7"/>
  </p:sldMasterIdLst>
  <p:notesMasterIdLst>
    <p:notesMasterId r:id="rId20"/>
  </p:notesMasterIdLst>
  <p:handoutMasterIdLst>
    <p:handoutMasterId r:id="rId21"/>
  </p:handoutMasterIdLst>
  <p:sldIdLst>
    <p:sldId id="377" r:id="rId8"/>
    <p:sldId id="383" r:id="rId9"/>
    <p:sldId id="387" r:id="rId10"/>
    <p:sldId id="382" r:id="rId11"/>
    <p:sldId id="388" r:id="rId12"/>
    <p:sldId id="378" r:id="rId13"/>
    <p:sldId id="389" r:id="rId14"/>
    <p:sldId id="390" r:id="rId15"/>
    <p:sldId id="391" r:id="rId16"/>
    <p:sldId id="392" r:id="rId17"/>
    <p:sldId id="393" r:id="rId18"/>
    <p:sldId id="275" r:id="rId19"/>
  </p:sldIdLst>
  <p:sldSz cx="12192000" cy="6858000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81B4752-1292-4318-9FCE-58520116D13C}">
          <p14:sldIdLst>
            <p14:sldId id="377"/>
            <p14:sldId id="383"/>
            <p14:sldId id="387"/>
            <p14:sldId id="382"/>
            <p14:sldId id="388"/>
            <p14:sldId id="378"/>
            <p14:sldId id="389"/>
            <p14:sldId id="390"/>
            <p14:sldId id="391"/>
            <p14:sldId id="392"/>
            <p14:sldId id="393"/>
            <p14:sldId id="275"/>
          </p14:sldIdLst>
        </p14:section>
        <p14:section name="Seção sem Título" id="{92FE0699-881A-48D0-8E8E-44E02F50048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19F759-1EBA-80C2-8D24-F071B68F0EE6}" name="Vanessa Radin" initials="VR" userId="S::vanessa.radin@saude.gov.br::103038e6-7057-48bc-ae92-610af7ecd6d8" providerId="AD"/>
  <p188:author id="{A28D5DFD-96CF-6D1D-2E5A-F77EAC64ABA3}" name="Rafael Poloni" initials="RP" userId="S::rafael.poloni@saude.gov.br::21071bdd-7203-406e-9835-fba7bccb6f5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31F"/>
    <a:srgbClr val="1237C9"/>
    <a:srgbClr val="183EFF"/>
    <a:srgbClr val="FFD622"/>
    <a:srgbClr val="FF5500"/>
    <a:srgbClr val="03CF00"/>
    <a:srgbClr val="783C00"/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03D4D-A64B-4C7F-6A57-E5194CFED60D}" v="620" dt="2023-06-07T19:57:09.980"/>
    <p1510:client id="{0D5CA134-0844-41CB-A08B-BF19CF87E257}" v="1" dt="2023-06-07T17:25:29.992"/>
    <p1510:client id="{19FE114C-32C4-4FD2-9D50-E526086AB87E}" v="751" dt="2023-06-02T18:58:11.168"/>
    <p1510:client id="{1A29FE84-454E-4C36-8CDB-56E697F9B91F}" v="143" dt="2023-05-08T16:21:24.296"/>
    <p1510:client id="{1E8FBBC7-FB07-E249-C971-17547A39CD74}" v="30" dt="2023-06-12T15:00:27.900"/>
    <p1510:client id="{3E1A8996-1D64-42AB-94CC-07D81A4976CB}" v="1" dt="2023-06-07T17:30:27.639"/>
    <p1510:client id="{42BD96E3-5DB4-207E-5E9C-176D3135274B}" v="1179" dt="2023-06-05T16:18:34.792"/>
    <p1510:client id="{43BF35C3-15B6-AE46-952B-CB63976C914D}" v="1" dt="2023-05-08T15:15:08.439"/>
    <p1510:client id="{4D149D66-C633-E1AD-D730-444E4BB34947}" v="7" dt="2023-05-09T12:24:10.102"/>
    <p1510:client id="{50C34C38-8CAD-48F1-A4F0-771A96619DC4}" v="36" dt="2023-06-07T12:51:48.725"/>
    <p1510:client id="{5552963D-3FA3-4AA5-AA60-9AB4FAACEE8A}" v="36" dt="2023-06-02T12:55:04.505"/>
    <p1510:client id="{589B533F-1539-4E88-AF58-1791DB8A9A65}" v="25" dt="2023-05-09T15:14:23.635"/>
    <p1510:client id="{5C81413A-1292-0EBD-7478-0B32382E94CF}" v="947" dt="2023-07-26T15:16:28.589"/>
    <p1510:client id="{67B7164B-7D49-057F-0627-2B4F67236889}" v="208" dt="2023-05-08T20:59:14.086"/>
    <p1510:client id="{692F4018-2FA8-605C-1C8F-41541436460B}" v="403" dt="2023-05-09T12:18:56.820"/>
    <p1510:client id="{6E1132A1-0C35-13A0-CEA2-D77619DEF921}" v="26" dt="2023-07-25T13:00:16.365"/>
    <p1510:client id="{6E19F93B-68FB-4677-9B0E-73F0F32AB64D}" v="46" dt="2023-06-06T11:47:41.448"/>
    <p1510:client id="{7798C7C8-D249-4D87-A6B1-94C7954A173D}" v="4" dt="2023-07-13T12:22:06.345"/>
    <p1510:client id="{7AFFEFA4-13FD-C8CF-254C-10B3CEF454BC}" v="88" dt="2023-06-05T10:56:19.792"/>
    <p1510:client id="{80B015DF-69F4-018D-2C52-7FE5E9EF8C65}" v="4" dt="2023-06-13T17:04:23.372"/>
    <p1510:client id="{83C790EB-FCB8-87A2-DE4D-1B6D5DF237CB}" v="31" dt="2023-06-16T16:00:18.894"/>
    <p1510:client id="{84259A7F-C000-4AFB-A8CB-CB9746B4BF57}" v="184" dt="2023-05-09T00:39:24.105"/>
    <p1510:client id="{8612D213-BC98-0E78-E740-51B4CD42FBA7}" v="1565" dt="2023-06-05T21:45:51.585"/>
    <p1510:client id="{883C5645-DE5F-47DF-AFD2-0421CD7090F0}" v="22" dt="2023-05-09T13:08:47.387"/>
    <p1510:client id="{8D0DC96C-553C-FDFC-55BF-277DA825CC4D}" v="545" dt="2023-06-06T15:04:52.552"/>
    <p1510:client id="{8EDFB37C-9B80-22E8-D857-260E15D66B2B}" v="1957" dt="2023-07-26T15:22:37.762"/>
    <p1510:client id="{91206AAD-5107-41FD-8619-65B7C1226820}" v="650" dt="2023-06-12T15:29:45.233"/>
    <p1510:client id="{9E063F78-4321-E3C7-C91E-F9951AD2FDD9}" v="255" dt="2023-06-05T17:24:19.699"/>
    <p1510:client id="{9F72360A-16A2-E077-50D9-B654D37BFAE4}" v="2" dt="2023-05-08T15:31:20.002"/>
    <p1510:client id="{A4138E75-EB41-4795-87B3-EC3FBE22884D}" v="202" dt="2023-05-08T21:25:44.168"/>
    <p1510:client id="{ACFDD89B-DE87-2780-A68C-8F95651AAC04}" v="256" dt="2023-06-05T18:51:49.745"/>
    <p1510:client id="{B3138B59-AECA-03C2-9030-FDD3B1B28738}" v="3924" dt="2023-05-08T19:22:22.567"/>
    <p1510:client id="{B44AE97F-C8C3-676D-E668-87121D670EF2}" v="829" dt="2023-07-26T12:45:49.081"/>
    <p1510:client id="{B65696FF-8679-74F6-8B88-D4BF7F8D2241}" v="172" dt="2023-07-26T15:10:52.238"/>
    <p1510:client id="{B841FD5A-F63B-6F9B-10BD-881CA739C51E}" v="22" dt="2023-06-07T17:29:24.108"/>
    <p1510:client id="{B86305DC-8161-ABA4-2752-FF3BEB07C561}" v="129" dt="2023-07-13T13:09:04.984"/>
    <p1510:client id="{BD810F75-87C3-4134-A722-D8D73E1ABFD5}" v="5" dt="2023-05-09T15:15:41.047"/>
    <p1510:client id="{C7477966-A8FE-446D-A616-F1E8132D1E39}" v="79" dt="2023-05-17T14:22:09.567"/>
    <p1510:client id="{D64F43C9-FC63-7FBB-0888-D47BD76ED11A}" v="969" dt="2023-06-06T15:11:24.890"/>
    <p1510:client id="{D67FD372-994C-48AF-B40C-5692E1671AB9}" v="6" dt="2023-06-12T15:39:36.808"/>
    <p1510:client id="{E02CA27A-90FC-4022-BBAE-17D31CDA5CCB}" v="106" dt="2023-05-08T16:26:11.037"/>
    <p1510:client id="{E2A3D607-04EE-AD52-222F-D74AE7771660}" v="66" dt="2023-06-16T18:09:56.592"/>
    <p1510:client id="{E3C5A383-F8AF-4A0C-90FE-3C53D53632F8}" v="19" dt="2023-05-17T18:17:10.609"/>
    <p1510:client id="{ECF7B194-7D52-4459-0169-70EBB43C002F}" v="315" dt="2023-06-06T11:57:36.986"/>
    <p1510:client id="{EEC805C8-2BB3-4B89-A3BD-67A57781B591}" v="163" dt="2023-06-16T17:56:24.357"/>
    <p1510:client id="{F4692BC5-9410-CA9E-F2B1-BC6506A64137}" v="1321" dt="2023-06-07T20:27:01.788"/>
    <p1510:client id="{F598B976-287A-5FC3-F1C9-F3F76992D179}" v="35" dt="2023-06-16T11:09:44.246"/>
    <p1510:client id="{F822332E-E71E-B7A9-6A9D-A80CA83D5246}" v="20" dt="2023-05-09T13:41:23.932"/>
    <p1510:client id="{FCF07FC7-F336-96F0-14FA-E5F15D110F77}" v="364" dt="2023-06-05T11:38:49.668"/>
    <p1510:client id="{FE6E8BC0-9CB8-4BA1-9064-FB32F8144523}" v="97" dt="2023-07-26T13:56:33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F9845-C187-46D1-BB98-53BDA910FA5D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60D1-FEB8-411E-B1C2-9CBDEBA74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15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FE87-ED4C-4DCF-B076-8DBC51C08213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4920B-BB4A-4432-A7FA-14A657F03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NUP </a:t>
            </a:r>
            <a:r>
              <a:rPr lang="en-US" b="1" err="1"/>
              <a:t>referente</a:t>
            </a:r>
            <a:r>
              <a:rPr lang="en-US" b="1"/>
              <a:t> </a:t>
            </a:r>
            <a:r>
              <a:rPr lang="en-US" b="1" err="1"/>
              <a:t>ao</a:t>
            </a:r>
            <a:r>
              <a:rPr lang="en-US" b="1"/>
              <a:t> </a:t>
            </a:r>
            <a:r>
              <a:rPr lang="en-US" b="1" err="1"/>
              <a:t>repasse</a:t>
            </a:r>
            <a:r>
              <a:rPr lang="en-US" b="1"/>
              <a:t>: </a:t>
            </a:r>
            <a:r>
              <a:rPr lang="en-US"/>
              <a:t>25000.154937/2020-87; ID SEI: 0033972316 – </a:t>
            </a:r>
            <a:r>
              <a:rPr lang="en-US" err="1"/>
              <a:t>Despacho</a:t>
            </a:r>
            <a:r>
              <a:rPr lang="en-US"/>
              <a:t> CGAFB.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4920B-BB4A-4432-A7FA-14A657F03B1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16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NUP </a:t>
            </a:r>
            <a:r>
              <a:rPr lang="en-US" b="1" err="1"/>
              <a:t>referente</a:t>
            </a:r>
            <a:r>
              <a:rPr lang="en-US" b="1"/>
              <a:t> </a:t>
            </a:r>
            <a:r>
              <a:rPr lang="en-US" b="1" err="1"/>
              <a:t>ao</a:t>
            </a:r>
            <a:r>
              <a:rPr lang="en-US" b="1"/>
              <a:t> </a:t>
            </a:r>
            <a:r>
              <a:rPr lang="en-US" b="1" err="1"/>
              <a:t>repasse</a:t>
            </a:r>
            <a:r>
              <a:rPr lang="en-US" b="1"/>
              <a:t>: </a:t>
            </a:r>
            <a:r>
              <a:rPr lang="en-US"/>
              <a:t>25000.154937/2020-87; ID SEI: 0033972316 – </a:t>
            </a:r>
            <a:r>
              <a:rPr lang="en-US" err="1"/>
              <a:t>Despacho</a:t>
            </a:r>
            <a:r>
              <a:rPr lang="en-US"/>
              <a:t> CGAFB.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4920B-BB4A-4432-A7FA-14A657F03B1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40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NUP </a:t>
            </a:r>
            <a:r>
              <a:rPr lang="en-US" b="1" err="1"/>
              <a:t>referente</a:t>
            </a:r>
            <a:r>
              <a:rPr lang="en-US" b="1"/>
              <a:t> </a:t>
            </a:r>
            <a:r>
              <a:rPr lang="en-US" b="1" err="1"/>
              <a:t>ao</a:t>
            </a:r>
            <a:r>
              <a:rPr lang="en-US" b="1"/>
              <a:t> </a:t>
            </a:r>
            <a:r>
              <a:rPr lang="en-US" b="1" err="1"/>
              <a:t>repasse</a:t>
            </a:r>
            <a:r>
              <a:rPr lang="en-US" b="1"/>
              <a:t>: </a:t>
            </a:r>
            <a:r>
              <a:rPr lang="en-US"/>
              <a:t>25000.154937/2020-87; ID SEI: 0033972316 – </a:t>
            </a:r>
            <a:r>
              <a:rPr lang="en-US" err="1"/>
              <a:t>Despacho</a:t>
            </a:r>
            <a:r>
              <a:rPr lang="en-US"/>
              <a:t> CGAFB.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4920B-BB4A-4432-A7FA-14A657F03B1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60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NUP </a:t>
            </a:r>
            <a:r>
              <a:rPr lang="en-US" b="1" err="1"/>
              <a:t>referente</a:t>
            </a:r>
            <a:r>
              <a:rPr lang="en-US" b="1"/>
              <a:t> </a:t>
            </a:r>
            <a:r>
              <a:rPr lang="en-US" b="1" err="1"/>
              <a:t>ao</a:t>
            </a:r>
            <a:r>
              <a:rPr lang="en-US" b="1"/>
              <a:t> </a:t>
            </a:r>
            <a:r>
              <a:rPr lang="en-US" b="1" err="1"/>
              <a:t>repasse</a:t>
            </a:r>
            <a:r>
              <a:rPr lang="en-US" b="1"/>
              <a:t>: </a:t>
            </a:r>
            <a:r>
              <a:rPr lang="en-US"/>
              <a:t>25000.154937/2020-87; ID SEI: 0033972316 – </a:t>
            </a:r>
            <a:r>
              <a:rPr lang="en-US" err="1"/>
              <a:t>Despacho</a:t>
            </a:r>
            <a:r>
              <a:rPr lang="en-US"/>
              <a:t> CGAFB.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4920B-BB4A-4432-A7FA-14A657F03B1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31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8541560-C1DA-B090-79D4-D29BAABC60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5EAA027-B7AC-E312-3D74-EFF272CD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875" y="2324784"/>
            <a:ext cx="7110249" cy="1543023"/>
          </a:xfrm>
          <a:prstGeom prst="rect">
            <a:avLst/>
          </a:prstGeom>
        </p:spPr>
        <p:txBody>
          <a:bodyPr/>
          <a:lstStyle>
            <a:lvl1pPr algn="ctr">
              <a:defRPr lang="pt-BR" sz="5400" b="1" kern="1200" dirty="0">
                <a:solidFill>
                  <a:srgbClr val="183EFF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63744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59403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9262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91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7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26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2E83493-C7F4-C7B2-D2BD-755425FFEB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C1CA0A4-F05B-5773-BC79-24B6F476CF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957388" y="1085850"/>
            <a:ext cx="314325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82322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6347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553624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8042F7E-415C-1C9E-840D-52A0033B7E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1F607B2-00A9-937D-8269-29A3E21E02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843088" y="928688"/>
            <a:ext cx="2100262" cy="4969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423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50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in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26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834184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8" name="Conector reto 17"/>
          <p:cNvCxnSpPr/>
          <p:nvPr userDrawn="1"/>
        </p:nvCxnSpPr>
        <p:spPr>
          <a:xfrm>
            <a:off x="646837" y="2314575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 userDrawn="1"/>
        </p:nvCxnSpPr>
        <p:spPr>
          <a:xfrm>
            <a:off x="646837" y="4572000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017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90760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46821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913925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6753224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8820150" y="0"/>
            <a:ext cx="3371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6753224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590179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1000124" y="1085850"/>
            <a:ext cx="5095875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562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594031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9262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91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31D22C0-78F3-7F3E-E486-68D681C9F7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1244758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72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26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1085850"/>
            <a:ext cx="388620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823224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634752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5536240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4"/>
            <a:ext cx="2943226" cy="2040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423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5005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8341848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8" name="Conector reto 17"/>
          <p:cNvCxnSpPr/>
          <p:nvPr userDrawn="1"/>
        </p:nvCxnSpPr>
        <p:spPr>
          <a:xfrm>
            <a:off x="646837" y="2314575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 userDrawn="1"/>
        </p:nvCxnSpPr>
        <p:spPr>
          <a:xfrm>
            <a:off x="646837" y="4572000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017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9076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1136B438-876F-4751-7E8C-E90A1F6FF9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D3DD27C-1B6D-E72C-E6D4-588D161670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494993" y="1847419"/>
            <a:ext cx="8344764" cy="2620238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l">
              <a:defRPr sz="6000" b="1" spc="0" baseline="0">
                <a:solidFill>
                  <a:srgbClr val="03CF00"/>
                </a:solidFill>
              </a:defRPr>
            </a:lvl1pPr>
          </a:lstStyle>
          <a:p>
            <a:r>
              <a:rPr lang="pt-BR"/>
              <a:t>Título Principal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1030173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468212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9139258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6753224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8820150" y="0"/>
            <a:ext cx="3371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6753224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5901790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1000124" y="1085850"/>
            <a:ext cx="5095875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5627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5940312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926223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9194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727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264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1085850"/>
            <a:ext cx="388620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82322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rgbClr val="03C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907607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634752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5536240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4"/>
            <a:ext cx="2943226" cy="2040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4235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50057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8341848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1"/>
            <a:ext cx="4313864" cy="377762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3"/>
            <a:ext cx="779767" cy="365125"/>
          </a:xfrm>
        </p:spPr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7133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09"/>
            <a:ext cx="8911687" cy="128089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8548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7"/>
          <p:cNvSpPr txBox="1">
            <a:spLocks noGrp="1"/>
          </p:cNvSpPr>
          <p:nvPr>
            <p:ph type="title"/>
          </p:nvPr>
        </p:nvSpPr>
        <p:spPr>
          <a:xfrm>
            <a:off x="1140400" y="1114667"/>
            <a:ext cx="814680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7"/>
          <p:cNvSpPr txBox="1">
            <a:spLocks noGrp="1"/>
          </p:cNvSpPr>
          <p:nvPr>
            <p:ph type="body" idx="1"/>
          </p:nvPr>
        </p:nvSpPr>
        <p:spPr>
          <a:xfrm>
            <a:off x="1140400" y="2008467"/>
            <a:ext cx="8146800" cy="37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?"/>
              <a:defRPr/>
            </a:lvl1pPr>
            <a:lvl2pPr marL="1219170" lvl="1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?"/>
              <a:defRPr/>
            </a:lvl2pPr>
            <a:lvl3pPr marL="1828754" lvl="2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?"/>
              <a:defRPr/>
            </a:lvl3pPr>
            <a:lvl4pPr marL="2438339" lvl="3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7"/>
          <p:cNvSpPr txBox="1">
            <a:spLocks noGrp="1"/>
          </p:cNvSpPr>
          <p:nvPr>
            <p:ph type="sldNum" idx="12"/>
          </p:nvPr>
        </p:nvSpPr>
        <p:spPr>
          <a:xfrm>
            <a:off x="11205845" y="62315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9882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bg2"/>
                </a:solidFill>
              </a:defRPr>
            </a:lvl1pPr>
          </a:lstStyle>
          <a:p>
            <a:r>
              <a:rPr lang="pt-BR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3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468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91392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44271" y="394971"/>
            <a:ext cx="8548369" cy="13693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44271" y="5330476"/>
            <a:ext cx="6099809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3E2E41F-A220-420D-8F86-395E5FDF23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4272" y="2078959"/>
            <a:ext cx="8549004" cy="29368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901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CC7624-8FD6-2D50-7C98-A23CCFB6C8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5975" y="1085850"/>
            <a:ext cx="5359078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56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21" Type="http://schemas.microsoft.com/office/2007/relationships/hdphoto" Target="../media/hdphoto1.wdp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21" Type="http://schemas.openxmlformats.org/officeDocument/2006/relationships/slideLayout" Target="../slideLayouts/slideLayout58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microsoft.com/office/2007/relationships/hdphoto" Target="../media/hdphoto1.wdp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02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9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D042BC1F-CB3C-CC65-4A71-CE0130D46AA5}"/>
              </a:ext>
            </a:extLst>
          </p:cNvPr>
          <p:cNvSpPr/>
          <p:nvPr userDrawn="1"/>
        </p:nvSpPr>
        <p:spPr>
          <a:xfrm>
            <a:off x="1728788" y="0"/>
            <a:ext cx="1046321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851CBDE-93DB-CD9F-EE75-A4C07C9679E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AC3555A-6B36-11F3-774F-D6A30396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8749B18A-0E23-44DA-1802-4304D5D6630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02" y="6016675"/>
            <a:ext cx="3335498" cy="60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3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6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83E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bg2">
                    <a:lumMod val="75000"/>
                  </a:schemeClr>
                </a:solidFill>
                <a:latin typeface="Montserrat" panose="00000500000000000000" pitchFamily="2" charset="0"/>
                <a:ea typeface="Roboto" panose="02000000000000000000" pitchFamily="2" charset="0"/>
              </a:defRPr>
            </a:lvl1pPr>
          </a:lstStyle>
          <a:p>
            <a:fld id="{2CAD3949-D325-4C02-B6F3-CA7E3C2E1BD9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7EB00"/>
              </a:clrFrom>
              <a:clrTo>
                <a:srgbClr val="F7EB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4542" y="395271"/>
            <a:ext cx="494951" cy="51912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F047BB2-C4FA-8486-01BB-E319915D84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A92191C-272A-8983-57A3-86544E6030A4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462" y="80459"/>
            <a:ext cx="2789872" cy="88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3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bg2">
                    <a:lumMod val="75000"/>
                  </a:schemeClr>
                </a:solidFill>
                <a:latin typeface="Montserrat" panose="00000500000000000000" pitchFamily="2" charset="0"/>
                <a:ea typeface="Roboto" panose="02000000000000000000" pitchFamily="2" charset="0"/>
              </a:defRPr>
            </a:lvl1pPr>
          </a:lstStyle>
          <a:p>
            <a:fld id="{2CAD3949-D325-4C02-B6F3-CA7E3C2E1BD9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4">
            <a:clrChange>
              <a:clrFrom>
                <a:srgbClr val="F7EB00"/>
              </a:clrFrom>
              <a:clrTo>
                <a:srgbClr val="F7EB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4542" y="395271"/>
            <a:ext cx="494951" cy="51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3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21" r:id="rId18"/>
    <p:sldLayoutId id="2147483722" r:id="rId19"/>
    <p:sldLayoutId id="2147483724" r:id="rId20"/>
    <p:sldLayoutId id="2147483725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bvsms.saude.gov.br/bvs/saudelegis/gm/2012/prt1214_13_06_2012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990862" y="1278558"/>
            <a:ext cx="7598827" cy="1386423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pt-BR" sz="3200" dirty="0">
                <a:latin typeface="+mn-lt"/>
                <a:ea typeface="+mn-lt"/>
                <a:cs typeface="+mn-lt"/>
              </a:rPr>
              <a:t>3.A - PROPOSTA DE PACTUAÇÃO DE MINUTA DE PORTARIA DE HABILITAÇÃO DE NOVOS 350 MUNICÍPIOS AO PROGRAMA QUALIFAR-SUS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108FD88-2502-D413-4DDC-4318B399D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897" y="6104118"/>
            <a:ext cx="3867670" cy="70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8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8B767-74DF-97AC-7E94-120334ECC67A}"/>
              </a:ext>
            </a:extLst>
          </p:cNvPr>
          <p:cNvSpPr>
            <a:spLocks noGrp="1"/>
          </p:cNvSpPr>
          <p:nvPr/>
        </p:nvSpPr>
        <p:spPr>
          <a:xfrm>
            <a:off x="250854" y="179734"/>
            <a:ext cx="9465500" cy="467600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183EFF"/>
                </a:solidFill>
              </a:rPr>
              <a:t>Ações de monitoramento</a:t>
            </a:r>
            <a:endParaRPr lang="pt-BR" sz="3200" b="1">
              <a:cs typeface="Calibri"/>
            </a:endParaRP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59091998-047D-F3AC-0EE9-01C3E429E05F}"/>
              </a:ext>
            </a:extLst>
          </p:cNvPr>
          <p:cNvSpPr txBox="1"/>
          <p:nvPr/>
        </p:nvSpPr>
        <p:spPr>
          <a:xfrm>
            <a:off x="349676" y="979825"/>
            <a:ext cx="11240079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spcAft>
                <a:spcPts val="1000"/>
              </a:spcAft>
              <a:buFont typeface="Wingdings"/>
              <a:buChar char="q"/>
            </a:pPr>
            <a:r>
              <a:rPr lang="en-US" sz="2400" dirty="0" err="1">
                <a:latin typeface="Calibri"/>
                <a:ea typeface="Roboto"/>
                <a:cs typeface="Segoe UI"/>
              </a:rPr>
              <a:t>Identificou</a:t>
            </a:r>
            <a:r>
              <a:rPr lang="en-US" sz="2400" dirty="0">
                <a:latin typeface="Calibri"/>
                <a:ea typeface="Roboto"/>
                <a:cs typeface="Segoe UI"/>
              </a:rPr>
              <a:t>-se que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algumas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Secretarias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Estaduais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não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tinham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executado</a:t>
            </a:r>
            <a:r>
              <a:rPr lang="en-US" sz="2400" dirty="0">
                <a:latin typeface="Calibri"/>
                <a:ea typeface="Roboto"/>
                <a:cs typeface="Segoe UI"/>
              </a:rPr>
              <a:t> o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recurso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ao</a:t>
            </a:r>
            <a:r>
              <a:rPr lang="en-US" sz="2400" dirty="0">
                <a:latin typeface="Calibri"/>
                <a:ea typeface="Roboto"/>
                <a:cs typeface="Segoe UI"/>
              </a:rPr>
              <a:t>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término</a:t>
            </a:r>
            <a:r>
              <a:rPr lang="en-US" sz="2400" dirty="0">
                <a:latin typeface="Calibri"/>
                <a:ea typeface="Roboto"/>
                <a:cs typeface="Segoe UI"/>
              </a:rPr>
              <a:t> de 24 meses (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dezembro</a:t>
            </a:r>
            <a:r>
              <a:rPr lang="en-US" sz="2400" dirty="0">
                <a:latin typeface="Calibri"/>
                <a:ea typeface="Roboto"/>
                <a:cs typeface="Segoe UI"/>
              </a:rPr>
              <a:t>/2022);</a:t>
            </a:r>
          </a:p>
        </p:txBody>
      </p:sp>
      <p:sp>
        <p:nvSpPr>
          <p:cNvPr id="6" name="CaixaDeTexto 2">
            <a:extLst>
              <a:ext uri="{FF2B5EF4-FFF2-40B4-BE49-F238E27FC236}">
                <a16:creationId xmlns:a16="http://schemas.microsoft.com/office/drawing/2014/main" id="{15D6C8B7-1778-1BF6-8137-6FD5420670B6}"/>
              </a:ext>
            </a:extLst>
          </p:cNvPr>
          <p:cNvSpPr txBox="1"/>
          <p:nvPr/>
        </p:nvSpPr>
        <p:spPr>
          <a:xfrm>
            <a:off x="594517" y="5611277"/>
            <a:ext cx="5302550" cy="21544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>
                <a:latin typeface="Calibri Light"/>
                <a:cs typeface="Segoe UI"/>
              </a:rPr>
              <a:t>Fonte: </a:t>
            </a:r>
            <a:r>
              <a:rPr lang="pt-BR" sz="800">
                <a:latin typeface="Calibri Light"/>
                <a:ea typeface="+mn-lt"/>
                <a:cs typeface="+mn-lt"/>
              </a:rPr>
              <a:t>Coordenação-Geral de Assistência Farmacêutica Básica (CGAFB</a:t>
            </a:r>
            <a:r>
              <a:rPr lang="pt-BR" sz="800">
                <a:latin typeface="Calibri Light"/>
                <a:cs typeface="Segoe UI"/>
              </a:rPr>
              <a:t>/DAF/SCTIE/MS)​. </a:t>
            </a:r>
            <a:endParaRPr lang="pt-BR" sz="800">
              <a:latin typeface="Calibri Light"/>
              <a:ea typeface="Roboto"/>
              <a:cs typeface="Segoe UI"/>
            </a:endParaRPr>
          </a:p>
        </p:txBody>
      </p:sp>
      <p:pic>
        <p:nvPicPr>
          <p:cNvPr id="8" name="Imagem 7" descr="Gráfico, Gráfico de pizza&#10;&#10;Descrição gerada automaticamente">
            <a:extLst>
              <a:ext uri="{FF2B5EF4-FFF2-40B4-BE49-F238E27FC236}">
                <a16:creationId xmlns:a16="http://schemas.microsoft.com/office/drawing/2014/main" id="{2D4212A8-C605-99BA-E3A4-70D9F1ED6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47" y="2052673"/>
            <a:ext cx="5205759" cy="3563865"/>
          </a:xfrm>
          <a:prstGeom prst="rect">
            <a:avLst/>
          </a:prstGeom>
        </p:spPr>
      </p:pic>
      <p:pic>
        <p:nvPicPr>
          <p:cNvPr id="29" name="Imagem 29" descr="Gráfico, Gráfico de caixa estreita&#10;&#10;Descrição gerada automaticamente">
            <a:extLst>
              <a:ext uri="{FF2B5EF4-FFF2-40B4-BE49-F238E27FC236}">
                <a16:creationId xmlns:a16="http://schemas.microsoft.com/office/drawing/2014/main" id="{903BAB41-EFBF-2F1B-29BB-6A73EA939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693" y="2055983"/>
            <a:ext cx="4904937" cy="3182574"/>
          </a:xfrm>
          <a:prstGeom prst="rect">
            <a:avLst/>
          </a:prstGeom>
        </p:spPr>
      </p:pic>
      <p:sp>
        <p:nvSpPr>
          <p:cNvPr id="30" name="CaixaDeTexto 2">
            <a:extLst>
              <a:ext uri="{FF2B5EF4-FFF2-40B4-BE49-F238E27FC236}">
                <a16:creationId xmlns:a16="http://schemas.microsoft.com/office/drawing/2014/main" id="{A45E6EDD-C8B7-EDA8-DBC6-88C3437E1836}"/>
              </a:ext>
            </a:extLst>
          </p:cNvPr>
          <p:cNvSpPr txBox="1"/>
          <p:nvPr/>
        </p:nvSpPr>
        <p:spPr>
          <a:xfrm>
            <a:off x="6707159" y="5209531"/>
            <a:ext cx="4912257" cy="21544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>
                <a:latin typeface="Calibri Light"/>
                <a:cs typeface="Segoe UI"/>
              </a:rPr>
              <a:t>Fonte: </a:t>
            </a:r>
            <a:r>
              <a:rPr lang="pt-BR" sz="800">
                <a:latin typeface="Calibri Light"/>
                <a:ea typeface="+mn-lt"/>
                <a:cs typeface="+mn-lt"/>
              </a:rPr>
              <a:t>Coordenação-Geral de Assistência Farmacêutica Básica (CGAFB</a:t>
            </a:r>
            <a:r>
              <a:rPr lang="pt-BR" sz="800">
                <a:latin typeface="Calibri Light"/>
                <a:cs typeface="Segoe UI"/>
              </a:rPr>
              <a:t>/DAF/SCTIE/MS)​. </a:t>
            </a:r>
            <a:endParaRPr lang="pt-BR" sz="800">
              <a:latin typeface="Calibri Light"/>
              <a:ea typeface="Roboto"/>
              <a:cs typeface="Segoe UI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696E1750-34F9-C101-6501-84519D0CF889}"/>
              </a:ext>
            </a:extLst>
          </p:cNvPr>
          <p:cNvSpPr/>
          <p:nvPr/>
        </p:nvSpPr>
        <p:spPr>
          <a:xfrm>
            <a:off x="6941634" y="2694878"/>
            <a:ext cx="1607634" cy="3624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1">
            <a:extLst>
              <a:ext uri="{FF2B5EF4-FFF2-40B4-BE49-F238E27FC236}">
                <a16:creationId xmlns:a16="http://schemas.microsoft.com/office/drawing/2014/main" id="{9F1BA764-8764-8CD5-4A2F-4DF90F0C7D07}"/>
              </a:ext>
            </a:extLst>
          </p:cNvPr>
          <p:cNvSpPr txBox="1"/>
          <p:nvPr/>
        </p:nvSpPr>
        <p:spPr>
          <a:xfrm>
            <a:off x="433310" y="5888082"/>
            <a:ext cx="11240079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spcAft>
                <a:spcPts val="1000"/>
              </a:spcAft>
              <a:buFont typeface="Wingdings"/>
              <a:buChar char="q"/>
            </a:pPr>
            <a:r>
              <a:rPr lang="en-US" sz="2400" dirty="0">
                <a:latin typeface="Calibri"/>
                <a:ea typeface="Roboto"/>
                <a:cs typeface="Segoe UI"/>
              </a:rPr>
              <a:t>O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Ministério</a:t>
            </a:r>
            <a:r>
              <a:rPr lang="en-US" sz="2400" dirty="0">
                <a:latin typeface="Calibri"/>
                <a:ea typeface="Roboto"/>
                <a:cs typeface="Segoe UI"/>
              </a:rPr>
              <a:t> da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Saúde</a:t>
            </a:r>
            <a:r>
              <a:rPr lang="en-US" sz="2400" dirty="0">
                <a:latin typeface="Calibri"/>
                <a:ea typeface="Roboto"/>
                <a:cs typeface="Segoe UI"/>
              </a:rPr>
              <a:t> 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consultou</a:t>
            </a:r>
            <a:r>
              <a:rPr lang="en-US" sz="2400" dirty="0">
                <a:latin typeface="Calibri"/>
                <a:ea typeface="Roboto"/>
                <a:cs typeface="Segoe UI"/>
              </a:rPr>
              <a:t> à CONJUR/MS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acerca</a:t>
            </a:r>
            <a:r>
              <a:rPr lang="en-US" sz="2400" dirty="0">
                <a:latin typeface="Calibri"/>
                <a:ea typeface="Roboto"/>
                <a:cs typeface="Segoe UI"/>
              </a:rPr>
              <a:t> dos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trâmites</a:t>
            </a:r>
            <a:r>
              <a:rPr lang="en-US" sz="2400" dirty="0">
                <a:latin typeface="Calibri"/>
                <a:ea typeface="Roboto"/>
                <a:cs typeface="Segoe UI"/>
              </a:rPr>
              <a:t> para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estabelecer</a:t>
            </a:r>
            <a:r>
              <a:rPr lang="en-US" sz="2400" dirty="0">
                <a:latin typeface="Calibri"/>
                <a:ea typeface="Roboto"/>
                <a:cs typeface="Segoe UI"/>
              </a:rPr>
              <a:t> novo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prazo</a:t>
            </a:r>
            <a:r>
              <a:rPr lang="en-US" sz="2400" dirty="0">
                <a:latin typeface="Calibri"/>
                <a:ea typeface="Roboto"/>
                <a:cs typeface="Segoe UI"/>
              </a:rPr>
              <a:t> para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execução</a:t>
            </a:r>
            <a:r>
              <a:rPr lang="en-US" sz="2400" dirty="0">
                <a:latin typeface="Calibri"/>
                <a:ea typeface="Roboto"/>
                <a:cs typeface="Segoe UI"/>
              </a:rPr>
              <a:t> do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recurso</a:t>
            </a:r>
            <a:r>
              <a:rPr lang="en-US" sz="2400" dirty="0">
                <a:latin typeface="Calibri"/>
                <a:ea typeface="Roboto"/>
                <a:cs typeface="Segoe UI"/>
              </a:rPr>
              <a:t> da </a:t>
            </a:r>
            <a:r>
              <a:rPr lang="en-US" sz="2400" dirty="0" err="1">
                <a:latin typeface="Calibri"/>
                <a:ea typeface="Roboto"/>
                <a:cs typeface="Segoe UI"/>
              </a:rPr>
              <a:t>Portaria</a:t>
            </a:r>
            <a:r>
              <a:rPr lang="en-US" sz="2400" dirty="0">
                <a:latin typeface="Calibri"/>
                <a:ea typeface="Roboto"/>
                <a:cs typeface="Segoe UI"/>
              </a:rPr>
              <a:t> 3.551/2020.</a:t>
            </a:r>
          </a:p>
        </p:txBody>
      </p:sp>
    </p:spTree>
    <p:extLst>
      <p:ext uri="{BB962C8B-B14F-4D97-AF65-F5344CB8AC3E}">
        <p14:creationId xmlns:p14="http://schemas.microsoft.com/office/powerpoint/2010/main" val="358260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23E665F-5890-D132-308C-5ED06EDF82E1}"/>
              </a:ext>
            </a:extLst>
          </p:cNvPr>
          <p:cNvSpPr txBox="1"/>
          <p:nvPr/>
        </p:nvSpPr>
        <p:spPr>
          <a:xfrm>
            <a:off x="912950" y="6655525"/>
            <a:ext cx="7536357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900" b="1">
                <a:cs typeface="Calibri"/>
              </a:rPr>
              <a:t>Fonte:</a:t>
            </a:r>
            <a:r>
              <a:rPr lang="pt-BR" sz="900">
                <a:cs typeface="Calibri"/>
              </a:rPr>
              <a:t> Coordenação-Geral de Assistência Farmacêutica Básica (CGAFB/DAF/SECTICS/MS).</a:t>
            </a:r>
          </a:p>
        </p:txBody>
      </p:sp>
      <p:pic>
        <p:nvPicPr>
          <p:cNvPr id="7" name="Imagem 7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D210D7B5-5A96-C5B6-512C-547C93D67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071" y="1794798"/>
            <a:ext cx="5758472" cy="404988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52046" y="1558389"/>
            <a:ext cx="48123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Proposta de Pactuação : E</a:t>
            </a:r>
            <a:r>
              <a:rPr lang="en-US" sz="3200" dirty="0" err="1">
                <a:ea typeface="Roboto"/>
                <a:cs typeface="Segoe UI"/>
              </a:rPr>
              <a:t>stabelecer</a:t>
            </a:r>
            <a:r>
              <a:rPr lang="en-US" sz="3200" dirty="0">
                <a:ea typeface="Roboto"/>
                <a:cs typeface="Segoe UI"/>
              </a:rPr>
              <a:t> novo </a:t>
            </a:r>
            <a:r>
              <a:rPr lang="en-US" sz="3200" dirty="0" err="1">
                <a:ea typeface="Roboto"/>
                <a:cs typeface="Segoe UI"/>
              </a:rPr>
              <a:t>prazo</a:t>
            </a:r>
            <a:r>
              <a:rPr lang="en-US" sz="3200" dirty="0">
                <a:ea typeface="Roboto"/>
                <a:cs typeface="Segoe UI"/>
              </a:rPr>
              <a:t> para </a:t>
            </a:r>
            <a:r>
              <a:rPr lang="en-US" sz="3200" dirty="0" err="1">
                <a:ea typeface="Roboto"/>
                <a:cs typeface="Segoe UI"/>
              </a:rPr>
              <a:t>execução</a:t>
            </a:r>
            <a:r>
              <a:rPr lang="en-US" sz="3200" dirty="0">
                <a:ea typeface="Roboto"/>
                <a:cs typeface="Segoe UI"/>
              </a:rPr>
              <a:t> do </a:t>
            </a:r>
            <a:r>
              <a:rPr lang="en-US" sz="3200" dirty="0" err="1">
                <a:ea typeface="Roboto"/>
                <a:cs typeface="Segoe UI"/>
              </a:rPr>
              <a:t>recurso</a:t>
            </a:r>
            <a:r>
              <a:rPr lang="en-US" sz="3200" dirty="0">
                <a:ea typeface="Roboto"/>
                <a:cs typeface="Segoe UI"/>
              </a:rPr>
              <a:t> da </a:t>
            </a:r>
            <a:r>
              <a:rPr lang="en-US" sz="3200" dirty="0" err="1">
                <a:ea typeface="Roboto"/>
                <a:cs typeface="Segoe UI"/>
              </a:rPr>
              <a:t>Portaria</a:t>
            </a:r>
            <a:r>
              <a:rPr lang="en-US" sz="3200" dirty="0">
                <a:ea typeface="Roboto"/>
                <a:cs typeface="Segoe UI"/>
              </a:rPr>
              <a:t> 3.551/2020.</a:t>
            </a:r>
            <a:r>
              <a:rPr lang="pt-B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971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78BB1CF-253B-F772-31AB-6252AD48C77B}"/>
              </a:ext>
            </a:extLst>
          </p:cNvPr>
          <p:cNvSpPr txBox="1"/>
          <p:nvPr/>
        </p:nvSpPr>
        <p:spPr>
          <a:xfrm>
            <a:off x="4646950" y="176134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3600" b="1">
                <a:solidFill>
                  <a:srgbClr val="183EFF"/>
                </a:solidFill>
                <a:cs typeface="Calibri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69365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11493500" y="6297613"/>
            <a:ext cx="698500" cy="365125"/>
          </a:xfrm>
          <a:prstGeom prst="rect">
            <a:avLst/>
          </a:prstGeom>
        </p:spPr>
        <p:txBody>
          <a:bodyPr/>
          <a:lstStyle/>
          <a:p>
            <a:fld id="{2CAD3949-D325-4C02-B6F3-CA7E3C2E1BD9}" type="slidenum">
              <a:rPr lang="pt-BR" smtClean="0"/>
              <a:t>2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780682" y="206800"/>
            <a:ext cx="912146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800" b="1" dirty="0">
                <a:solidFill>
                  <a:srgbClr val="183EFF"/>
                </a:solidFill>
                <a:ea typeface="+mn-lt"/>
                <a:cs typeface="+mn-lt"/>
              </a:rPr>
              <a:t>Programa Nacional de Qualificação da Assistência Farmacêutica no Sistema Único de Saúde (</a:t>
            </a:r>
            <a:r>
              <a:rPr lang="pt-BR" sz="2800" b="1" dirty="0" err="1">
                <a:solidFill>
                  <a:srgbClr val="183EFF"/>
                </a:solidFill>
                <a:ea typeface="+mn-lt"/>
                <a:cs typeface="+mn-lt"/>
              </a:rPr>
              <a:t>Qualifar</a:t>
            </a:r>
            <a:r>
              <a:rPr lang="pt-BR" sz="2800" b="1" dirty="0">
                <a:solidFill>
                  <a:srgbClr val="183EFF"/>
                </a:solidFill>
                <a:ea typeface="+mn-lt"/>
                <a:cs typeface="+mn-lt"/>
              </a:rPr>
              <a:t>-SUS)</a:t>
            </a:r>
            <a:endParaRPr lang="pt-BR" sz="2800" b="1" dirty="0">
              <a:solidFill>
                <a:srgbClr val="000000"/>
              </a:solidFill>
              <a:ea typeface="Roboto"/>
              <a:cs typeface="Roboto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75268" y="1742892"/>
            <a:ext cx="10948542" cy="456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dirty="0"/>
              <a:t>Instituído pela </a:t>
            </a:r>
            <a:r>
              <a:rPr lang="pt-BR" dirty="0">
                <a:hlinkClick r:id="rId2"/>
              </a:rPr>
              <a:t>Portaria GM/MS nº 1.214/GM/MS, de 13 de junho de 2012.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302FFD3-351E-2050-0215-177A0C251F08}"/>
              </a:ext>
            </a:extLst>
          </p:cNvPr>
          <p:cNvSpPr txBox="1"/>
          <p:nvPr/>
        </p:nvSpPr>
        <p:spPr>
          <a:xfrm>
            <a:off x="130507" y="2856470"/>
            <a:ext cx="7688605" cy="27938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/>
              <a:t>Finalidade:</a:t>
            </a:r>
            <a:r>
              <a:rPr lang="pt-BR" sz="2400" dirty="0"/>
              <a:t> contribuir para o processo de aprimoramento, implementação e integração sistêmica das atividades da Assistência Farmacêutica nas ações e serviços de saúde, visando a uma atenção contínua, integral, segura, responsável e humanizada.</a:t>
            </a:r>
            <a:r>
              <a:rPr lang="pt-BR" sz="2400" dirty="0">
                <a:ea typeface="Roboto"/>
                <a:cs typeface="Roboto"/>
              </a:rPr>
              <a:t>​</a:t>
            </a:r>
          </a:p>
        </p:txBody>
      </p:sp>
      <p:pic>
        <p:nvPicPr>
          <p:cNvPr id="5" name="Imagem 5" descr="Confira a entrevista com Elton Chaves, assessor do CONASEMS, sobre BNAFAR e  QUALIFAR - COSEMS/SP - Conselho de Secretários Municipais de Saúde do  Estado de São Paulo">
            <a:extLst>
              <a:ext uri="{FF2B5EF4-FFF2-40B4-BE49-F238E27FC236}">
                <a16:creationId xmlns:a16="http://schemas.microsoft.com/office/drawing/2014/main" id="{DEC329CE-120A-D48B-159B-4283B36EC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4739" y="2954513"/>
            <a:ext cx="3997261" cy="233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6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11493500" y="6297613"/>
            <a:ext cx="698500" cy="365125"/>
          </a:xfrm>
          <a:prstGeom prst="rect">
            <a:avLst/>
          </a:prstGeom>
        </p:spPr>
        <p:txBody>
          <a:bodyPr/>
          <a:lstStyle/>
          <a:p>
            <a:fld id="{2CAD3949-D325-4C02-B6F3-CA7E3C2E1BD9}" type="slidenum">
              <a:rPr lang="pt-BR" smtClean="0"/>
              <a:t>3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912567" y="980523"/>
            <a:ext cx="912146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800" b="1" dirty="0">
                <a:solidFill>
                  <a:srgbClr val="183EFF"/>
                </a:solidFill>
                <a:ea typeface="+mn-lt"/>
                <a:cs typeface="+mn-lt"/>
              </a:rPr>
              <a:t>Investimento do Ministério da Saúde no </a:t>
            </a:r>
            <a:r>
              <a:rPr lang="pt-BR" sz="2800" b="1" dirty="0" err="1">
                <a:solidFill>
                  <a:srgbClr val="183EFF"/>
                </a:solidFill>
                <a:ea typeface="+mn-lt"/>
                <a:cs typeface="+mn-lt"/>
              </a:rPr>
              <a:t>Qualifar</a:t>
            </a:r>
            <a:r>
              <a:rPr lang="pt-BR" sz="2800" b="1" dirty="0">
                <a:solidFill>
                  <a:srgbClr val="183EFF"/>
                </a:solidFill>
                <a:ea typeface="+mn-lt"/>
                <a:cs typeface="+mn-lt"/>
              </a:rPr>
              <a:t>-SUS : cerca de R$ 700 milhões investidos desde sua criação (2012).</a:t>
            </a:r>
            <a:r>
              <a:rPr lang="en-US" sz="2800" b="1" dirty="0">
                <a:solidFill>
                  <a:srgbClr val="183EFF"/>
                </a:solidFill>
                <a:ea typeface="+mn-lt"/>
                <a:cs typeface="+mn-lt"/>
              </a:rPr>
              <a:t>​</a:t>
            </a:r>
          </a:p>
          <a:p>
            <a:endParaRPr lang="pt-BR" sz="2800" b="1" dirty="0">
              <a:solidFill>
                <a:srgbClr val="000000"/>
              </a:solidFill>
              <a:ea typeface="Roboto"/>
              <a:cs typeface="Roboto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55677" y="3156057"/>
            <a:ext cx="10528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</a:rPr>
              <a:t>AS ÚLTIMAS HABILITAÇÕES FORAM NO ANO DE 2019.</a:t>
            </a:r>
            <a:endParaRPr lang="pt-BR" sz="2800" b="1" dirty="0">
              <a:solidFill>
                <a:schemeClr val="accent1"/>
              </a:solidFill>
              <a:ea typeface="Roboto"/>
              <a:cs typeface="Roboto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FD36DC4-8C92-C478-D225-520DE57632D8}"/>
              </a:ext>
            </a:extLst>
          </p:cNvPr>
          <p:cNvSpPr txBox="1"/>
          <p:nvPr/>
        </p:nvSpPr>
        <p:spPr>
          <a:xfrm>
            <a:off x="789474" y="4201749"/>
            <a:ext cx="998989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Cenário Atual: 3.508 municípios habilitados</a:t>
            </a:r>
          </a:p>
        </p:txBody>
      </p:sp>
    </p:spTree>
    <p:extLst>
      <p:ext uri="{BB962C8B-B14F-4D97-AF65-F5344CB8AC3E}">
        <p14:creationId xmlns:p14="http://schemas.microsoft.com/office/powerpoint/2010/main" val="242817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11493500" y="6297613"/>
            <a:ext cx="698500" cy="365125"/>
          </a:xfrm>
          <a:prstGeom prst="rect">
            <a:avLst/>
          </a:prstGeom>
        </p:spPr>
        <p:txBody>
          <a:bodyPr/>
          <a:lstStyle/>
          <a:p>
            <a:fld id="{2CAD3949-D325-4C02-B6F3-CA7E3C2E1BD9}" type="slidenum">
              <a:rPr lang="pt-BR" smtClean="0"/>
              <a:t>4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40" y="395271"/>
            <a:ext cx="524012" cy="531643"/>
          </a:xfrm>
          <a:prstGeom prst="rect">
            <a:avLst/>
          </a:prstGeom>
        </p:spPr>
      </p:pic>
      <p:cxnSp>
        <p:nvCxnSpPr>
          <p:cNvPr id="10" name="Conector reto 9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1092379" y="276234"/>
            <a:ext cx="8761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>
                <a:solidFill>
                  <a:schemeClr val="accent1"/>
                </a:solidFill>
              </a:rPr>
              <a:t>Habilitação dos  Municípios ao Eixo Estrutura do </a:t>
            </a:r>
            <a:r>
              <a:rPr lang="pt-BR" sz="2800" b="1" err="1">
                <a:solidFill>
                  <a:schemeClr val="accent1"/>
                </a:solidFill>
              </a:rPr>
              <a:t>Qualifar</a:t>
            </a:r>
            <a:r>
              <a:rPr lang="pt-BR" sz="2800" b="1">
                <a:solidFill>
                  <a:schemeClr val="accent1"/>
                </a:solidFill>
              </a:rPr>
              <a:t>-SUS</a:t>
            </a:r>
          </a:p>
        </p:txBody>
      </p:sp>
      <p:pic>
        <p:nvPicPr>
          <p:cNvPr id="7" name="Picture 4" descr="D:\QUALIFAR SUS MARCAS\Icones_Qualifar-01.png">
            <a:extLst>
              <a:ext uri="{FF2B5EF4-FFF2-40B4-BE49-F238E27FC236}">
                <a16:creationId xmlns:a16="http://schemas.microsoft.com/office/drawing/2014/main" id="{97CECF9B-8084-4AD3-AAA3-157E5671C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54" y="1719446"/>
            <a:ext cx="1617133" cy="114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92379" y="2934643"/>
            <a:ext cx="10613181" cy="2400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pt-BR" dirty="0"/>
          </a:p>
          <a:p>
            <a:pPr algn="just"/>
            <a:r>
              <a:rPr lang="pt-BR" sz="2400" dirty="0"/>
              <a:t>Diante das necessidades para o avanço da Assistência Farmacêutica do SUS, reforçou-se as articulações com o </a:t>
            </a:r>
            <a:r>
              <a:rPr lang="pt-BR" sz="2400" dirty="0" err="1"/>
              <a:t>Conass</a:t>
            </a:r>
            <a:r>
              <a:rPr lang="pt-BR" sz="2400" dirty="0"/>
              <a:t> e </a:t>
            </a:r>
            <a:r>
              <a:rPr lang="pt-BR" sz="2400" dirty="0" err="1"/>
              <a:t>Conasems</a:t>
            </a:r>
            <a:r>
              <a:rPr lang="pt-BR" sz="2400" dirty="0"/>
              <a:t>, para universalização do </a:t>
            </a:r>
            <a:r>
              <a:rPr lang="pt-BR" sz="2400" dirty="0" err="1"/>
              <a:t>Qualifar</a:t>
            </a:r>
            <a:r>
              <a:rPr lang="pt-BR" sz="2400" dirty="0"/>
              <a:t>-SUS, alcançando </a:t>
            </a:r>
            <a:r>
              <a:rPr lang="pt-BR" sz="2400" b="1" dirty="0"/>
              <a:t>todos os municípios brasileiros</a:t>
            </a:r>
            <a:r>
              <a:rPr lang="pt-BR" sz="2400" dirty="0"/>
              <a:t> até o ano de </a:t>
            </a:r>
            <a:r>
              <a:rPr lang="pt-BR" sz="2400" b="1" dirty="0"/>
              <a:t>2027</a:t>
            </a:r>
            <a:r>
              <a:rPr lang="pt-BR" sz="2400" dirty="0"/>
              <a:t>.</a:t>
            </a:r>
            <a:endParaRPr lang="pt-BR" sz="2400" dirty="0">
              <a:ea typeface="Roboto"/>
              <a:cs typeface="Roboto"/>
            </a:endParaRPr>
          </a:p>
          <a:p>
            <a:pPr algn="just"/>
            <a:endParaRPr lang="pt-BR" dirty="0">
              <a:ea typeface="Roboto"/>
              <a:cs typeface="Roboto"/>
            </a:endParaRPr>
          </a:p>
          <a:p>
            <a:pPr algn="just"/>
            <a:endParaRPr lang="pt-BR" dirty="0"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06820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6921" y="764920"/>
            <a:ext cx="5556886" cy="1326381"/>
          </a:xfrm>
        </p:spPr>
        <p:txBody>
          <a:bodyPr>
            <a:normAutofit/>
          </a:bodyPr>
          <a:lstStyle/>
          <a:p>
            <a:pPr algn="ctr"/>
            <a:r>
              <a:rPr lang="da-DK" sz="3600" dirty="0">
                <a:latin typeface="Montserrat ExtraBold"/>
              </a:rPr>
              <a:t>Proposta de distribuição de 350 vagas</a:t>
            </a:r>
            <a:endParaRPr lang="pt-BR" sz="3600" dirty="0">
              <a:latin typeface="Montserrat ExtraBold" panose="00000900000000000000" pitchFamily="2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B5BF827-69D2-F492-61DF-77E269B62BC7}"/>
              </a:ext>
            </a:extLst>
          </p:cNvPr>
          <p:cNvSpPr/>
          <p:nvPr/>
        </p:nvSpPr>
        <p:spPr>
          <a:xfrm>
            <a:off x="1181726" y="2397082"/>
            <a:ext cx="9580059" cy="25545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/>
              <a:buChar char="•"/>
            </a:pPr>
            <a:endParaRPr lang="pt-BR" sz="3200" dirty="0">
              <a:ea typeface="Roboto"/>
              <a:cs typeface="Roboto"/>
            </a:endParaRPr>
          </a:p>
          <a:p>
            <a:pPr marL="342900" indent="-342900" algn="just">
              <a:buFont typeface="Arial"/>
              <a:buChar char="•"/>
            </a:pPr>
            <a:r>
              <a:rPr lang="pt-BR" sz="3200" dirty="0">
                <a:ea typeface="Roboto"/>
                <a:cs typeface="Roboto"/>
              </a:rPr>
              <a:t>100% munícipios IDHM baixo: 189 </a:t>
            </a:r>
          </a:p>
          <a:p>
            <a:pPr marL="342900" indent="-342900" algn="just">
              <a:buFont typeface="Arial"/>
              <a:buChar char="•"/>
            </a:pPr>
            <a:r>
              <a:rPr lang="pt-BR" sz="3200" dirty="0">
                <a:ea typeface="Roboto"/>
                <a:cs typeface="Roboto"/>
              </a:rPr>
              <a:t>25% municípios IDHM médio: 161, distribuídos proporcionalmente pelo porte populacional, com prioridade para os municípios de menor porte.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9897B9-CC69-BCA3-D2EE-7665B539FE18}"/>
              </a:ext>
            </a:extLst>
          </p:cNvPr>
          <p:cNvSpPr txBox="1"/>
          <p:nvPr/>
        </p:nvSpPr>
        <p:spPr>
          <a:xfrm>
            <a:off x="6702671" y="241700"/>
            <a:ext cx="22283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latin typeface="Montserrat ExtraBold"/>
              </a:rPr>
              <a:t> </a:t>
            </a:r>
            <a:endParaRPr lang="pt-BR" sz="2800" dirty="0">
              <a:latin typeface="Montserrat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0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23E665F-5890-D132-308C-5ED06EDF82E1}"/>
              </a:ext>
            </a:extLst>
          </p:cNvPr>
          <p:cNvSpPr txBox="1"/>
          <p:nvPr/>
        </p:nvSpPr>
        <p:spPr>
          <a:xfrm>
            <a:off x="912950" y="6655525"/>
            <a:ext cx="7536357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900" b="1">
                <a:cs typeface="Calibri"/>
              </a:rPr>
              <a:t>Fonte:</a:t>
            </a:r>
            <a:r>
              <a:rPr lang="pt-BR" sz="900">
                <a:cs typeface="Calibri"/>
              </a:rPr>
              <a:t> Coordenação-Geral de Assistência Farmacêutica Básica (CGAFB/DAF/SECTICS/MS).</a:t>
            </a:r>
          </a:p>
        </p:txBody>
      </p:sp>
      <p:pic>
        <p:nvPicPr>
          <p:cNvPr id="4" name="Imagem 5" descr="Texto, Carta&#10;&#10;Descrição gerada automaticamente">
            <a:extLst>
              <a:ext uri="{FF2B5EF4-FFF2-40B4-BE49-F238E27FC236}">
                <a16:creationId xmlns:a16="http://schemas.microsoft.com/office/drawing/2014/main" id="{C4B866DA-0738-ABFA-E8FF-943274F9C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025" y="1213338"/>
            <a:ext cx="4441123" cy="424753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52046" y="1558389"/>
            <a:ext cx="60608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Proposta de Pactuação : </a:t>
            </a:r>
          </a:p>
          <a:p>
            <a:endParaRPr lang="pt-BR" sz="3200" b="1" dirty="0"/>
          </a:p>
          <a:p>
            <a:r>
              <a:rPr lang="pt-BR" sz="3200" b="1" dirty="0"/>
              <a:t>Portaria de habilitação de novos 350 municípios ao </a:t>
            </a:r>
            <a:r>
              <a:rPr lang="pt-BR" sz="3200" b="1" dirty="0" err="1"/>
              <a:t>Qualifar</a:t>
            </a:r>
            <a:r>
              <a:rPr lang="pt-BR" sz="3200" b="1" dirty="0"/>
              <a:t>-SUS para o ano de 2023</a:t>
            </a:r>
          </a:p>
        </p:txBody>
      </p:sp>
    </p:spTree>
    <p:extLst>
      <p:ext uri="{BB962C8B-B14F-4D97-AF65-F5344CB8AC3E}">
        <p14:creationId xmlns:p14="http://schemas.microsoft.com/office/powerpoint/2010/main" val="27466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2046" y="1558389"/>
            <a:ext cx="110284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1237C9"/>
                </a:solidFill>
              </a:rPr>
              <a:t>SECTICS – QUALIFAR</a:t>
            </a:r>
          </a:p>
          <a:p>
            <a:endParaRPr lang="pt-BR" sz="3200" b="1" dirty="0"/>
          </a:p>
          <a:p>
            <a:r>
              <a:rPr lang="pt-BR" sz="3200" b="1" i="1" dirty="0">
                <a:solidFill>
                  <a:srgbClr val="E5231F"/>
                </a:solidFill>
              </a:rPr>
              <a:t>Por uma Assistência Farmacêutica qualificada, estruturante do acesso e do uso adequado dos medicamentos e comprometida com o cuidar das pessoas.</a:t>
            </a:r>
          </a:p>
        </p:txBody>
      </p:sp>
    </p:spTree>
    <p:extLst>
      <p:ext uri="{BB962C8B-B14F-4D97-AF65-F5344CB8AC3E}">
        <p14:creationId xmlns:p14="http://schemas.microsoft.com/office/powerpoint/2010/main" val="48866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A6B19B1-D97D-27C5-09F8-43C86CCBC077}"/>
              </a:ext>
            </a:extLst>
          </p:cNvPr>
          <p:cNvSpPr txBox="1"/>
          <p:nvPr/>
        </p:nvSpPr>
        <p:spPr>
          <a:xfrm>
            <a:off x="1400002" y="1390695"/>
            <a:ext cx="9283724" cy="297068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183EFF"/>
                </a:solidFill>
                <a:ea typeface="+mn-lt"/>
                <a:cs typeface="+mn-lt"/>
              </a:rPr>
              <a:t>3.B - PROPOSTA DE PACTUAÇÃO DE MINUTA DE PORTARIA QUE ESTABELECE NOVO PRAZO PARA EXECUÇÃO DO RECURSO REPASSADO VIA PORTARIA GM/MS Nº 3.551/2020</a:t>
            </a: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49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23E665F-5890-D132-308C-5ED06EDF82E1}"/>
              </a:ext>
            </a:extLst>
          </p:cNvPr>
          <p:cNvSpPr txBox="1"/>
          <p:nvPr/>
        </p:nvSpPr>
        <p:spPr>
          <a:xfrm>
            <a:off x="912950" y="6628944"/>
            <a:ext cx="7536357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900" b="1">
                <a:cs typeface="Calibri"/>
              </a:rPr>
              <a:t>Fonte:</a:t>
            </a:r>
            <a:r>
              <a:rPr lang="pt-BR" sz="900">
                <a:cs typeface="Calibri"/>
              </a:rPr>
              <a:t> Coordenação-Geral de Assistência Farmacêutica Básica (CGAFB/DAF/SECTICS/MS).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AB2F7DC-2473-18DF-F7D5-1624192EA2FA}"/>
              </a:ext>
            </a:extLst>
          </p:cNvPr>
          <p:cNvSpPr txBox="1"/>
          <p:nvPr/>
        </p:nvSpPr>
        <p:spPr>
          <a:xfrm>
            <a:off x="248744" y="341966"/>
            <a:ext cx="11518604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dirty="0">
                <a:solidFill>
                  <a:srgbClr val="183EFF"/>
                </a:solidFill>
                <a:cs typeface="Calibri" panose="020F0502020204030204"/>
              </a:rPr>
              <a:t>Portaria GM/MS 3.551/2020</a:t>
            </a:r>
          </a:p>
          <a:p>
            <a:pPr marL="628650" lvl="1" indent="-171450" algn="just">
              <a:lnSpc>
                <a:spcPct val="150000"/>
              </a:lnSpc>
              <a:buFont typeface="Courier New"/>
              <a:buChar char="o"/>
            </a:pPr>
            <a:r>
              <a:rPr lang="pt-BR" sz="2400" dirty="0">
                <a:latin typeface="Calibri"/>
                <a:cs typeface="Calibri"/>
              </a:rPr>
              <a:t>Habilita o Estado, Município ou Distrito Federal a receber recursos destinados à aquisição de equipamentos e materiais permanentes para assistência farmacêutica.</a:t>
            </a:r>
            <a:endParaRPr lang="pt-BR" sz="2400" dirty="0">
              <a:latin typeface="Calibri"/>
              <a:cs typeface="Arial"/>
            </a:endParaRPr>
          </a:p>
        </p:txBody>
      </p:sp>
      <p:sp>
        <p:nvSpPr>
          <p:cNvPr id="14" name="Espaço Reservado para Número de Slide 2">
            <a:extLst>
              <a:ext uri="{FF2B5EF4-FFF2-40B4-BE49-F238E27FC236}">
                <a16:creationId xmlns:a16="http://schemas.microsoft.com/office/drawing/2014/main" id="{B282D6A8-9AEB-7F59-6C1C-FC782C97AA03}"/>
              </a:ext>
            </a:extLst>
          </p:cNvPr>
          <p:cNvSpPr>
            <a:spLocks noGrp="1"/>
          </p:cNvSpPr>
          <p:nvPr/>
        </p:nvSpPr>
        <p:spPr>
          <a:xfrm>
            <a:off x="10819211" y="6296947"/>
            <a:ext cx="476730" cy="24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800" b="1" kern="1200">
                <a:solidFill>
                  <a:schemeClr val="bg2">
                    <a:lumMod val="75000"/>
                  </a:schemeClr>
                </a:solidFill>
                <a:latin typeface="Montserrat" panose="000005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AD3949-D325-4C02-B6F3-CA7E3C2E1BD9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15" name="Retângulo de cantos arredondados 5">
            <a:extLst>
              <a:ext uri="{FF2B5EF4-FFF2-40B4-BE49-F238E27FC236}">
                <a16:creationId xmlns:a16="http://schemas.microsoft.com/office/drawing/2014/main" id="{7B4E73BA-FEE2-D464-4DA1-BA871863894D}"/>
              </a:ext>
            </a:extLst>
          </p:cNvPr>
          <p:cNvSpPr/>
          <p:nvPr/>
        </p:nvSpPr>
        <p:spPr>
          <a:xfrm>
            <a:off x="2101050" y="2389985"/>
            <a:ext cx="2949590" cy="11203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Retângulo de cantos arredondados 6">
            <a:extLst>
              <a:ext uri="{FF2B5EF4-FFF2-40B4-BE49-F238E27FC236}">
                <a16:creationId xmlns:a16="http://schemas.microsoft.com/office/drawing/2014/main" id="{E7350CBE-1AB9-6D0F-BEA7-24950EA07EF3}"/>
              </a:ext>
            </a:extLst>
          </p:cNvPr>
          <p:cNvSpPr/>
          <p:nvPr/>
        </p:nvSpPr>
        <p:spPr>
          <a:xfrm>
            <a:off x="6456890" y="2430984"/>
            <a:ext cx="2746955" cy="11186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7" name="Retângulo de cantos arredondados 7">
            <a:extLst>
              <a:ext uri="{FF2B5EF4-FFF2-40B4-BE49-F238E27FC236}">
                <a16:creationId xmlns:a16="http://schemas.microsoft.com/office/drawing/2014/main" id="{0F9F4685-3E35-8C1B-6C0D-45603052BB59}"/>
              </a:ext>
            </a:extLst>
          </p:cNvPr>
          <p:cNvSpPr/>
          <p:nvPr/>
        </p:nvSpPr>
        <p:spPr>
          <a:xfrm>
            <a:off x="2103627" y="3784578"/>
            <a:ext cx="2956809" cy="152545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8" name="Retângulo de cantos arredondados 8">
            <a:extLst>
              <a:ext uri="{FF2B5EF4-FFF2-40B4-BE49-F238E27FC236}">
                <a16:creationId xmlns:a16="http://schemas.microsoft.com/office/drawing/2014/main" id="{F12226C6-1813-05F7-24ED-1BEA1E079468}"/>
              </a:ext>
            </a:extLst>
          </p:cNvPr>
          <p:cNvSpPr/>
          <p:nvPr/>
        </p:nvSpPr>
        <p:spPr>
          <a:xfrm>
            <a:off x="6459030" y="3995458"/>
            <a:ext cx="2723970" cy="11186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83BD742-B276-F430-1EDD-7BBD108BFE9A}"/>
              </a:ext>
            </a:extLst>
          </p:cNvPr>
          <p:cNvSpPr/>
          <p:nvPr/>
        </p:nvSpPr>
        <p:spPr>
          <a:xfrm>
            <a:off x="4683397" y="3063425"/>
            <a:ext cx="2208500" cy="14483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chemeClr val="accent1"/>
                </a:solidFill>
              </a:rPr>
              <a:t>Aquisição de equipamentos e mobiliários</a:t>
            </a:r>
          </a:p>
        </p:txBody>
      </p:sp>
      <p:sp>
        <p:nvSpPr>
          <p:cNvPr id="20" name="CaixaDeTexto 7">
            <a:extLst>
              <a:ext uri="{FF2B5EF4-FFF2-40B4-BE49-F238E27FC236}">
                <a16:creationId xmlns:a16="http://schemas.microsoft.com/office/drawing/2014/main" id="{50ED9A6C-E9C2-0CBB-1B0D-D15CA599A835}"/>
              </a:ext>
            </a:extLst>
          </p:cNvPr>
          <p:cNvSpPr txBox="1"/>
          <p:nvPr/>
        </p:nvSpPr>
        <p:spPr>
          <a:xfrm>
            <a:off x="2248240" y="2594587"/>
            <a:ext cx="255086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>
                <a:solidFill>
                  <a:schemeClr val="bg1"/>
                </a:solidFill>
                <a:latin typeface="Calibri"/>
                <a:ea typeface="Roboto"/>
                <a:cs typeface="Calibri"/>
              </a:rPr>
              <a:t>Cadeia de frios na rede estadual e/ou regional de Assistência Farmacêutica</a:t>
            </a:r>
          </a:p>
        </p:txBody>
      </p:sp>
      <p:sp>
        <p:nvSpPr>
          <p:cNvPr id="21" name="CaixaDeTexto 8">
            <a:extLst>
              <a:ext uri="{FF2B5EF4-FFF2-40B4-BE49-F238E27FC236}">
                <a16:creationId xmlns:a16="http://schemas.microsoft.com/office/drawing/2014/main" id="{008485B3-33F6-ACE6-ECA7-8F21621AAB1C}"/>
              </a:ext>
            </a:extLst>
          </p:cNvPr>
          <p:cNvSpPr txBox="1"/>
          <p:nvPr/>
        </p:nvSpPr>
        <p:spPr>
          <a:xfrm>
            <a:off x="6632688" y="2580005"/>
            <a:ext cx="2576786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>
                <a:solidFill>
                  <a:schemeClr val="bg1"/>
                </a:solidFill>
                <a:latin typeface="Calibri"/>
                <a:ea typeface="Roboto"/>
                <a:cs typeface="Calibri"/>
              </a:rPr>
              <a:t>Unidades de Assistência farmacêutica municipais que realizam atendimento do CEAF</a:t>
            </a:r>
          </a:p>
        </p:txBody>
      </p:sp>
      <p:sp>
        <p:nvSpPr>
          <p:cNvPr id="22" name="CaixaDeTexto 9">
            <a:extLst>
              <a:ext uri="{FF2B5EF4-FFF2-40B4-BE49-F238E27FC236}">
                <a16:creationId xmlns:a16="http://schemas.microsoft.com/office/drawing/2014/main" id="{375EDD9F-5694-7CBD-F9B9-CA7E6F6DF39E}"/>
              </a:ext>
            </a:extLst>
          </p:cNvPr>
          <p:cNvSpPr txBox="1"/>
          <p:nvPr/>
        </p:nvSpPr>
        <p:spPr>
          <a:xfrm>
            <a:off x="2064103" y="3743960"/>
            <a:ext cx="3022823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bg1"/>
                </a:solidFill>
                <a:latin typeface="Calibri"/>
                <a:ea typeface="Roboto"/>
                <a:cs typeface="Calibri"/>
              </a:rPr>
              <a:t>Centrais de Abastecimento Farmacêutico estaduais e/ou regionais e/ou municipais (com atendimento do CEAF) que armazenam medicamentos incluindo os distribuídos pelos estados aos municípios</a:t>
            </a:r>
          </a:p>
        </p:txBody>
      </p:sp>
      <p:sp>
        <p:nvSpPr>
          <p:cNvPr id="23" name="CaixaDeTexto 10">
            <a:extLst>
              <a:ext uri="{FF2B5EF4-FFF2-40B4-BE49-F238E27FC236}">
                <a16:creationId xmlns:a16="http://schemas.microsoft.com/office/drawing/2014/main" id="{585C430D-B3A1-D9D6-BEA8-4CA16F1298CC}"/>
              </a:ext>
            </a:extLst>
          </p:cNvPr>
          <p:cNvSpPr txBox="1"/>
          <p:nvPr/>
        </p:nvSpPr>
        <p:spPr>
          <a:xfrm>
            <a:off x="6464995" y="4000043"/>
            <a:ext cx="2707345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>
                <a:solidFill>
                  <a:schemeClr val="bg1"/>
                </a:solidFill>
                <a:latin typeface="Calibri"/>
                <a:ea typeface="Roboto"/>
                <a:cs typeface="Calibri"/>
              </a:rPr>
              <a:t>Unidades de Assistência farmacêutica estaduais e/ou regionais que realizam atendimento aos pacientes do CEAF</a:t>
            </a:r>
          </a:p>
        </p:txBody>
      </p:sp>
      <p:sp>
        <p:nvSpPr>
          <p:cNvPr id="24" name="CaixaDeTexto 11">
            <a:extLst>
              <a:ext uri="{FF2B5EF4-FFF2-40B4-BE49-F238E27FC236}">
                <a16:creationId xmlns:a16="http://schemas.microsoft.com/office/drawing/2014/main" id="{23FB95A9-02CA-FA29-F009-BB659F22C783}"/>
              </a:ext>
            </a:extLst>
          </p:cNvPr>
          <p:cNvSpPr txBox="1"/>
          <p:nvPr/>
        </p:nvSpPr>
        <p:spPr>
          <a:xfrm>
            <a:off x="830229" y="5960251"/>
            <a:ext cx="112695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Valor total do repasse financeiro:</a:t>
            </a:r>
            <a:r>
              <a:rPr lang="pt-BR" sz="2400" dirty="0"/>
              <a:t> R$ 19.095.904,00 para 26 estados e o Distrito Federal.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46594531"/>
      </p:ext>
    </p:extLst>
  </p:cSld>
  <p:clrMapOvr>
    <a:masterClrMapping/>
  </p:clrMapOvr>
</p:sld>
</file>

<file path=ppt/theme/theme1.xml><?xml version="1.0" encoding="utf-8"?>
<a:theme xmlns:a="http://schemas.openxmlformats.org/drawingml/2006/main" name="Lâmina de Aber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âmina de Abertura e final">
  <a:themeElements>
    <a:clrScheme name="Personalizar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3FF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âmina de Abertura e 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âmina de Abertura e 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PPTMSaude_COMFONTE_3" id="{671E53AB-632B-4C0F-914D-7E48C5CAF7FB}" vid="{28A46FD0-6FD8-43EE-890F-035792F96484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22EA29E04FF542B0D87829BE4628CE" ma:contentTypeVersion="18" ma:contentTypeDescription="Create a new document." ma:contentTypeScope="" ma:versionID="1f2c541b0a4308cc51b8815d0cb32e3f">
  <xsd:schema xmlns:xsd="http://www.w3.org/2001/XMLSchema" xmlns:xs="http://www.w3.org/2001/XMLSchema" xmlns:p="http://schemas.microsoft.com/office/2006/metadata/properties" xmlns:ns2="77745cc4-90c3-4ed9-866a-194c8bea52d4" xmlns:ns3="be95d0c0-2226-43bc-9e3b-26a4b38f8b7c" targetNamespace="http://schemas.microsoft.com/office/2006/metadata/properties" ma:root="true" ma:fieldsID="27731223d726117b9880b6b121bbbda3" ns2:_="" ns3:_="">
    <xsd:import namespace="77745cc4-90c3-4ed9-866a-194c8bea52d4"/>
    <xsd:import namespace="be95d0c0-2226-43bc-9e3b-26a4b38f8b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45cc4-90c3-4ed9-866a-194c8bea52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8562b07-c12b-440e-8652-dcaac954a8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5d0c0-2226-43bc-9e3b-26a4b38f8b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1c19304-c5d5-41c6-9c53-b98c8c0948ef}" ma:internalName="TaxCatchAll" ma:showField="CatchAllData" ma:web="be95d0c0-2226-43bc-9e3b-26a4b38f8b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95d0c0-2226-43bc-9e3b-26a4b38f8b7c" xsi:nil="true"/>
    <lcf76f155ced4ddcb4097134ff3c332f xmlns="77745cc4-90c3-4ed9-866a-194c8bea52d4">
      <Terms xmlns="http://schemas.microsoft.com/office/infopath/2007/PartnerControls"/>
    </lcf76f155ced4ddcb4097134ff3c332f>
    <_Flow_SignoffStatus xmlns="77745cc4-90c3-4ed9-866a-194c8bea52d4" xsi:nil="true"/>
  </documentManagement>
</p:properties>
</file>

<file path=customXml/itemProps1.xml><?xml version="1.0" encoding="utf-8"?>
<ds:datastoreItem xmlns:ds="http://schemas.openxmlformats.org/officeDocument/2006/customXml" ds:itemID="{93218FEF-C64A-4DF1-851C-5CE3DDE52107}">
  <ds:schemaRefs>
    <ds:schemaRef ds:uri="77745cc4-90c3-4ed9-866a-194c8bea52d4"/>
    <ds:schemaRef ds:uri="be95d0c0-2226-43bc-9e3b-26a4b38f8b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2D1497-8702-484D-9F2C-42D09A915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5FB3A8-836B-4F2A-9199-E3A736796CD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be95d0c0-2226-43bc-9e3b-26a4b38f8b7c"/>
    <ds:schemaRef ds:uri="77745cc4-90c3-4ed9-866a-194c8bea52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619</Words>
  <Application>Microsoft Office PowerPoint</Application>
  <PresentationFormat>Widescreen</PresentationFormat>
  <Paragraphs>52</Paragraphs>
  <Slides>12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12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Montserrat</vt:lpstr>
      <vt:lpstr>Montserrat ExtraBold</vt:lpstr>
      <vt:lpstr>Raleway Thin</vt:lpstr>
      <vt:lpstr>Roboto</vt:lpstr>
      <vt:lpstr>Wingdings</vt:lpstr>
      <vt:lpstr>Lâmina de Abertura</vt:lpstr>
      <vt:lpstr>Lâmina de Abertura e final</vt:lpstr>
      <vt:lpstr>Lâmina de Abertura e final</vt:lpstr>
      <vt:lpstr>Lâmina de Abertura e final</vt:lpstr>
      <vt:lpstr>3.A - PROPOSTA DE PACTUAÇÃO DE MINUTA DE PORTARIA DE HABILITAÇÃO DE NOVOS 350 MUNICÍPIOS AO PROGRAMA QUALIFAR-SUS</vt:lpstr>
      <vt:lpstr>Apresentação do PowerPoint</vt:lpstr>
      <vt:lpstr>Apresentação do PowerPoint</vt:lpstr>
      <vt:lpstr>Apresentação do PowerPoint</vt:lpstr>
      <vt:lpstr>Proposta de distribuição de 350 vagas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 Custódio Fernandes</dc:creator>
  <cp:lastModifiedBy>Magalhaes, Sr. Lindomar Mourao (BRA)</cp:lastModifiedBy>
  <cp:revision>835</cp:revision>
  <cp:lastPrinted>2023-07-26T17:52:12Z</cp:lastPrinted>
  <dcterms:created xsi:type="dcterms:W3CDTF">2021-05-25T14:48:35Z</dcterms:created>
  <dcterms:modified xsi:type="dcterms:W3CDTF">2023-07-27T11:09:58Z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0x0101008122EA29E04FF542B0D87829BE4628CE</vt:lpwstr>
  </property>
  <property fmtid="{D5CDD505-2E9C-101B-9397-08002B2CF9AE}" pid="3" name="MediaServiceImageTags">
    <vt:lpwstr/>
  </property>
</Properties>
</file>