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4"/>
    <p:sldMasterId id="2147483655" r:id="rId5"/>
    <p:sldMasterId id="2147483673" r:id="rId6"/>
    <p:sldMasterId id="2147483676" r:id="rId7"/>
  </p:sldMasterIdLst>
  <p:notesMasterIdLst>
    <p:notesMasterId r:id="rId14"/>
  </p:notesMasterIdLst>
  <p:sldIdLst>
    <p:sldId id="256" r:id="rId8"/>
    <p:sldId id="309" r:id="rId9"/>
    <p:sldId id="315" r:id="rId10"/>
    <p:sldId id="316" r:id="rId11"/>
    <p:sldId id="317" r:id="rId12"/>
    <p:sldId id="289" r:id="rId13"/>
  </p:sldIdLst>
  <p:sldSz cx="12192000" cy="6858000"/>
  <p:notesSz cx="9982200" cy="6794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7" roundtripDataSignature="AMtx7mh7m/5jwUy1EwXrFTrIk8u8SXnm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CC726B-EC6E-4245-B708-697EC1AC7492}">
  <a:tblStyle styleId="{A9CC726B-EC6E-4245-B708-697EC1AC7492}" styleName="Table_0">
    <a:wholeTbl>
      <a:tcTxStyle b="off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rgbClr val="FFE2B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FFE2B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FFE2B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FFE2B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</a:tcBdr>
      </a:tcStyle>
    </a:lastCol>
    <a:firstCol>
      <a:tcTxStyle b="on" i="off"/>
      <a:tcStyle>
        <a:tcBdr>
          <a:righ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firstCol>
    <a:lastRow>
      <a:tcTxStyle b="on" i="off"/>
      <a:tcStyle>
        <a:tcBdr>
          <a:top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eCell>
    <a:swCell>
      <a:tcTxStyle/>
      <a:tcStyle>
        <a:tcBdr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wCell>
    <a:firstRow>
      <a:tcTxStyle b="on" i="off"/>
      <a:tcStyle>
        <a:tcBdr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neCell>
    <a:nwCell>
      <a:tcTxStyle/>
      <a:tcStyle>
        <a:tcBdr/>
      </a:tcStyle>
    </a:nwCell>
  </a:tblStyle>
  <a:tblStyle styleId="{0D1555F5-B3CB-4EC8-A9CD-E483A43F99D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AF77520-17B6-4667-A752-7F883D7F2ED5}" styleName="Table_2">
    <a:wholeTbl>
      <a:tcTxStyle b="off" i="off">
        <a:font>
          <a:latin typeface="Roboto"/>
          <a:ea typeface="Roboto"/>
          <a:cs typeface="Roboto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Roboto"/>
          <a:ea typeface="Roboto"/>
          <a:cs typeface="Roboto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Roboto"/>
          <a:ea typeface="Roboto"/>
          <a:cs typeface="Roboto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Roboto"/>
          <a:ea typeface="Roboto"/>
          <a:cs typeface="Roboto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Roboto"/>
          <a:ea typeface="Roboto"/>
          <a:cs typeface="Roboto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59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10" Type="http://schemas.openxmlformats.org/officeDocument/2006/relationships/slide" Target="slides/slide3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25620" cy="3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54270" y="0"/>
            <a:ext cx="4325620" cy="3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952750" y="849313"/>
            <a:ext cx="4076700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8220" y="3269853"/>
            <a:ext cx="7985760" cy="2675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3596"/>
            <a:ext cx="4325620" cy="340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54270" y="6453596"/>
            <a:ext cx="4325620" cy="340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998220" y="3269853"/>
            <a:ext cx="7985760" cy="26753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52750" y="849313"/>
            <a:ext cx="4076700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53:notes"/>
          <p:cNvSpPr txBox="1">
            <a:spLocks noGrp="1"/>
          </p:cNvSpPr>
          <p:nvPr>
            <p:ph type="body" idx="1"/>
          </p:nvPr>
        </p:nvSpPr>
        <p:spPr>
          <a:xfrm>
            <a:off x="998220" y="3269853"/>
            <a:ext cx="7985760" cy="26753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52750" y="849313"/>
            <a:ext cx="4076700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8541560-C1DA-B090-79D4-D29BAABC6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5EAA027-B7AC-E312-3D74-EFF272CD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875" y="2324784"/>
            <a:ext cx="7110249" cy="1543023"/>
          </a:xfrm>
          <a:prstGeom prst="rect">
            <a:avLst/>
          </a:prstGeom>
        </p:spPr>
        <p:txBody>
          <a:bodyPr/>
          <a:lstStyle>
            <a:lvl1pPr algn="ctr">
              <a:defRPr lang="pt-BR" sz="5400" b="1" kern="1200" dirty="0">
                <a:solidFill>
                  <a:srgbClr val="183EFF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98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73623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177768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gráfico</a:t>
            </a:r>
          </a:p>
        </p:txBody>
      </p:sp>
    </p:spTree>
    <p:extLst>
      <p:ext uri="{BB962C8B-B14F-4D97-AF65-F5344CB8AC3E}">
        <p14:creationId xmlns:p14="http://schemas.microsoft.com/office/powerpoint/2010/main" val="406309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271477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2E83493-C7F4-C7B2-D2BD-755425FFEB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C1CA0A4-F05B-5773-BC79-24B6F476C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957388" y="1085850"/>
            <a:ext cx="314325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43734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471136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017949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8042F7E-415C-1C9E-840D-52A0033B7E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1F607B2-00A9-937D-8269-29A3E21E0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843088" y="928688"/>
            <a:ext cx="2100262" cy="4969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425752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4231016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52334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in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08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8541560-C1DA-B090-79D4-D29BAABC6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5EAA027-B7AC-E312-3D74-EFF272CD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875" y="2324784"/>
            <a:ext cx="7110249" cy="1543023"/>
          </a:xfrm>
          <a:prstGeom prst="rect">
            <a:avLst/>
          </a:prstGeom>
        </p:spPr>
        <p:txBody>
          <a:bodyPr/>
          <a:lstStyle>
            <a:lvl1pPr algn="ctr">
              <a:defRPr lang="pt-BR" sz="5400" b="1" kern="1200" dirty="0">
                <a:solidFill>
                  <a:srgbClr val="183EFF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3534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in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362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1136B438-876F-4751-7E8C-E90A1F6FF9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D3DD27C-1B6D-E72C-E6D4-588D16167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494993" y="1847419"/>
            <a:ext cx="8344764" cy="2620238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l">
              <a:defRPr sz="6000" b="1" spc="0" baseline="0">
                <a:solidFill>
                  <a:srgbClr val="03CF00"/>
                </a:solidFill>
              </a:defRPr>
            </a:lvl1pPr>
          </a:lstStyle>
          <a:p>
            <a:r>
              <a:rPr lang="pt-BR" dirty="0"/>
              <a:t>Título Principal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119626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rgbClr val="03C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323393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33163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4242175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44271" y="394971"/>
            <a:ext cx="8548369" cy="13693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44271" y="5330476"/>
            <a:ext cx="6099809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E2E41F-A220-420D-8F86-395E5FDF23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4272" y="2078959"/>
            <a:ext cx="8549004" cy="29368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565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DCC7624-8FD6-2D50-7C98-A23CCFB6C8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5975" y="1085850"/>
            <a:ext cx="5359078" cy="481263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84785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972880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194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1136B438-876F-4751-7E8C-E90A1F6FF9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D3DD27C-1B6D-E72C-E6D4-588D16167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494993" y="1847419"/>
            <a:ext cx="8344764" cy="2620238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l">
              <a:defRPr sz="6000" b="1" spc="0" baseline="0">
                <a:solidFill>
                  <a:srgbClr val="03CF00"/>
                </a:solidFill>
              </a:defRPr>
            </a:lvl1pPr>
          </a:lstStyle>
          <a:p>
            <a:r>
              <a:rPr lang="pt-BR" dirty="0"/>
              <a:t>Título Principal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229460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1190625" y="2311400"/>
            <a:ext cx="9628188" cy="3668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1032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1190625" y="2311400"/>
            <a:ext cx="4888899" cy="3668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/>
          </p:nvPr>
        </p:nvSpPr>
        <p:spPr>
          <a:xfrm>
            <a:off x="6079524" y="2311400"/>
            <a:ext cx="4739687" cy="3668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066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1190625" y="2311400"/>
            <a:ext cx="4888899" cy="3668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7881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8269307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gráfico</a:t>
            </a:r>
          </a:p>
        </p:txBody>
      </p:sp>
    </p:spTree>
    <p:extLst>
      <p:ext uri="{BB962C8B-B14F-4D97-AF65-F5344CB8AC3E}">
        <p14:creationId xmlns:p14="http://schemas.microsoft.com/office/powerpoint/2010/main" val="20903212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3534979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2E83493-C7F4-C7B2-D2BD-755425FFEB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C1CA0A4-F05B-5773-BC79-24B6F476C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957388" y="1085850"/>
            <a:ext cx="314325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7420964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880720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0453044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8042F7E-415C-1C9E-840D-52A0033B7E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1F607B2-00A9-937D-8269-29A3E21E0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843088" y="928688"/>
            <a:ext cx="2100262" cy="4969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9645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rgbClr val="03C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732448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695511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65068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213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423982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44271" y="394971"/>
            <a:ext cx="8548369" cy="13693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44271" y="5330476"/>
            <a:ext cx="6099809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E2E41F-A220-420D-8F86-395E5FDF23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4272" y="2078959"/>
            <a:ext cx="8549004" cy="29368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064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DCC7624-8FD6-2D50-7C98-A23CCFB6C8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5975" y="1085850"/>
            <a:ext cx="5359078" cy="481263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96705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no ícone para adicionar uma imagem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27253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D042BC1F-CB3C-CC65-4A71-CE0130D46AA5}"/>
              </a:ext>
            </a:extLst>
          </p:cNvPr>
          <p:cNvSpPr/>
          <p:nvPr/>
        </p:nvSpPr>
        <p:spPr>
          <a:xfrm>
            <a:off x="1728788" y="0"/>
            <a:ext cx="1046321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3851CBDE-93DB-CD9F-EE75-A4C07C9679E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AC3555A-6B36-11F3-774F-D6A30396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8749B18A-0E23-44DA-1802-4304D5D6630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02" y="6016675"/>
            <a:ext cx="3335498" cy="60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5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83E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8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D042BC1F-CB3C-CC65-4A71-CE0130D46AA5}"/>
              </a:ext>
            </a:extLst>
          </p:cNvPr>
          <p:cNvSpPr/>
          <p:nvPr/>
        </p:nvSpPr>
        <p:spPr>
          <a:xfrm>
            <a:off x="1728788" y="0"/>
            <a:ext cx="1046321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3851CBDE-93DB-CD9F-EE75-A4C07C9679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AC3555A-6B36-11F3-774F-D6A30396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8749B18A-0E23-44DA-1802-4304D5D6630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02" y="6016675"/>
            <a:ext cx="3335498" cy="60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0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83E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9285" y="5842213"/>
            <a:ext cx="3867670" cy="700793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"/>
          <p:cNvSpPr txBox="1"/>
          <p:nvPr/>
        </p:nvSpPr>
        <p:spPr>
          <a:xfrm>
            <a:off x="493775" y="2081463"/>
            <a:ext cx="11210544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pt-BR" sz="3600" b="1" dirty="0">
                <a:solidFill>
                  <a:srgbClr val="183EFF"/>
                </a:solidFill>
                <a:latin typeface="+mn-lt"/>
                <a:ea typeface="Montserrat ExtraBold"/>
                <a:cs typeface="Montserrat ExtraBold"/>
              </a:rPr>
              <a:t>Atualização dos critérios para habilitação na alta complexidade em Oncologia</a:t>
            </a:r>
            <a:endParaRPr sz="3600" b="1" dirty="0">
              <a:solidFill>
                <a:srgbClr val="183EFF"/>
              </a:solidFill>
              <a:latin typeface="+mn-lt"/>
              <a:ea typeface="Montserrat ExtraBold"/>
              <a:cs typeface="Montserrat Extra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461570" y="4910328"/>
            <a:ext cx="327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rgbClr val="183EFF"/>
                </a:solidFill>
                <a:latin typeface="Montserrat ExtraBold"/>
                <a:ea typeface="Montserrat ExtraBold"/>
                <a:cs typeface="Montserrat ExtraBold"/>
              </a:rPr>
              <a:t>Julho,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Contexto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Decisão de simplificar os critérios de habilitação na alta complexidade em todas as áreas</a:t>
            </a:r>
          </a:p>
          <a:p>
            <a:endParaRPr lang="pt-BR" dirty="0"/>
          </a:p>
          <a:p>
            <a:r>
              <a:rPr lang="pt-BR" dirty="0"/>
              <a:t>Primeira etapa dentro de uma necessária revisão da PNPCC</a:t>
            </a:r>
          </a:p>
          <a:p>
            <a:endParaRPr lang="pt-BR" dirty="0"/>
          </a:p>
          <a:p>
            <a:r>
              <a:rPr lang="pt-BR" dirty="0"/>
              <a:t>Altera os parâmetros definidos na portaria 1.399/2019 e que constam na Portaria de Consolidação SAES nº 1</a:t>
            </a:r>
          </a:p>
          <a:p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210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1191023" y="2174240"/>
            <a:ext cx="9628188" cy="3668713"/>
          </a:xfrm>
        </p:spPr>
        <p:txBody>
          <a:bodyPr/>
          <a:lstStyle/>
          <a:p>
            <a:r>
              <a:rPr lang="pt-BR" dirty="0"/>
              <a:t>Possibilitar a habilitação de serviços em macrorregiões que não atingem os parâmetros da portaria atual</a:t>
            </a:r>
          </a:p>
          <a:p>
            <a:endParaRPr lang="pt-BR" dirty="0"/>
          </a:p>
          <a:p>
            <a:r>
              <a:rPr lang="pt-BR" dirty="0"/>
              <a:t>Ampliar os prestadores habilitados na alta complexidade em oncologia, possibilitando que os pacientes possam realizar o tratamento mais próximo do local de residência e reduzindo as filas</a:t>
            </a:r>
          </a:p>
          <a:p>
            <a:endParaRPr lang="pt-BR" dirty="0"/>
          </a:p>
          <a:p>
            <a:r>
              <a:rPr lang="pt-BR" dirty="0"/>
              <a:t>Atualizar redação de alguns trechos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77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54447" y="265302"/>
            <a:ext cx="9628587" cy="964672"/>
          </a:xfrm>
        </p:spPr>
        <p:txBody>
          <a:bodyPr/>
          <a:lstStyle/>
          <a:p>
            <a:r>
              <a:rPr lang="pt-BR" dirty="0"/>
              <a:t>Principal alteração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989855" y="1433438"/>
            <a:ext cx="9628188" cy="3668713"/>
          </a:xfrm>
        </p:spPr>
        <p:txBody>
          <a:bodyPr/>
          <a:lstStyle/>
          <a:p>
            <a:r>
              <a:rPr lang="pt-BR" dirty="0"/>
              <a:t>A Subseção II “Dos Parâmetros Referenciais para o Planejamento Regional” é </a:t>
            </a:r>
            <a:r>
              <a:rPr lang="pt-BR" b="1" u="sng" dirty="0"/>
              <a:t>retirada do texto da portaria e passa a fazer parte do </a:t>
            </a:r>
            <a:r>
              <a:rPr lang="pt-BR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ANEXO LXIII</a:t>
            </a:r>
          </a:p>
          <a:p>
            <a:pPr lvl="1"/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 número de hospitais habilitados na alta complexidade em oncologia deve ser calculado para cada 1.000 casos novos anuais de câncer estimados, excetuando-se o câncer não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melanótico</a:t>
            </a: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 pele</a:t>
            </a:r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– em cirurgia, 650 procedimentos de cirurgias de câncer principais, </a:t>
            </a:r>
          </a:p>
          <a:p>
            <a:pPr marL="914400" lvl="2" indent="0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II – em oncologia clínica, 5.300 procedimentos de quimioterapia principais</a:t>
            </a:r>
          </a:p>
          <a:p>
            <a:pPr marL="914400" lvl="2" indent="0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III – em radioterapia, 600 procedimentos de radioterapia principais</a:t>
            </a:r>
          </a:p>
          <a:p>
            <a:pPr marL="914400" lvl="2" indent="0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IV - em hematologia, 450 procedimentos de quimioterapia curativa; se a habilitação for de exclusiva em hematologia, 900 procedimentos de quimioterapia</a:t>
            </a:r>
          </a:p>
          <a:p>
            <a:pPr marL="914400" lvl="2" indent="0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 – em oncologia pediátrica, 270 procedimentos de quimioterapia, se a habilitação for de exclusiva em oncologia pediátrica, 720 procedimentos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911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54447" y="265302"/>
            <a:ext cx="9628587" cy="964672"/>
          </a:xfrm>
        </p:spPr>
        <p:txBody>
          <a:bodyPr/>
          <a:lstStyle/>
          <a:p>
            <a:r>
              <a:rPr lang="pt-BR" dirty="0"/>
              <a:t>Parâmetros de exames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989855" y="1433438"/>
            <a:ext cx="9628188" cy="3668713"/>
          </a:xfrm>
        </p:spPr>
        <p:txBody>
          <a:bodyPr/>
          <a:lstStyle/>
          <a:p>
            <a:r>
              <a:rPr lang="pt-BR" b="1" u="sng" dirty="0"/>
              <a:t>Mantidos os parâmetros de exames </a:t>
            </a:r>
            <a:r>
              <a:rPr lang="pt-BR" dirty="0"/>
              <a:t>obrigatórios para oferta ao respectivo gestor:</a:t>
            </a:r>
          </a:p>
          <a:p>
            <a:pPr marL="457200" lvl="1" indent="0">
              <a:buNone/>
            </a:pPr>
            <a:r>
              <a:rPr lang="pt-BR" dirty="0"/>
              <a:t>I - 3.000 (três mil) consultas especializadas/ano;</a:t>
            </a:r>
          </a:p>
          <a:p>
            <a:pPr marL="457200" lvl="1" indent="0">
              <a:buNone/>
            </a:pPr>
            <a:r>
              <a:rPr lang="pt-BR" dirty="0"/>
              <a:t>II - 1.200 (mil e duzentos) exames de ultrassonografia/ano;</a:t>
            </a:r>
          </a:p>
          <a:p>
            <a:pPr marL="457200" lvl="1" indent="0">
              <a:buNone/>
            </a:pPr>
            <a:r>
              <a:rPr lang="pt-BR" dirty="0"/>
              <a:t>III - 600 (seiscentas) endoscopias digestivas, colonoscopias e retossigmoidoscopias/ano; e</a:t>
            </a:r>
          </a:p>
          <a:p>
            <a:pPr marL="457200" lvl="1" indent="0">
              <a:buNone/>
            </a:pPr>
            <a:r>
              <a:rPr lang="pt-BR" dirty="0"/>
              <a:t>IV - 1.200 (mil e duzentos) exames de anatomia patológica/ano.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7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" id="{79BE025A-AEC0-465C-8C4E-76E19357476A}" vid="{719BCF13-F585-4C84-BDD4-756F5556283D}"/>
    </a:ext>
  </a:extLst>
</a:theme>
</file>

<file path=ppt/theme/theme2.xml><?xml version="1.0" encoding="utf-8"?>
<a:theme xmlns:a="http://schemas.openxmlformats.org/drawingml/2006/main" name="Lâmina de Abertura e final">
  <a:themeElements>
    <a:clrScheme name="Personalizar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3FF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S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 2" id="{BE9957AE-A144-4B24-A0E6-74C3D818E516}" vid="{D60B07CE-5F1E-468E-AA43-2C6BD529E9E9}"/>
    </a:ext>
  </a:extLst>
</a:theme>
</file>

<file path=ppt/theme/theme4.xml><?xml version="1.0" encoding="utf-8"?>
<a:theme xmlns:a="http://schemas.openxmlformats.org/drawingml/2006/main" name="1_Lâmina de Abertura e final">
  <a:themeElements>
    <a:clrScheme name="Personalizar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3FF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7E604141BBE498638302C690560F8" ma:contentTypeVersion="10" ma:contentTypeDescription="Create a new document." ma:contentTypeScope="" ma:versionID="3b310cce3e021d3e28e23c87d72a9742">
  <xsd:schema xmlns:xsd="http://www.w3.org/2001/XMLSchema" xmlns:xs="http://www.w3.org/2001/XMLSchema" xmlns:p="http://schemas.microsoft.com/office/2006/metadata/properties" xmlns:ns3="ffc125a6-3c94-4279-b7ab-55001fe7cedd" targetNamespace="http://schemas.microsoft.com/office/2006/metadata/properties" ma:root="true" ma:fieldsID="c4b0033f1380d50d15a1d7daa4147eb5" ns3:_="">
    <xsd:import namespace="ffc125a6-3c94-4279-b7ab-55001fe7ce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125a6-3c94-4279-b7ab-55001fe7ce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B922BD-72EC-4E68-BE99-7ACFF52CB9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c125a6-3c94-4279-b7ab-55001fe7ce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A0EBE8-4CC4-41F0-92C5-396201132C7B}">
  <ds:schemaRefs>
    <ds:schemaRef ds:uri="ffc125a6-3c94-4279-b7ab-55001fe7cedd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AE4034-98F1-435D-96F9-907DAC1E0A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</Template>
  <TotalTime>613</TotalTime>
  <Words>314</Words>
  <Application>Microsoft Office PowerPoint</Application>
  <PresentationFormat>Widescreen</PresentationFormat>
  <Paragraphs>29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</vt:i4>
      </vt:variant>
    </vt:vector>
  </HeadingPairs>
  <TitlesOfParts>
    <vt:vector size="16" baseType="lpstr">
      <vt:lpstr>Arial</vt:lpstr>
      <vt:lpstr>Calibri</vt:lpstr>
      <vt:lpstr>Courier New</vt:lpstr>
      <vt:lpstr>Montserrat</vt:lpstr>
      <vt:lpstr>Montserrat ExtraBold</vt:lpstr>
      <vt:lpstr>Roboto</vt:lpstr>
      <vt:lpstr>MS</vt:lpstr>
      <vt:lpstr>Lâmina de Abertura e final</vt:lpstr>
      <vt:lpstr>MS 2</vt:lpstr>
      <vt:lpstr>1_Lâmina de Abertura e final</vt:lpstr>
      <vt:lpstr>Apresentação do PowerPoint</vt:lpstr>
      <vt:lpstr>Contexto</vt:lpstr>
      <vt:lpstr>Objetivo</vt:lpstr>
      <vt:lpstr>Principal alteração</vt:lpstr>
      <vt:lpstr>Parâmetros de exames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 Custódio Fernandes</dc:creator>
  <cp:lastModifiedBy>Fernando Henrique de Albuquerque Maia</cp:lastModifiedBy>
  <cp:revision>62</cp:revision>
  <dcterms:created xsi:type="dcterms:W3CDTF">2021-05-25T14:48:35Z</dcterms:created>
  <dcterms:modified xsi:type="dcterms:W3CDTF">2023-07-26T13:16:12Z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0x010100C1B7E604141BBE498638302C690560F8</vt:lpwstr>
  </property>
</Properties>
</file>