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90" r:id="rId4"/>
    <p:sldId id="291" r:id="rId5"/>
    <p:sldId id="292" r:id="rId6"/>
    <p:sldId id="293" r:id="rId7"/>
    <p:sldId id="294" r:id="rId8"/>
    <p:sldId id="257" r:id="rId9"/>
    <p:sldId id="258" r:id="rId10"/>
    <p:sldId id="295" r:id="rId11"/>
    <p:sldId id="261" r:id="rId12"/>
    <p:sldId id="263" r:id="rId13"/>
    <p:sldId id="296" r:id="rId14"/>
    <p:sldId id="264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Heavy" panose="020B0604020202020204" charset="0"/>
      <p:regular r:id="rId20"/>
    </p:embeddedFont>
    <p:embeddedFont>
      <p:font typeface="Open Sans Bold" panose="020B0604020202020204" charset="0"/>
      <p:regular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Open Sans Extra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.cariri\AppData\Local\Microsoft\Windows\INetCache\Content.Outlook\1VU4D2XM\Repasse%20QualiSUS%20cardio%20em%200506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9245430410344"/>
          <c:y val="3.2077156928334391E-2"/>
          <c:w val="0.87100754569589656"/>
          <c:h val="0.93143854998621878"/>
        </c:manualLayout>
      </c:layout>
      <c:lineChart>
        <c:grouping val="standar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Acre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Planilha1!$B$3:$K$3</c:f>
            </c:numRef>
          </c:val>
          <c:smooth val="0"/>
          <c:extLst>
            <c:ext xmlns:c16="http://schemas.microsoft.com/office/drawing/2014/chart" uri="{C3380CC4-5D6E-409C-BE32-E72D297353CC}">
              <c16:uniqueId val="{00000000-CB32-4168-8B48-D11116E2B909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Alagoas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Planilha1!$B$4:$K$4</c:f>
            </c:numRef>
          </c:val>
          <c:smooth val="0"/>
          <c:extLst>
            <c:ext xmlns:c16="http://schemas.microsoft.com/office/drawing/2014/chart" uri="{C3380CC4-5D6E-409C-BE32-E72D297353CC}">
              <c16:uniqueId val="{00000001-CB32-4168-8B48-D11116E2B909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Amapá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Planilha1!$B$5:$K$5</c:f>
            </c:numRef>
          </c:val>
          <c:smooth val="0"/>
          <c:extLst>
            <c:ext xmlns:c16="http://schemas.microsoft.com/office/drawing/2014/chart" uri="{C3380CC4-5D6E-409C-BE32-E72D297353CC}">
              <c16:uniqueId val="{00000002-CB32-4168-8B48-D11116E2B909}"/>
            </c:ext>
          </c:extLst>
        </c:ser>
        <c:ser>
          <c:idx val="3"/>
          <c:order val="3"/>
          <c:tx>
            <c:strRef>
              <c:f>Planilha1!$A$6</c:f>
              <c:strCache>
                <c:ptCount val="1"/>
                <c:pt idx="0">
                  <c:v>Amazonas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Planilha1!$B$6:$K$6</c:f>
            </c:numRef>
          </c:val>
          <c:smooth val="0"/>
          <c:extLst>
            <c:ext xmlns:c16="http://schemas.microsoft.com/office/drawing/2014/chart" uri="{C3380CC4-5D6E-409C-BE32-E72D297353CC}">
              <c16:uniqueId val="{00000003-CB32-4168-8B48-D11116E2B909}"/>
            </c:ext>
          </c:extLst>
        </c:ser>
        <c:ser>
          <c:idx val="4"/>
          <c:order val="4"/>
          <c:tx>
            <c:strRef>
              <c:f>Planilha1!$A$7</c:f>
              <c:strCache>
                <c:ptCount val="1"/>
                <c:pt idx="0">
                  <c:v>Bahia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Planilha1!$B$7:$K$7</c:f>
            </c:numRef>
          </c:val>
          <c:smooth val="0"/>
          <c:extLst>
            <c:ext xmlns:c16="http://schemas.microsoft.com/office/drawing/2014/chart" uri="{C3380CC4-5D6E-409C-BE32-E72D297353CC}">
              <c16:uniqueId val="{00000004-CB32-4168-8B48-D11116E2B909}"/>
            </c:ext>
          </c:extLst>
        </c:ser>
        <c:ser>
          <c:idx val="5"/>
          <c:order val="5"/>
          <c:tx>
            <c:strRef>
              <c:f>Planilha1!$A$8</c:f>
              <c:strCache>
                <c:ptCount val="1"/>
                <c:pt idx="0">
                  <c:v>Ceará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Planilha1!$B$8:$K$8</c:f>
            </c:numRef>
          </c:val>
          <c:smooth val="0"/>
          <c:extLst>
            <c:ext xmlns:c16="http://schemas.microsoft.com/office/drawing/2014/chart" uri="{C3380CC4-5D6E-409C-BE32-E72D297353CC}">
              <c16:uniqueId val="{00000005-CB32-4168-8B48-D11116E2B909}"/>
            </c:ext>
          </c:extLst>
        </c:ser>
        <c:ser>
          <c:idx val="6"/>
          <c:order val="6"/>
          <c:tx>
            <c:strRef>
              <c:f>Planilha1!$A$9</c:f>
              <c:strCache>
                <c:ptCount val="1"/>
                <c:pt idx="0">
                  <c:v>Distrito Federal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Planilha1!$B$9:$K$9</c:f>
            </c:numRef>
          </c:val>
          <c:smooth val="0"/>
          <c:extLst>
            <c:ext xmlns:c16="http://schemas.microsoft.com/office/drawing/2014/chart" uri="{C3380CC4-5D6E-409C-BE32-E72D297353CC}">
              <c16:uniqueId val="{00000006-CB32-4168-8B48-D11116E2B909}"/>
            </c:ext>
          </c:extLst>
        </c:ser>
        <c:ser>
          <c:idx val="7"/>
          <c:order val="7"/>
          <c:tx>
            <c:strRef>
              <c:f>Planilha1!$A$10</c:f>
              <c:strCache>
                <c:ptCount val="1"/>
                <c:pt idx="0">
                  <c:v>Espírito Santo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Planilha1!$B$10:$K$10</c:f>
            </c:numRef>
          </c:val>
          <c:smooth val="0"/>
          <c:extLst>
            <c:ext xmlns:c16="http://schemas.microsoft.com/office/drawing/2014/chart" uri="{C3380CC4-5D6E-409C-BE32-E72D297353CC}">
              <c16:uniqueId val="{00000007-CB32-4168-8B48-D11116E2B909}"/>
            </c:ext>
          </c:extLst>
        </c:ser>
        <c:ser>
          <c:idx val="8"/>
          <c:order val="8"/>
          <c:tx>
            <c:strRef>
              <c:f>Planilha1!$A$11</c:f>
              <c:strCache>
                <c:ptCount val="1"/>
                <c:pt idx="0">
                  <c:v>Goiás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Planilha1!$B$11:$K$11</c:f>
            </c:numRef>
          </c:val>
          <c:smooth val="0"/>
          <c:extLst>
            <c:ext xmlns:c16="http://schemas.microsoft.com/office/drawing/2014/chart" uri="{C3380CC4-5D6E-409C-BE32-E72D297353CC}">
              <c16:uniqueId val="{00000008-CB32-4168-8B48-D11116E2B909}"/>
            </c:ext>
          </c:extLst>
        </c:ser>
        <c:ser>
          <c:idx val="9"/>
          <c:order val="9"/>
          <c:tx>
            <c:strRef>
              <c:f>Planilha1!$A$12</c:f>
              <c:strCache>
                <c:ptCount val="1"/>
                <c:pt idx="0">
                  <c:v>Maranhão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Planilha1!$B$12:$K$12</c:f>
            </c:numRef>
          </c:val>
          <c:smooth val="0"/>
          <c:extLst>
            <c:ext xmlns:c16="http://schemas.microsoft.com/office/drawing/2014/chart" uri="{C3380CC4-5D6E-409C-BE32-E72D297353CC}">
              <c16:uniqueId val="{00000009-CB32-4168-8B48-D11116E2B909}"/>
            </c:ext>
          </c:extLst>
        </c:ser>
        <c:ser>
          <c:idx val="10"/>
          <c:order val="10"/>
          <c:tx>
            <c:strRef>
              <c:f>Planilha1!$A$13</c:f>
              <c:strCache>
                <c:ptCount val="1"/>
                <c:pt idx="0">
                  <c:v>Mato Grosso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Planilha1!$B$13:$K$13</c:f>
            </c:numRef>
          </c:val>
          <c:smooth val="0"/>
          <c:extLst>
            <c:ext xmlns:c16="http://schemas.microsoft.com/office/drawing/2014/chart" uri="{C3380CC4-5D6E-409C-BE32-E72D297353CC}">
              <c16:uniqueId val="{0000000A-CB32-4168-8B48-D11116E2B909}"/>
            </c:ext>
          </c:extLst>
        </c:ser>
        <c:ser>
          <c:idx val="11"/>
          <c:order val="11"/>
          <c:tx>
            <c:strRef>
              <c:f>Planilha1!$A$14</c:f>
              <c:strCache>
                <c:ptCount val="1"/>
                <c:pt idx="0">
                  <c:v>Mato Grosso do Sul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Planilha1!$B$14:$K$14</c:f>
            </c:numRef>
          </c:val>
          <c:smooth val="0"/>
          <c:extLst>
            <c:ext xmlns:c16="http://schemas.microsoft.com/office/drawing/2014/chart" uri="{C3380CC4-5D6E-409C-BE32-E72D297353CC}">
              <c16:uniqueId val="{0000000B-CB32-4168-8B48-D11116E2B909}"/>
            </c:ext>
          </c:extLst>
        </c:ser>
        <c:ser>
          <c:idx val="12"/>
          <c:order val="12"/>
          <c:tx>
            <c:strRef>
              <c:f>Planilha1!$A$15</c:f>
              <c:strCache>
                <c:ptCount val="1"/>
                <c:pt idx="0">
                  <c:v>Minas Gerais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Planilha1!$B$15:$K$15</c:f>
            </c:numRef>
          </c:val>
          <c:smooth val="0"/>
          <c:extLst>
            <c:ext xmlns:c16="http://schemas.microsoft.com/office/drawing/2014/chart" uri="{C3380CC4-5D6E-409C-BE32-E72D297353CC}">
              <c16:uniqueId val="{0000000C-CB32-4168-8B48-D11116E2B909}"/>
            </c:ext>
          </c:extLst>
        </c:ser>
        <c:ser>
          <c:idx val="13"/>
          <c:order val="13"/>
          <c:tx>
            <c:strRef>
              <c:f>Planilha1!$A$16</c:f>
              <c:strCache>
                <c:ptCount val="1"/>
                <c:pt idx="0">
                  <c:v>Pará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Planilha1!$B$16:$K$16</c:f>
            </c:numRef>
          </c:val>
          <c:smooth val="0"/>
          <c:extLst>
            <c:ext xmlns:c16="http://schemas.microsoft.com/office/drawing/2014/chart" uri="{C3380CC4-5D6E-409C-BE32-E72D297353CC}">
              <c16:uniqueId val="{0000000D-CB32-4168-8B48-D11116E2B909}"/>
            </c:ext>
          </c:extLst>
        </c:ser>
        <c:ser>
          <c:idx val="14"/>
          <c:order val="14"/>
          <c:tx>
            <c:strRef>
              <c:f>Planilha1!$A$17</c:f>
              <c:strCache>
                <c:ptCount val="1"/>
                <c:pt idx="0">
                  <c:v>Paraíba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Planilha1!$B$17:$K$17</c:f>
            </c:numRef>
          </c:val>
          <c:smooth val="0"/>
          <c:extLst>
            <c:ext xmlns:c16="http://schemas.microsoft.com/office/drawing/2014/chart" uri="{C3380CC4-5D6E-409C-BE32-E72D297353CC}">
              <c16:uniqueId val="{0000000E-CB32-4168-8B48-D11116E2B909}"/>
            </c:ext>
          </c:extLst>
        </c:ser>
        <c:ser>
          <c:idx val="15"/>
          <c:order val="15"/>
          <c:tx>
            <c:strRef>
              <c:f>Planilha1!$A$18</c:f>
              <c:strCache>
                <c:ptCount val="1"/>
                <c:pt idx="0">
                  <c:v>Paraná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Planilha1!$B$18:$K$18</c:f>
            </c:numRef>
          </c:val>
          <c:smooth val="0"/>
          <c:extLst>
            <c:ext xmlns:c16="http://schemas.microsoft.com/office/drawing/2014/chart" uri="{C3380CC4-5D6E-409C-BE32-E72D297353CC}">
              <c16:uniqueId val="{0000000F-CB32-4168-8B48-D11116E2B909}"/>
            </c:ext>
          </c:extLst>
        </c:ser>
        <c:ser>
          <c:idx val="16"/>
          <c:order val="16"/>
          <c:tx>
            <c:strRef>
              <c:f>Planilha1!$A$19</c:f>
              <c:strCache>
                <c:ptCount val="1"/>
                <c:pt idx="0">
                  <c:v>Pernambuco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Planilha1!$B$19:$K$19</c:f>
            </c:numRef>
          </c:val>
          <c:smooth val="0"/>
          <c:extLst>
            <c:ext xmlns:c16="http://schemas.microsoft.com/office/drawing/2014/chart" uri="{C3380CC4-5D6E-409C-BE32-E72D297353CC}">
              <c16:uniqueId val="{00000010-CB32-4168-8B48-D11116E2B909}"/>
            </c:ext>
          </c:extLst>
        </c:ser>
        <c:ser>
          <c:idx val="17"/>
          <c:order val="17"/>
          <c:tx>
            <c:strRef>
              <c:f>Planilha1!$A$20</c:f>
              <c:strCache>
                <c:ptCount val="1"/>
                <c:pt idx="0">
                  <c:v>Piauí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Planilha1!$B$20:$K$20</c:f>
            </c:numRef>
          </c:val>
          <c:smooth val="0"/>
          <c:extLst>
            <c:ext xmlns:c16="http://schemas.microsoft.com/office/drawing/2014/chart" uri="{C3380CC4-5D6E-409C-BE32-E72D297353CC}">
              <c16:uniqueId val="{00000011-CB32-4168-8B48-D11116E2B909}"/>
            </c:ext>
          </c:extLst>
        </c:ser>
        <c:ser>
          <c:idx val="18"/>
          <c:order val="18"/>
          <c:tx>
            <c:strRef>
              <c:f>Planilha1!$A$21</c:f>
              <c:strCache>
                <c:ptCount val="1"/>
                <c:pt idx="0">
                  <c:v>Rio de Janeiro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Planilha1!$B$21:$K$21</c:f>
            </c:numRef>
          </c:val>
          <c:smooth val="0"/>
          <c:extLst>
            <c:ext xmlns:c16="http://schemas.microsoft.com/office/drawing/2014/chart" uri="{C3380CC4-5D6E-409C-BE32-E72D297353CC}">
              <c16:uniqueId val="{00000012-CB32-4168-8B48-D11116E2B909}"/>
            </c:ext>
          </c:extLst>
        </c:ser>
        <c:ser>
          <c:idx val="19"/>
          <c:order val="19"/>
          <c:tx>
            <c:strRef>
              <c:f>Planilha1!$A$22</c:f>
              <c:strCache>
                <c:ptCount val="1"/>
                <c:pt idx="0">
                  <c:v>Rio Grande do Norte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Planilha1!$B$22:$K$22</c:f>
            </c:numRef>
          </c:val>
          <c:smooth val="0"/>
          <c:extLst>
            <c:ext xmlns:c16="http://schemas.microsoft.com/office/drawing/2014/chart" uri="{C3380CC4-5D6E-409C-BE32-E72D297353CC}">
              <c16:uniqueId val="{00000013-CB32-4168-8B48-D11116E2B909}"/>
            </c:ext>
          </c:extLst>
        </c:ser>
        <c:ser>
          <c:idx val="20"/>
          <c:order val="20"/>
          <c:tx>
            <c:strRef>
              <c:f>Planilha1!$A$23</c:f>
              <c:strCache>
                <c:ptCount val="1"/>
                <c:pt idx="0">
                  <c:v>Rio Grande do Sul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Planilha1!$B$23:$K$23</c:f>
            </c:numRef>
          </c:val>
          <c:smooth val="0"/>
          <c:extLst>
            <c:ext xmlns:c16="http://schemas.microsoft.com/office/drawing/2014/chart" uri="{C3380CC4-5D6E-409C-BE32-E72D297353CC}">
              <c16:uniqueId val="{00000014-CB32-4168-8B48-D11116E2B909}"/>
            </c:ext>
          </c:extLst>
        </c:ser>
        <c:ser>
          <c:idx val="21"/>
          <c:order val="21"/>
          <c:tx>
            <c:strRef>
              <c:f>Planilha1!$A$24</c:f>
              <c:strCache>
                <c:ptCount val="1"/>
                <c:pt idx="0">
                  <c:v>Rondônia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Planilha1!$B$24:$K$24</c:f>
            </c:numRef>
          </c:val>
          <c:smooth val="0"/>
          <c:extLst>
            <c:ext xmlns:c16="http://schemas.microsoft.com/office/drawing/2014/chart" uri="{C3380CC4-5D6E-409C-BE32-E72D297353CC}">
              <c16:uniqueId val="{00000015-CB32-4168-8B48-D11116E2B909}"/>
            </c:ext>
          </c:extLst>
        </c:ser>
        <c:ser>
          <c:idx val="22"/>
          <c:order val="22"/>
          <c:tx>
            <c:strRef>
              <c:f>Planilha1!$A$25</c:f>
              <c:strCache>
                <c:ptCount val="1"/>
                <c:pt idx="0">
                  <c:v>Santa Catarina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Planilha1!$B$25:$K$25</c:f>
            </c:numRef>
          </c:val>
          <c:smooth val="0"/>
          <c:extLst>
            <c:ext xmlns:c16="http://schemas.microsoft.com/office/drawing/2014/chart" uri="{C3380CC4-5D6E-409C-BE32-E72D297353CC}">
              <c16:uniqueId val="{00000016-CB32-4168-8B48-D11116E2B909}"/>
            </c:ext>
          </c:extLst>
        </c:ser>
        <c:ser>
          <c:idx val="23"/>
          <c:order val="23"/>
          <c:tx>
            <c:strRef>
              <c:f>Planilha1!$A$26</c:f>
              <c:strCache>
                <c:ptCount val="1"/>
                <c:pt idx="0">
                  <c:v>São Paulo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Planilha1!$B$26:$K$26</c:f>
            </c:numRef>
          </c:val>
          <c:smooth val="0"/>
          <c:extLst>
            <c:ext xmlns:c16="http://schemas.microsoft.com/office/drawing/2014/chart" uri="{C3380CC4-5D6E-409C-BE32-E72D297353CC}">
              <c16:uniqueId val="{00000017-CB32-4168-8B48-D11116E2B909}"/>
            </c:ext>
          </c:extLst>
        </c:ser>
        <c:ser>
          <c:idx val="24"/>
          <c:order val="24"/>
          <c:tx>
            <c:strRef>
              <c:f>Planilha1!$A$27</c:f>
              <c:strCache>
                <c:ptCount val="1"/>
                <c:pt idx="0">
                  <c:v>Sergipe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Planilha1!$B$27:$K$27</c:f>
            </c:numRef>
          </c:val>
          <c:smooth val="0"/>
          <c:extLst>
            <c:ext xmlns:c16="http://schemas.microsoft.com/office/drawing/2014/chart" uri="{C3380CC4-5D6E-409C-BE32-E72D297353CC}">
              <c16:uniqueId val="{00000018-CB32-4168-8B48-D11116E2B909}"/>
            </c:ext>
          </c:extLst>
        </c:ser>
        <c:ser>
          <c:idx val="25"/>
          <c:order val="25"/>
          <c:tx>
            <c:strRef>
              <c:f>Planilha1!$A$28</c:f>
              <c:strCache>
                <c:ptCount val="1"/>
                <c:pt idx="0">
                  <c:v>Tocantins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Planilha1!$B$28:$K$28</c:f>
            </c:numRef>
          </c:val>
          <c:smooth val="0"/>
          <c:extLst>
            <c:ext xmlns:c16="http://schemas.microsoft.com/office/drawing/2014/chart" uri="{C3380CC4-5D6E-409C-BE32-E72D297353CC}">
              <c16:uniqueId val="{00000019-CB32-4168-8B48-D11116E2B909}"/>
            </c:ext>
          </c:extLst>
        </c:ser>
        <c:ser>
          <c:idx val="26"/>
          <c:order val="26"/>
          <c:tx>
            <c:strRef>
              <c:f>Planilha1!$A$29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Planilha1!$B$2:$K$2</c:f>
              <c:strCache>
                <c:ptCount val="10"/>
                <c:pt idx="0">
                  <c:v>2022/06</c:v>
                </c:pt>
                <c:pt idx="1">
                  <c:v>2022/07</c:v>
                </c:pt>
                <c:pt idx="2">
                  <c:v>2022/08</c:v>
                </c:pt>
                <c:pt idx="3">
                  <c:v>2022/09</c:v>
                </c:pt>
                <c:pt idx="4">
                  <c:v>2022/10</c:v>
                </c:pt>
                <c:pt idx="5">
                  <c:v>2022/11</c:v>
                </c:pt>
                <c:pt idx="6">
                  <c:v>2022/12</c:v>
                </c:pt>
                <c:pt idx="7">
                  <c:v>2023/01</c:v>
                </c:pt>
                <c:pt idx="8">
                  <c:v>2023/02</c:v>
                </c:pt>
                <c:pt idx="9">
                  <c:v>2023/03</c:v>
                </c:pt>
              </c:strCache>
            </c:strRef>
          </c:cat>
          <c:val>
            <c:numRef>
              <c:f>Planilha1!$B$29:$K$29</c:f>
              <c:numCache>
                <c:formatCode>"R$ "#,##0.00;[Red]\-"R$ "#,##0.00</c:formatCode>
                <c:ptCount val="10"/>
                <c:pt idx="0">
                  <c:v>13638891.34</c:v>
                </c:pt>
                <c:pt idx="1">
                  <c:v>29163969.960000001</c:v>
                </c:pt>
                <c:pt idx="2">
                  <c:v>36746721.310000002</c:v>
                </c:pt>
                <c:pt idx="3">
                  <c:v>54884278.619999997</c:v>
                </c:pt>
                <c:pt idx="4">
                  <c:v>74884313.590000004</c:v>
                </c:pt>
                <c:pt idx="5">
                  <c:v>74811715.519999996</c:v>
                </c:pt>
                <c:pt idx="6">
                  <c:v>79848116.670000002</c:v>
                </c:pt>
                <c:pt idx="7">
                  <c:v>75404419.519999996</c:v>
                </c:pt>
                <c:pt idx="8">
                  <c:v>72513960.650000006</c:v>
                </c:pt>
                <c:pt idx="9">
                  <c:v>85430460.370000005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CB32-4168-8B48-D11116E2B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7641664"/>
        <c:axId val="1767644576"/>
      </c:lineChart>
      <c:catAx>
        <c:axId val="17676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7644576"/>
        <c:crosses val="autoZero"/>
        <c:auto val="1"/>
        <c:lblAlgn val="ctr"/>
        <c:lblOffset val="100"/>
        <c:noMultiLvlLbl val="0"/>
      </c:catAx>
      <c:valAx>
        <c:axId val="176764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 &quot;#,##0.00;[Red]\-&quot;R$ 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76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752600" y="3989338"/>
            <a:ext cx="15357566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dirty="0" smtClean="0">
                <a:solidFill>
                  <a:srgbClr val="1C40F9"/>
                </a:solidFill>
                <a:latin typeface="Montserrat Heavy"/>
              </a:rPr>
              <a:t>ATENÇÃO CARDIOVASCULAR  NOVA PROPOSTA </a:t>
            </a:r>
            <a:endParaRPr lang="en-US" sz="6399" dirty="0">
              <a:solidFill>
                <a:srgbClr val="1C40F9"/>
              </a:solidFill>
              <a:latin typeface="Montserrat Heav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264079" y="683117"/>
            <a:ext cx="1510886" cy="1510886"/>
          </a:xfrm>
          <a:custGeom>
            <a:avLst/>
            <a:gdLst/>
            <a:ahLst/>
            <a:cxnLst/>
            <a:rect l="l" t="t" r="r" b="b"/>
            <a:pathLst>
              <a:path w="1510886" h="1510886">
                <a:moveTo>
                  <a:pt x="0" y="0"/>
                </a:moveTo>
                <a:lnTo>
                  <a:pt x="1510886" y="0"/>
                </a:lnTo>
                <a:lnTo>
                  <a:pt x="1510886" y="1510885"/>
                </a:lnTo>
                <a:lnTo>
                  <a:pt x="0" y="1510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4149054" y="1362360"/>
            <a:ext cx="9482882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1C40F9"/>
                </a:solidFill>
                <a:latin typeface="Montserrat Heavy"/>
              </a:rPr>
              <a:t>CONSTATAÇÕES - QualiSUS Cardio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01858"/>
              </p:ext>
            </p:extLst>
          </p:nvPr>
        </p:nvGraphicFramePr>
        <p:xfrm>
          <a:off x="1189355" y="2374471"/>
          <a:ext cx="16383524" cy="943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557">
                  <a:extLst>
                    <a:ext uri="{9D8B030D-6E8A-4147-A177-3AD203B41FA5}">
                      <a16:colId xmlns:a16="http://schemas.microsoft.com/office/drawing/2014/main" val="787648770"/>
                    </a:ext>
                  </a:extLst>
                </a:gridCol>
                <a:gridCol w="1526780">
                  <a:extLst>
                    <a:ext uri="{9D8B030D-6E8A-4147-A177-3AD203B41FA5}">
                      <a16:colId xmlns:a16="http://schemas.microsoft.com/office/drawing/2014/main" val="4269675678"/>
                    </a:ext>
                  </a:extLst>
                </a:gridCol>
                <a:gridCol w="1526780">
                  <a:extLst>
                    <a:ext uri="{9D8B030D-6E8A-4147-A177-3AD203B41FA5}">
                      <a16:colId xmlns:a16="http://schemas.microsoft.com/office/drawing/2014/main" val="385881289"/>
                    </a:ext>
                  </a:extLst>
                </a:gridCol>
                <a:gridCol w="1526780">
                  <a:extLst>
                    <a:ext uri="{9D8B030D-6E8A-4147-A177-3AD203B41FA5}">
                      <a16:colId xmlns:a16="http://schemas.microsoft.com/office/drawing/2014/main" val="1030344124"/>
                    </a:ext>
                  </a:extLst>
                </a:gridCol>
                <a:gridCol w="1526780">
                  <a:extLst>
                    <a:ext uri="{9D8B030D-6E8A-4147-A177-3AD203B41FA5}">
                      <a16:colId xmlns:a16="http://schemas.microsoft.com/office/drawing/2014/main" val="274580781"/>
                    </a:ext>
                  </a:extLst>
                </a:gridCol>
                <a:gridCol w="1526780">
                  <a:extLst>
                    <a:ext uri="{9D8B030D-6E8A-4147-A177-3AD203B41FA5}">
                      <a16:colId xmlns:a16="http://schemas.microsoft.com/office/drawing/2014/main" val="3052831570"/>
                    </a:ext>
                  </a:extLst>
                </a:gridCol>
                <a:gridCol w="1526780">
                  <a:extLst>
                    <a:ext uri="{9D8B030D-6E8A-4147-A177-3AD203B41FA5}">
                      <a16:colId xmlns:a16="http://schemas.microsoft.com/office/drawing/2014/main" val="2361921145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3463001506"/>
                    </a:ext>
                  </a:extLst>
                </a:gridCol>
                <a:gridCol w="1526780">
                  <a:extLst>
                    <a:ext uri="{9D8B030D-6E8A-4147-A177-3AD203B41FA5}">
                      <a16:colId xmlns:a16="http://schemas.microsoft.com/office/drawing/2014/main" val="3752692939"/>
                    </a:ext>
                  </a:extLst>
                </a:gridCol>
                <a:gridCol w="1526780">
                  <a:extLst>
                    <a:ext uri="{9D8B030D-6E8A-4147-A177-3AD203B41FA5}">
                      <a16:colId xmlns:a16="http://schemas.microsoft.com/office/drawing/2014/main" val="1338296442"/>
                    </a:ext>
                  </a:extLst>
                </a:gridCol>
                <a:gridCol w="1526780">
                  <a:extLst>
                    <a:ext uri="{9D8B030D-6E8A-4147-A177-3AD203B41FA5}">
                      <a16:colId xmlns:a16="http://schemas.microsoft.com/office/drawing/2014/main" val="290609836"/>
                    </a:ext>
                  </a:extLst>
                </a:gridCol>
              </a:tblGrid>
              <a:tr h="471951">
                <a:tc>
                  <a:txBody>
                    <a:bodyPr/>
                    <a:lstStyle/>
                    <a:p>
                      <a:pPr algn="l" fontAlgn="t"/>
                      <a:r>
                        <a:rPr lang="pt-BR" sz="1050" u="none" strike="noStrike" dirty="0">
                          <a:effectLst/>
                        </a:rPr>
                        <a:t> </a:t>
                      </a:r>
                      <a:endParaRPr lang="pt-BR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2022/06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2022/07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2022/08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2022/09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2022/10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2022/11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2022/12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2023/01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2023/02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2023/03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 anchor="b"/>
                </a:tc>
                <a:extLst>
                  <a:ext uri="{0D108BD9-81ED-4DB2-BD59-A6C34878D82A}">
                    <a16:rowId xmlns:a16="http://schemas.microsoft.com/office/drawing/2014/main" val="1760585538"/>
                  </a:ext>
                </a:extLst>
              </a:tr>
              <a:tr h="471951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u="none" strike="noStrike" dirty="0">
                          <a:effectLst/>
                        </a:rPr>
                        <a:t>R$ 13.638.891,34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u="none" strike="noStrike" dirty="0">
                          <a:effectLst/>
                        </a:rPr>
                        <a:t>R$ 29.163.969,96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u="none" strike="noStrike" dirty="0">
                          <a:effectLst/>
                        </a:rPr>
                        <a:t>R$ 36.746.721,31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u="none" strike="noStrike" dirty="0">
                          <a:effectLst/>
                        </a:rPr>
                        <a:t>R$ 54.884.278,62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u="none" strike="noStrike" dirty="0">
                          <a:effectLst/>
                        </a:rPr>
                        <a:t>R$ 74.884.313,59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u="none" strike="noStrike" dirty="0">
                          <a:effectLst/>
                        </a:rPr>
                        <a:t>R$ 74.811.715,52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u="none" strike="noStrike" dirty="0">
                          <a:effectLst/>
                        </a:rPr>
                        <a:t>R$ 79.848.116,67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u="none" strike="noStrike" dirty="0">
                          <a:effectLst/>
                        </a:rPr>
                        <a:t>R$ 75.404.419,52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u="none" strike="noStrike" dirty="0">
                          <a:effectLst/>
                        </a:rPr>
                        <a:t>R$ 72.513.960,65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u="none" strike="noStrike" dirty="0">
                          <a:effectLst/>
                        </a:rPr>
                        <a:t>R$ 85.430.460,37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36" marR="8936" marT="8936" marB="0"/>
                </a:tc>
                <a:extLst>
                  <a:ext uri="{0D108BD9-81ED-4DB2-BD59-A6C34878D82A}">
                    <a16:rowId xmlns:a16="http://schemas.microsoft.com/office/drawing/2014/main" val="4012935481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821964"/>
              </p:ext>
            </p:extLst>
          </p:nvPr>
        </p:nvGraphicFramePr>
        <p:xfrm>
          <a:off x="1189354" y="3391884"/>
          <a:ext cx="12602846" cy="662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675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42924" y="214325"/>
            <a:ext cx="1628751" cy="1628751"/>
          </a:xfrm>
          <a:custGeom>
            <a:avLst/>
            <a:gdLst/>
            <a:ahLst/>
            <a:cxnLst/>
            <a:rect l="l" t="t" r="r" b="b"/>
            <a:pathLst>
              <a:path w="1628751" h="1628751">
                <a:moveTo>
                  <a:pt x="0" y="0"/>
                </a:moveTo>
                <a:lnTo>
                  <a:pt x="1628750" y="0"/>
                </a:lnTo>
                <a:lnTo>
                  <a:pt x="1628750" y="1628750"/>
                </a:lnTo>
                <a:lnTo>
                  <a:pt x="0" y="16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676400" y="3159310"/>
            <a:ext cx="15163800" cy="632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1C40F9"/>
                </a:solidFill>
                <a:latin typeface="Open Sans Bold"/>
              </a:rPr>
              <a:t>PORTARIA GM/MS Nº 3.693, DE 17 DE DEZEMBRO DE 2021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- Altera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atributos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procedimentos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na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Tabela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Procedimentos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,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Medicamentos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,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Órteses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,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Próteses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Materiais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Especiais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do SUS 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estabelece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a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dedução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recurso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do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Bloco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Manutenção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das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Ações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Serviços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Públicos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Saúde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.</a:t>
            </a:r>
          </a:p>
          <a:p>
            <a:pPr marL="993151" lvl="2" indent="-331050" algn="just">
              <a:lnSpc>
                <a:spcPts val="3220"/>
              </a:lnSpc>
              <a:buFont typeface="Arial"/>
              <a:buChar char="⚬"/>
            </a:pPr>
            <a:r>
              <a:rPr lang="en-US" sz="2300" dirty="0" err="1" smtClean="0">
                <a:solidFill>
                  <a:srgbClr val="1C40F9"/>
                </a:solidFill>
                <a:latin typeface="Open Sans"/>
              </a:rPr>
              <a:t>Alterar</a:t>
            </a:r>
            <a:r>
              <a:rPr lang="en-US" sz="2300" dirty="0" smtClean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smtClean="0">
                <a:solidFill>
                  <a:srgbClr val="1C40F9"/>
                </a:solidFill>
                <a:latin typeface="Open Sans"/>
              </a:rPr>
              <a:t>-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 smtClean="0">
                <a:solidFill>
                  <a:srgbClr val="1C40F9"/>
                </a:solidFill>
                <a:latin typeface="Open Sans"/>
              </a:rPr>
              <a:t>o</a:t>
            </a:r>
            <a:r>
              <a:rPr lang="en-US" sz="2300" dirty="0" err="1" smtClean="0">
                <a:solidFill>
                  <a:srgbClr val="1C40F9"/>
                </a:solidFill>
                <a:latin typeface="Open Sans"/>
              </a:rPr>
              <a:t>s</a:t>
            </a:r>
            <a:r>
              <a:rPr lang="en-US" sz="2300" dirty="0" smtClean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12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procedimentos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com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os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valores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reduzidos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nesta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portaria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retornam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aos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valores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anteriores</a:t>
            </a:r>
            <a:endParaRPr lang="en-US" sz="2300" dirty="0">
              <a:solidFill>
                <a:srgbClr val="1C40F9"/>
              </a:solidFill>
              <a:latin typeface="Open Sans"/>
            </a:endParaRP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1C40F9"/>
              </a:solidFill>
              <a:latin typeface="Open Sans"/>
            </a:endParaRP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1C40F9"/>
                </a:solidFill>
                <a:latin typeface="Open Sans Bold"/>
              </a:rPr>
              <a:t>PORTARIA GM/MS Nº 1.099, DE 12 DE MAIO DE 2022 -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Institui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o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Programa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Qualificação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da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Assistência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Cardiovascular -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QualiSUS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Cardio.</a:t>
            </a:r>
          </a:p>
          <a:p>
            <a:pPr marL="993151" lvl="2" indent="-331050" algn="just">
              <a:lnSpc>
                <a:spcPts val="3220"/>
              </a:lnSpc>
              <a:buFont typeface="Arial"/>
              <a:buChar char="⚬"/>
            </a:pPr>
            <a:r>
              <a:rPr lang="en-US" sz="2300" dirty="0" err="1" smtClean="0">
                <a:solidFill>
                  <a:srgbClr val="1C40F9"/>
                </a:solidFill>
                <a:latin typeface="Open Sans"/>
              </a:rPr>
              <a:t>Revogar</a:t>
            </a:r>
            <a:endParaRPr lang="en-US" sz="2300" dirty="0">
              <a:solidFill>
                <a:srgbClr val="1C40F9"/>
              </a:solidFill>
              <a:latin typeface="Open Sans"/>
            </a:endParaRP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1C40F9"/>
              </a:solidFill>
              <a:latin typeface="Open Sans"/>
            </a:endParaRPr>
          </a:p>
          <a:p>
            <a:pPr marL="496575" lvl="1" indent="-248288" algn="just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1C40F9"/>
                </a:solidFill>
                <a:latin typeface="Open Sans Bold"/>
              </a:rPr>
              <a:t>PORTARIA GM/MS Nº 1.100, DE 12 DE MAIO DE 2022 - 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Define o 1º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Ciclo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do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Programa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Qualificação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da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Assistência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Cardiovascular,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QualiSUS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Cardio, no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âmbito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do Sistema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Único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300" dirty="0" err="1">
                <a:solidFill>
                  <a:srgbClr val="1C40F9"/>
                </a:solidFill>
                <a:latin typeface="Open Sans"/>
              </a:rPr>
              <a:t>Saúde</a:t>
            </a:r>
            <a:r>
              <a:rPr lang="en-US" sz="2300" dirty="0">
                <a:solidFill>
                  <a:srgbClr val="1C40F9"/>
                </a:solidFill>
                <a:latin typeface="Open Sans"/>
              </a:rPr>
              <a:t> - SUS.</a:t>
            </a:r>
          </a:p>
          <a:p>
            <a:pPr marL="993151" lvl="2" indent="-331050" algn="just">
              <a:lnSpc>
                <a:spcPts val="3220"/>
              </a:lnSpc>
              <a:buFont typeface="Arial"/>
              <a:buChar char="⚬"/>
            </a:pPr>
            <a:r>
              <a:rPr lang="en-US" sz="2300" dirty="0" err="1" smtClean="0">
                <a:solidFill>
                  <a:srgbClr val="1C40F9"/>
                </a:solidFill>
                <a:latin typeface="Open Sans"/>
              </a:rPr>
              <a:t>Revogar</a:t>
            </a:r>
            <a:endParaRPr lang="en-US" sz="2300" dirty="0">
              <a:solidFill>
                <a:srgbClr val="1C40F9"/>
              </a:solidFill>
              <a:latin typeface="Open Sans"/>
            </a:endParaRP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1C40F9"/>
              </a:solidFill>
              <a:latin typeface="Open Sans"/>
            </a:endParaRP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1C40F9"/>
              </a:solidFill>
              <a:latin typeface="Open Sans"/>
            </a:endParaRPr>
          </a:p>
          <a:p>
            <a:pPr algn="ctr">
              <a:lnSpc>
                <a:spcPts val="4480"/>
              </a:lnSpc>
            </a:pPr>
            <a:endParaRPr lang="en-US" sz="2300" dirty="0">
              <a:solidFill>
                <a:srgbClr val="1C40F9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97492" y="650875"/>
            <a:ext cx="3403997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1C40F9"/>
                </a:solidFill>
                <a:latin typeface="Montserrat Heavy"/>
              </a:rPr>
              <a:t>PROPOSTAS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5914" y="1931309"/>
            <a:ext cx="8923734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C40F9"/>
                </a:solidFill>
                <a:latin typeface="Open Sans Bold"/>
              </a:rPr>
              <a:t>Revogação e alterações de portarias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258581" y="777996"/>
            <a:ext cx="1628751" cy="1628751"/>
          </a:xfrm>
          <a:custGeom>
            <a:avLst/>
            <a:gdLst/>
            <a:ahLst/>
            <a:cxnLst/>
            <a:rect l="l" t="t" r="r" b="b"/>
            <a:pathLst>
              <a:path w="1628751" h="1628751">
                <a:moveTo>
                  <a:pt x="0" y="0"/>
                </a:moveTo>
                <a:lnTo>
                  <a:pt x="1628751" y="0"/>
                </a:lnTo>
                <a:lnTo>
                  <a:pt x="1628751" y="1628751"/>
                </a:lnTo>
                <a:lnTo>
                  <a:pt x="0" y="1628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522427" y="2705100"/>
            <a:ext cx="15274447" cy="6996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2016" lvl="1" indent="-421008" algn="just">
              <a:lnSpc>
                <a:spcPts val="5460"/>
              </a:lnSpc>
              <a:buFont typeface="Arial"/>
              <a:buChar char="•"/>
            </a:pPr>
            <a:r>
              <a:rPr lang="en-US" sz="3600" dirty="0">
                <a:solidFill>
                  <a:srgbClr val="1C40F9"/>
                </a:solidFill>
                <a:latin typeface="Open Sans Bold"/>
              </a:rPr>
              <a:t>OPME </a:t>
            </a:r>
            <a:r>
              <a:rPr lang="en-US" sz="3600" dirty="0" smtClean="0">
                <a:solidFill>
                  <a:srgbClr val="1C40F9"/>
                </a:solidFill>
                <a:latin typeface="Open Sans Bold"/>
              </a:rPr>
              <a:t>(3.693/21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) - </a:t>
            </a: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Retorno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do valor das 12 OPME </a:t>
            </a: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reduzidas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, </a:t>
            </a:r>
            <a:r>
              <a:rPr lang="en-US" sz="3600" dirty="0" err="1" smtClean="0">
                <a:solidFill>
                  <a:srgbClr val="1C40F9"/>
                </a:solidFill>
                <a:latin typeface="Open Sans Bold"/>
              </a:rPr>
              <a:t>incluindo</a:t>
            </a:r>
            <a:r>
              <a:rPr lang="en-US" sz="3600" dirty="0" smtClean="0">
                <a:solidFill>
                  <a:srgbClr val="1C40F9"/>
                </a:solidFill>
                <a:latin typeface="Open Sans Bold"/>
              </a:rPr>
              <a:t> </a:t>
            </a:r>
            <a:r>
              <a:rPr lang="en-US" sz="3600" dirty="0" err="1" smtClean="0">
                <a:solidFill>
                  <a:srgbClr val="1C40F9"/>
                </a:solidFill>
                <a:latin typeface="Open Sans Bold"/>
              </a:rPr>
              <a:t>marcapasso</a:t>
            </a:r>
            <a:r>
              <a:rPr lang="en-US" sz="3600" dirty="0" smtClean="0">
                <a:solidFill>
                  <a:srgbClr val="1C40F9"/>
                </a:solidFill>
                <a:latin typeface="Open Sans Bold"/>
              </a:rPr>
              <a:t>, 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entre outros;</a:t>
            </a:r>
          </a:p>
          <a:p>
            <a:pPr marL="842016" lvl="1" indent="-421008" algn="just">
              <a:lnSpc>
                <a:spcPts val="5460"/>
              </a:lnSpc>
              <a:buFont typeface="Arial"/>
              <a:buChar char="•"/>
            </a:pPr>
            <a:endParaRPr lang="en-US" sz="3600" dirty="0">
              <a:solidFill>
                <a:srgbClr val="1C40F9"/>
              </a:solidFill>
              <a:latin typeface="Open Sans Bold"/>
            </a:endParaRPr>
          </a:p>
          <a:p>
            <a:pPr marL="842016" lvl="1" indent="-421008" algn="just">
              <a:lnSpc>
                <a:spcPts val="5460"/>
              </a:lnSpc>
              <a:buFont typeface="Arial"/>
              <a:buChar char="•"/>
            </a:pP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Reajuste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dos 14 </a:t>
            </a: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procedimentos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</a:t>
            </a:r>
            <a:r>
              <a:rPr lang="en-US" sz="3600" dirty="0" err="1" smtClean="0">
                <a:solidFill>
                  <a:srgbClr val="1C40F9"/>
                </a:solidFill>
                <a:latin typeface="Open Sans Bold"/>
              </a:rPr>
              <a:t>contemplados</a:t>
            </a:r>
            <a:r>
              <a:rPr lang="en-US" sz="3600" dirty="0" smtClean="0">
                <a:solidFill>
                  <a:srgbClr val="1C40F9"/>
                </a:solidFill>
                <a:latin typeface="Open Sans Bold"/>
              </a:rPr>
              <a:t> </a:t>
            </a:r>
            <a:r>
              <a:rPr lang="en-US" sz="3600" dirty="0" err="1" smtClean="0">
                <a:solidFill>
                  <a:srgbClr val="1C40F9"/>
                </a:solidFill>
                <a:latin typeface="Open Sans Bold"/>
              </a:rPr>
              <a:t>na</a:t>
            </a:r>
            <a:r>
              <a:rPr lang="en-US" sz="3600" dirty="0" smtClean="0">
                <a:solidFill>
                  <a:srgbClr val="1C40F9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Tabela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SUS;</a:t>
            </a:r>
          </a:p>
          <a:p>
            <a:pPr marL="842016" lvl="1" indent="-421008" algn="just">
              <a:lnSpc>
                <a:spcPts val="5460"/>
              </a:lnSpc>
              <a:buFont typeface="Arial"/>
              <a:buChar char="•"/>
            </a:pPr>
            <a:endParaRPr lang="en-US" sz="3600" dirty="0">
              <a:solidFill>
                <a:srgbClr val="1C40F9"/>
              </a:solidFill>
              <a:latin typeface="Open Sans Bold"/>
            </a:endParaRPr>
          </a:p>
          <a:p>
            <a:pPr marL="842016" lvl="1" indent="-421008" algn="just">
              <a:lnSpc>
                <a:spcPts val="5460"/>
              </a:lnSpc>
              <a:buFont typeface="Arial"/>
              <a:buChar char="•"/>
            </a:pP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Revisar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a </a:t>
            </a: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política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</a:t>
            </a:r>
            <a:r>
              <a:rPr lang="en-US" sz="3600" dirty="0" smtClean="0">
                <a:solidFill>
                  <a:srgbClr val="1C40F9"/>
                </a:solidFill>
                <a:latin typeface="Open Sans Bold"/>
              </a:rPr>
              <a:t>de Alta </a:t>
            </a:r>
            <a:r>
              <a:rPr lang="en-US" sz="3600" dirty="0" err="1" smtClean="0">
                <a:solidFill>
                  <a:srgbClr val="1C40F9"/>
                </a:solidFill>
                <a:latin typeface="Open Sans Bold"/>
              </a:rPr>
              <a:t>Complexidade</a:t>
            </a:r>
            <a:r>
              <a:rPr lang="en-US" sz="3600" dirty="0" smtClean="0">
                <a:solidFill>
                  <a:srgbClr val="1C40F9"/>
                </a:solidFill>
                <a:latin typeface="Open Sans Bold"/>
              </a:rPr>
              <a:t> </a:t>
            </a:r>
            <a:r>
              <a:rPr lang="en-US" sz="3600" dirty="0" err="1" smtClean="0">
                <a:solidFill>
                  <a:srgbClr val="1C40F9"/>
                </a:solidFill>
                <a:latin typeface="Open Sans Bold"/>
              </a:rPr>
              <a:t>em</a:t>
            </a:r>
            <a:r>
              <a:rPr lang="en-US" sz="3600" dirty="0" smtClean="0">
                <a:solidFill>
                  <a:srgbClr val="1C40F9"/>
                </a:solidFill>
                <a:latin typeface="Open Sans Bold"/>
              </a:rPr>
              <a:t> </a:t>
            </a:r>
            <a:r>
              <a:rPr lang="en-US" sz="3600" dirty="0" smtClean="0">
                <a:solidFill>
                  <a:srgbClr val="1C40F9"/>
                </a:solidFill>
                <a:latin typeface="Open Sans Bold"/>
              </a:rPr>
              <a:t>Cardiovascular – 120 </a:t>
            </a:r>
            <a:r>
              <a:rPr lang="en-US" sz="3600" dirty="0" err="1" smtClean="0">
                <a:solidFill>
                  <a:srgbClr val="1C40F9"/>
                </a:solidFill>
                <a:latin typeface="Open Sans Bold"/>
              </a:rPr>
              <a:t>dias</a:t>
            </a:r>
            <a:r>
              <a:rPr lang="en-US" sz="3600" dirty="0" smtClean="0">
                <a:solidFill>
                  <a:srgbClr val="1C40F9"/>
                </a:solidFill>
                <a:latin typeface="Open Sans Bold"/>
              </a:rPr>
              <a:t>; </a:t>
            </a:r>
            <a:endParaRPr lang="en-US" sz="3600" dirty="0">
              <a:solidFill>
                <a:srgbClr val="1C40F9"/>
              </a:solidFill>
              <a:latin typeface="Open Sans Bold"/>
            </a:endParaRPr>
          </a:p>
          <a:p>
            <a:pPr marL="842016" lvl="1" indent="-421008" algn="just">
              <a:lnSpc>
                <a:spcPts val="5460"/>
              </a:lnSpc>
              <a:buFont typeface="Arial"/>
              <a:buChar char="•"/>
            </a:pPr>
            <a:endParaRPr lang="en-US" sz="3600" dirty="0">
              <a:solidFill>
                <a:srgbClr val="1C40F9"/>
              </a:solidFill>
              <a:latin typeface="Open Sans Bold"/>
            </a:endParaRPr>
          </a:p>
          <a:p>
            <a:pPr marL="842016" lvl="1" indent="-421008" algn="just">
              <a:lnSpc>
                <a:spcPts val="5460"/>
              </a:lnSpc>
              <a:buFont typeface="Arial"/>
              <a:buChar char="•"/>
            </a:pP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Incorporação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da </a:t>
            </a: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Tecnologia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Implante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Percutâneo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de </a:t>
            </a: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Válvula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</a:t>
            </a:r>
            <a:r>
              <a:rPr lang="en-US" sz="3600" dirty="0" err="1">
                <a:solidFill>
                  <a:srgbClr val="1C40F9"/>
                </a:solidFill>
                <a:latin typeface="Open Sans Bold"/>
              </a:rPr>
              <a:t>Aórtica</a:t>
            </a:r>
            <a:r>
              <a:rPr lang="en-US" sz="3600" dirty="0">
                <a:solidFill>
                  <a:srgbClr val="1C40F9"/>
                </a:solidFill>
                <a:latin typeface="Open Sans Bold"/>
              </a:rPr>
              <a:t> - TAVI</a:t>
            </a:r>
          </a:p>
        </p:txBody>
      </p:sp>
      <p:sp>
        <p:nvSpPr>
          <p:cNvPr id="5" name="Freeform 5"/>
          <p:cNvSpPr/>
          <p:nvPr/>
        </p:nvSpPr>
        <p:spPr>
          <a:xfrm>
            <a:off x="15467855" y="8046161"/>
            <a:ext cx="2658039" cy="1910465"/>
          </a:xfrm>
          <a:custGeom>
            <a:avLst/>
            <a:gdLst/>
            <a:ahLst/>
            <a:cxnLst/>
            <a:rect l="l" t="t" r="r" b="b"/>
            <a:pathLst>
              <a:path w="2658039" h="1910465">
                <a:moveTo>
                  <a:pt x="0" y="0"/>
                </a:moveTo>
                <a:lnTo>
                  <a:pt x="2658039" y="0"/>
                </a:lnTo>
                <a:lnTo>
                  <a:pt x="2658039" y="1910465"/>
                </a:lnTo>
                <a:lnTo>
                  <a:pt x="0" y="19104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3413150" y="1214547"/>
            <a:ext cx="3403997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>
                <a:solidFill>
                  <a:srgbClr val="1C40F9"/>
                </a:solidFill>
                <a:latin typeface="Montserrat Heavy"/>
              </a:rPr>
              <a:t>PROPOSTAS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1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867136"/>
              </p:ext>
            </p:extLst>
          </p:nvPr>
        </p:nvGraphicFramePr>
        <p:xfrm>
          <a:off x="1714500" y="1866900"/>
          <a:ext cx="14859000" cy="6002988"/>
        </p:xfrm>
        <a:graphic>
          <a:graphicData uri="http://schemas.openxmlformats.org/drawingml/2006/table">
            <a:tbl>
              <a:tblPr/>
              <a:tblGrid>
                <a:gridCol w="726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050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 dirty="0">
                          <a:solidFill>
                            <a:srgbClr val="FFFFFF"/>
                          </a:solidFill>
                          <a:latin typeface="Open Sans Extra Bold"/>
                        </a:rPr>
                        <a:t>SITUAÇÃO ATUAL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4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599" kern="1200" dirty="0">
                          <a:solidFill>
                            <a:srgbClr val="FFFFFF"/>
                          </a:solidFill>
                          <a:latin typeface="Open Sans Extra Bold"/>
                          <a:ea typeface="+mn-ea"/>
                          <a:cs typeface="+mn-cs"/>
                        </a:rPr>
                        <a:t>SITUAÇÃO</a:t>
                      </a:r>
                      <a:r>
                        <a:rPr lang="en-US" sz="2600" dirty="0">
                          <a:solidFill>
                            <a:srgbClr val="FFFFFF"/>
                          </a:solidFill>
                          <a:latin typeface="Open Sans Extra Bold Bold"/>
                        </a:rPr>
                        <a:t> </a:t>
                      </a:r>
                      <a:r>
                        <a:rPr lang="en-US" sz="2599" kern="1200" dirty="0">
                          <a:solidFill>
                            <a:srgbClr val="FFFFFF"/>
                          </a:solidFill>
                          <a:latin typeface="Open Sans Extra Bold"/>
                          <a:ea typeface="+mn-ea"/>
                          <a:cs typeface="+mn-cs"/>
                        </a:rPr>
                        <a:t>PRETENDIDA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5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OPME - 12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Procedimentos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com valor de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tabela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SUS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reduzidos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Portaria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nº 3.693/21)</a:t>
                      </a:r>
                      <a:endParaRPr lang="en-US" sz="2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OPME - 12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Procedimentos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com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valores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anteriores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a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portaria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(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  <a:latin typeface="Open Sans Extra Bold"/>
                        </a:rPr>
                        <a:t>3.693/21)</a:t>
                      </a:r>
                      <a:endParaRPr lang="en-US" sz="2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Incrementos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do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Programa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QualiSUS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Cardio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por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nível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latin typeface="Open Sans Extra Bold"/>
                          <a:ea typeface="+mn-ea"/>
                          <a:cs typeface="+mn-cs"/>
                        </a:rPr>
                        <a:t>de </a:t>
                      </a:r>
                      <a:r>
                        <a:rPr lang="en-US" sz="2600" kern="1200" dirty="0" err="1">
                          <a:solidFill>
                            <a:srgbClr val="000000"/>
                          </a:solidFill>
                          <a:latin typeface="Open Sans Extra Bold"/>
                          <a:ea typeface="+mn-ea"/>
                          <a:cs typeface="+mn-cs"/>
                        </a:rPr>
                        <a:t>habilitação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latin typeface="Open Sans Extra Bold"/>
                          <a:ea typeface="+mn-ea"/>
                          <a:cs typeface="+mn-cs"/>
                        </a:rPr>
                        <a:t> (75%, 60%, 45% e 30%)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Revisar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a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política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de </a:t>
                      </a:r>
                      <a:r>
                        <a:rPr lang="en-US" sz="2600" dirty="0" err="1" smtClean="0">
                          <a:solidFill>
                            <a:srgbClr val="000000"/>
                          </a:solidFill>
                          <a:latin typeface="Open Sans Extra Bold"/>
                        </a:rPr>
                        <a:t>alta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  <a:latin typeface="Open Sans Extra Bold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00"/>
                          </a:solidFill>
                          <a:latin typeface="Open Sans Extra Bold"/>
                        </a:rPr>
                        <a:t>complexidade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  <a:latin typeface="Open Sans Extra Bold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000000"/>
                          </a:solidFill>
                          <a:latin typeface="Open Sans Extra Bold"/>
                        </a:rPr>
                        <a:t>em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  <a:latin typeface="Open Sans Extra Bold"/>
                        </a:rPr>
                        <a:t> 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  <a:latin typeface="Open Sans Extra Bold"/>
                        </a:rPr>
                        <a:t>Cardiovascular</a:t>
                      </a:r>
                      <a:endParaRPr lang="en-US" sz="2600" dirty="0">
                        <a:solidFill>
                          <a:srgbClr val="000000"/>
                        </a:solidFill>
                        <a:latin typeface="Open Sans Extra Bold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2600" dirty="0">
                        <a:solidFill>
                          <a:srgbClr val="000000"/>
                        </a:solidFill>
                        <a:latin typeface="Open Sans Extra Bold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Reajuste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dos 14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procedimentos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na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Tabela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 SUS</a:t>
                      </a:r>
                      <a:endParaRPr lang="en-US" sz="2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Forma de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financiamento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: FAEC</a:t>
                      </a:r>
                      <a:endParaRPr lang="en-US" sz="2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Forma de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Open Sans Extra Bold"/>
                        </a:rPr>
                        <a:t>financiamento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Open Sans Extra Bold"/>
                        </a:rPr>
                        <a:t>: FAEC</a:t>
                      </a:r>
                      <a:endParaRPr lang="en-US" sz="26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8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8286" y="1409700"/>
            <a:ext cx="4435934" cy="850213"/>
          </a:xfrm>
          <a:prstGeom prst="rect">
            <a:avLst/>
          </a:prstGeom>
        </p:spPr>
        <p:txBody>
          <a:bodyPr vert="horz" wrap="square" lIns="0" tIns="19030" rIns="0" bIns="0" rtlCol="0" anchor="ctr">
            <a:spAutoFit/>
          </a:bodyPr>
          <a:lstStyle/>
          <a:p>
            <a:pPr marL="19030">
              <a:spcBef>
                <a:spcPts val="150"/>
              </a:spcBef>
            </a:pPr>
            <a:r>
              <a:rPr sz="5400" dirty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PORTARIAS</a:t>
            </a:r>
            <a:endParaRPr sz="4000" dirty="0">
              <a:solidFill>
                <a:srgbClr val="1C40F9"/>
              </a:solidFill>
              <a:latin typeface="Montserrat Heavy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3105526"/>
            <a:ext cx="16992600" cy="1005062"/>
          </a:xfrm>
          <a:prstGeom prst="rect">
            <a:avLst/>
          </a:prstGeom>
        </p:spPr>
        <p:txBody>
          <a:bodyPr vert="horz" wrap="square" lIns="0" tIns="19982" rIns="0" bIns="0" rtlCol="0">
            <a:spAutoFit/>
          </a:bodyPr>
          <a:lstStyle/>
          <a:p>
            <a:pPr marL="496575" lvl="1" indent="-248288" algn="just">
              <a:buFont typeface="Arial"/>
              <a:buChar char="•"/>
            </a:pPr>
            <a:r>
              <a:rPr lang="en-US" sz="2400" dirty="0">
                <a:solidFill>
                  <a:srgbClr val="1C40F9"/>
                </a:solidFill>
                <a:latin typeface="Open Sans Bold"/>
              </a:rPr>
              <a:t>PORTARIA GM/MS Nº 3.693, DE 17 DE DEZEMBRO DE 2021</a:t>
            </a:r>
            <a:r>
              <a:rPr lang="en-US" sz="2400" dirty="0">
                <a:solidFill>
                  <a:srgbClr val="1C40F9"/>
                </a:solidFill>
                <a:latin typeface="Open Sans"/>
              </a:rPr>
              <a:t> - 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Altera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atributos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procedimentos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na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Tabela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Procedimentos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,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Medicamentos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,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Órteses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,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Próteses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e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Materiais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Especiais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do SUS e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estabelece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a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dedução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recurso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do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Bloco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Manutenção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das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Ações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e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Serviços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Públicos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Saúde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.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535577" y="4449146"/>
            <a:ext cx="16992600" cy="1497505"/>
          </a:xfrm>
          <a:prstGeom prst="rect">
            <a:avLst/>
          </a:prstGeom>
        </p:spPr>
        <p:txBody>
          <a:bodyPr vert="horz" wrap="square" lIns="0" tIns="19982" rIns="0" bIns="0" rtlCol="0">
            <a:spAutoFit/>
          </a:bodyPr>
          <a:lstStyle/>
          <a:p>
            <a:pPr marL="496575" lvl="1" indent="-248288" algn="just">
              <a:buFont typeface="Arial"/>
              <a:buChar char="•"/>
            </a:pPr>
            <a:r>
              <a:rPr lang="en-US" sz="2400" dirty="0">
                <a:solidFill>
                  <a:srgbClr val="1C40F9"/>
                </a:solidFill>
                <a:latin typeface="Open Sans Bold"/>
              </a:rPr>
              <a:t>PORTARIA GM/MS Nº 1.098, DE 12 </a:t>
            </a:r>
            <a:r>
              <a:rPr lang="pt-BR" sz="2400" dirty="0">
                <a:solidFill>
                  <a:srgbClr val="1C40F9"/>
                </a:solidFill>
                <a:latin typeface="Open Sans"/>
              </a:rPr>
              <a:t>Altera atributos de procedimentos na Tabela de Procedimentos, Medicamentos, Órteses, Próteses e Materiais Especiais do SUS e estabelece recurso financeiro do Bloco de Manutenção das Ações e Serviços Públicos de Saúde</a:t>
            </a:r>
            <a:endParaRPr lang="en-US" sz="2400" dirty="0">
              <a:solidFill>
                <a:srgbClr val="1C40F9"/>
              </a:solidFill>
              <a:latin typeface="Open Sans"/>
            </a:endParaRPr>
          </a:p>
          <a:p>
            <a:pPr marL="496575" lvl="1" indent="-248288" algn="just">
              <a:buFont typeface="Arial"/>
              <a:buChar char="•"/>
            </a:pPr>
            <a:r>
              <a:rPr lang="en-US" sz="2400" dirty="0" smtClean="0">
                <a:solidFill>
                  <a:srgbClr val="1C40F9"/>
                </a:solidFill>
                <a:latin typeface="Open Sans Bold"/>
              </a:rPr>
              <a:t>DE </a:t>
            </a:r>
            <a:r>
              <a:rPr lang="en-US" sz="2400" dirty="0">
                <a:solidFill>
                  <a:srgbClr val="1C40F9"/>
                </a:solidFill>
                <a:latin typeface="Open Sans Bold"/>
              </a:rPr>
              <a:t>MAIO DE 2022</a:t>
            </a:r>
            <a:r>
              <a:rPr lang="en-US" sz="2400" dirty="0">
                <a:solidFill>
                  <a:srgbClr val="1C40F9"/>
                </a:solidFill>
                <a:latin typeface="Open Sans"/>
              </a:rPr>
              <a:t> </a:t>
            </a:r>
            <a:r>
              <a:rPr lang="en-US" sz="2400" dirty="0" smtClean="0">
                <a:solidFill>
                  <a:srgbClr val="1C40F9"/>
                </a:solidFill>
                <a:latin typeface="Open Sans"/>
              </a:rPr>
              <a:t>-</a:t>
            </a:r>
            <a:endParaRPr lang="en-US" sz="2000" dirty="0">
              <a:solidFill>
                <a:srgbClr val="1C40F9"/>
              </a:solidFill>
              <a:latin typeface="Open Sans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33400" y="5880657"/>
            <a:ext cx="16992600" cy="2051502"/>
          </a:xfrm>
          <a:prstGeom prst="rect">
            <a:avLst/>
          </a:prstGeom>
        </p:spPr>
        <p:txBody>
          <a:bodyPr vert="horz" wrap="square" lIns="0" tIns="19982" rIns="0" bIns="0" rtlCol="0">
            <a:spAutoFit/>
          </a:bodyPr>
          <a:lstStyle/>
          <a:p>
            <a:pPr marL="496575" lvl="1" indent="-248288" algn="just">
              <a:buFont typeface="Arial"/>
              <a:buChar char="•"/>
            </a:pPr>
            <a:r>
              <a:rPr lang="en-US" sz="2400" dirty="0">
                <a:solidFill>
                  <a:srgbClr val="1C40F9"/>
                </a:solidFill>
                <a:latin typeface="Open Sans Bold"/>
              </a:rPr>
              <a:t>PORTARIA GM/MS Nº 1.099, DE 12 DE MAIO DE 2022 - </a:t>
            </a:r>
            <a:r>
              <a:rPr lang="en-US" sz="2200" dirty="0" err="1">
                <a:solidFill>
                  <a:srgbClr val="1C40F9"/>
                </a:solidFill>
                <a:latin typeface="Open Sans"/>
              </a:rPr>
              <a:t>Institui</a:t>
            </a:r>
            <a:r>
              <a:rPr lang="en-US" sz="2200" dirty="0">
                <a:solidFill>
                  <a:srgbClr val="1C40F9"/>
                </a:solidFill>
                <a:latin typeface="Open Sans"/>
              </a:rPr>
              <a:t> o </a:t>
            </a:r>
            <a:r>
              <a:rPr lang="en-US" sz="2200" dirty="0" err="1">
                <a:solidFill>
                  <a:srgbClr val="1C40F9"/>
                </a:solidFill>
                <a:latin typeface="Open Sans"/>
              </a:rPr>
              <a:t>Programa</a:t>
            </a:r>
            <a:r>
              <a:rPr lang="en-US" sz="22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200" dirty="0" err="1">
                <a:solidFill>
                  <a:srgbClr val="1C40F9"/>
                </a:solidFill>
                <a:latin typeface="Open Sans"/>
              </a:rPr>
              <a:t>Qualificação</a:t>
            </a:r>
            <a:r>
              <a:rPr lang="en-US" sz="2200" dirty="0">
                <a:solidFill>
                  <a:srgbClr val="1C40F9"/>
                </a:solidFill>
                <a:latin typeface="Open Sans"/>
              </a:rPr>
              <a:t> da </a:t>
            </a:r>
            <a:r>
              <a:rPr lang="en-US" sz="2200" dirty="0" err="1">
                <a:solidFill>
                  <a:srgbClr val="1C40F9"/>
                </a:solidFill>
                <a:latin typeface="Open Sans"/>
              </a:rPr>
              <a:t>Assistência</a:t>
            </a:r>
            <a:r>
              <a:rPr lang="en-US" sz="2200" dirty="0">
                <a:solidFill>
                  <a:srgbClr val="1C40F9"/>
                </a:solidFill>
                <a:latin typeface="Open Sans"/>
              </a:rPr>
              <a:t> Cardiovascular - </a:t>
            </a:r>
            <a:r>
              <a:rPr lang="en-US" sz="2200" dirty="0" err="1">
                <a:solidFill>
                  <a:srgbClr val="1C40F9"/>
                </a:solidFill>
                <a:latin typeface="Open Sans"/>
              </a:rPr>
              <a:t>QualiSUS</a:t>
            </a:r>
            <a:r>
              <a:rPr lang="en-US" sz="2200" dirty="0">
                <a:solidFill>
                  <a:srgbClr val="1C40F9"/>
                </a:solidFill>
                <a:latin typeface="Open Sans"/>
              </a:rPr>
              <a:t> Cardio.</a:t>
            </a:r>
          </a:p>
          <a:p>
            <a:pPr marL="953775" lvl="2" indent="-248288" algn="just">
              <a:buFont typeface="Arial"/>
              <a:buChar char="•"/>
            </a:pPr>
            <a:r>
              <a:rPr lang="pt-BR" sz="2000" dirty="0">
                <a:solidFill>
                  <a:srgbClr val="1C40F9"/>
                </a:solidFill>
                <a:latin typeface="Open Sans"/>
              </a:rPr>
              <a:t>CTA: (CGAE, DRAC, Sociedade Brasileira de Cardiologia (SBC);  Sociedade Brasileira de Cirurgia Cardiovascular (SBCCV);  Sociedade Brasileira de Arritmias Cardíacas (</a:t>
            </a:r>
            <a:r>
              <a:rPr lang="pt-BR" sz="2000" dirty="0" err="1">
                <a:solidFill>
                  <a:srgbClr val="1C40F9"/>
                </a:solidFill>
                <a:latin typeface="Open Sans"/>
              </a:rPr>
              <a:t>Sobrac</a:t>
            </a:r>
            <a:r>
              <a:rPr lang="pt-BR" sz="2000" dirty="0">
                <a:solidFill>
                  <a:srgbClr val="1C40F9"/>
                </a:solidFill>
                <a:latin typeface="Open Sans"/>
              </a:rPr>
              <a:t>); Sociedade  Brasileira de Hemodinâmica e Cardiologia Intervencionista  (SBHCI); Sociedade Brasileira de Angiologia e Cirurgia Vascular  (SBACV); Departamento de Estimulação Cardíaca (DECA/SBCCV))</a:t>
            </a:r>
          </a:p>
          <a:p>
            <a:pPr marL="953775" lvl="2" indent="-248288" algn="just">
              <a:buFont typeface="Arial"/>
              <a:buChar char="•"/>
            </a:pPr>
            <a:endParaRPr lang="en-US" sz="2400" dirty="0">
              <a:solidFill>
                <a:srgbClr val="1C40F9"/>
              </a:solidFill>
              <a:latin typeface="Open Sans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33400" y="7932159"/>
            <a:ext cx="16992600" cy="1005062"/>
          </a:xfrm>
          <a:prstGeom prst="rect">
            <a:avLst/>
          </a:prstGeom>
        </p:spPr>
        <p:txBody>
          <a:bodyPr vert="horz" wrap="square" lIns="0" tIns="19982" rIns="0" bIns="0" rtlCol="0">
            <a:spAutoFit/>
          </a:bodyPr>
          <a:lstStyle/>
          <a:p>
            <a:pPr marL="496575" lvl="1" indent="-248288" algn="just">
              <a:buFont typeface="Arial"/>
              <a:buChar char="•"/>
            </a:pPr>
            <a:r>
              <a:rPr lang="en-US" sz="2400" dirty="0">
                <a:solidFill>
                  <a:srgbClr val="1C40F9"/>
                </a:solidFill>
                <a:latin typeface="Open Sans Bold"/>
              </a:rPr>
              <a:t>PORTARIA GM/MS Nº 1.100, DE 12 DE MAIO DE 2022 - 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Define o 1º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Ciclo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do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Programa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Qualificação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da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Assistência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Cardiovascular,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QualiSUS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Cardio, no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âmbito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do Sistema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Único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de </a:t>
            </a:r>
            <a:r>
              <a:rPr lang="en-US" sz="2000" dirty="0" err="1">
                <a:solidFill>
                  <a:srgbClr val="1C40F9"/>
                </a:solidFill>
                <a:latin typeface="Open Sans"/>
              </a:rPr>
              <a:t>Saúde</a:t>
            </a:r>
            <a:r>
              <a:rPr lang="en-US" sz="2000" dirty="0">
                <a:solidFill>
                  <a:srgbClr val="1C40F9"/>
                </a:solidFill>
                <a:latin typeface="Open Sans"/>
              </a:rPr>
              <a:t> - SUS.</a:t>
            </a:r>
          </a:p>
          <a:p>
            <a:pPr marL="953775" lvl="2" indent="-248288" algn="just">
              <a:buFont typeface="Arial"/>
              <a:buChar char="•"/>
            </a:pPr>
            <a:endParaRPr lang="en-US" sz="2000" dirty="0">
              <a:solidFill>
                <a:srgbClr val="1C40F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6954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516539"/>
            <a:ext cx="13563600" cy="1681209"/>
          </a:xfrm>
          <a:prstGeom prst="rect">
            <a:avLst/>
          </a:prstGeom>
        </p:spPr>
        <p:txBody>
          <a:bodyPr vert="horz" wrap="square" lIns="0" tIns="19030" rIns="0" bIns="0" rtlCol="0" anchor="ctr">
            <a:spAutoFit/>
          </a:bodyPr>
          <a:lstStyle/>
          <a:p>
            <a:pPr marL="19030">
              <a:spcBef>
                <a:spcPts val="150"/>
              </a:spcBef>
            </a:pPr>
            <a:r>
              <a:rPr lang="pt-BR" sz="5400" dirty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Serviços de AE </a:t>
            </a:r>
            <a:r>
              <a:rPr lang="pt-BR" sz="5400" dirty="0" smtClean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/>
            </a:r>
            <a:br>
              <a:rPr lang="pt-BR" sz="5400" dirty="0" smtClean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</a:br>
            <a:r>
              <a:rPr lang="pt-BR" sz="5400" dirty="0" smtClean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em Cardiovascular</a:t>
            </a:r>
            <a:endParaRPr lang="pt-BR" sz="5400" dirty="0">
              <a:solidFill>
                <a:srgbClr val="1C40F9"/>
              </a:solidFill>
              <a:latin typeface="Montserrat Heavy"/>
              <a:ea typeface="+mn-ea"/>
              <a:cs typeface="+mn-cs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99555"/>
              </p:ext>
            </p:extLst>
          </p:nvPr>
        </p:nvGraphicFramePr>
        <p:xfrm>
          <a:off x="3810000" y="3162300"/>
          <a:ext cx="11271573" cy="4478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6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7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30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801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761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  <a:p>
                      <a:pPr marL="210185" marR="204470" indent="79375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UNIDADE DE 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ASSISTENCIA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3000" b="1" spc="-75" dirty="0">
                          <a:latin typeface="Arial"/>
                          <a:cs typeface="Arial"/>
                        </a:rPr>
                        <a:t>ALTA </a:t>
                      </a:r>
                      <a:r>
                        <a:rPr sz="3000" b="1" spc="-5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COMPLEXIDADE</a:t>
                      </a:r>
                      <a:r>
                        <a:rPr sz="3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CARDIOVASCULAR*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24</a:t>
                      </a:r>
                      <a:r>
                        <a:rPr lang="pt-BR" sz="3000" b="1" dirty="0">
                          <a:latin typeface="Arial"/>
                          <a:cs typeface="Arial"/>
                        </a:rPr>
                        <a:t>3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761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30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802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761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  <a:p>
                      <a:pPr marL="160655" marR="155575" indent="181610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CENTRO </a:t>
                      </a:r>
                      <a:r>
                        <a:rPr sz="3000" b="1" spc="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REFERENCIA EM </a:t>
                      </a:r>
                      <a:r>
                        <a:rPr sz="3000" b="1" spc="-75" dirty="0">
                          <a:latin typeface="Arial"/>
                          <a:cs typeface="Arial"/>
                        </a:rPr>
                        <a:t>ALTA </a:t>
                      </a:r>
                      <a:r>
                        <a:rPr sz="30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COMPLEXIDADE</a:t>
                      </a:r>
                      <a:r>
                        <a:rPr sz="3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CARDIOVASCULAR**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55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761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TOTAL</a:t>
                      </a:r>
                      <a:endParaRPr sz="3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29</a:t>
                      </a:r>
                      <a:r>
                        <a:rPr lang="pt-BR" sz="3000" b="1" dirty="0">
                          <a:latin typeface="Arial"/>
                          <a:cs typeface="Arial"/>
                        </a:rPr>
                        <a:t>8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253101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59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152400" y="-2939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400" y="636579"/>
            <a:ext cx="8153400" cy="1681209"/>
          </a:xfrm>
          <a:prstGeom prst="rect">
            <a:avLst/>
          </a:prstGeom>
        </p:spPr>
        <p:txBody>
          <a:bodyPr vert="horz" wrap="square" lIns="0" tIns="19030" rIns="0" bIns="0" rtlCol="0" anchor="ctr">
            <a:spAutoFit/>
          </a:bodyPr>
          <a:lstStyle/>
          <a:p>
            <a:pPr marL="19030">
              <a:spcBef>
                <a:spcPts val="150"/>
              </a:spcBef>
            </a:pPr>
            <a:r>
              <a:rPr lang="pt-BR" sz="5400" dirty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Serviços de AE em </a:t>
            </a:r>
            <a:r>
              <a:rPr lang="pt-BR" sz="5400" dirty="0" smtClean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Cardiovascular</a:t>
            </a:r>
            <a:endParaRPr sz="5400" dirty="0">
              <a:solidFill>
                <a:srgbClr val="1C40F9"/>
              </a:solidFill>
              <a:latin typeface="Montserrat Heavy"/>
              <a:ea typeface="+mn-ea"/>
              <a:cs typeface="+mn-cs"/>
            </a:endParaRP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39484"/>
              </p:ext>
            </p:extLst>
          </p:nvPr>
        </p:nvGraphicFramePr>
        <p:xfrm>
          <a:off x="2819401" y="3390901"/>
          <a:ext cx="13258800" cy="480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3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000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lang="pt-BR" sz="27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00" b="1" spc="-10" dirty="0">
                          <a:latin typeface="Arial"/>
                          <a:cs typeface="Arial"/>
                        </a:rPr>
                        <a:t>803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280695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21285" algn="l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700" b="1" spc="-5" dirty="0">
                          <a:latin typeface="Arial"/>
                          <a:cs typeface="Arial"/>
                        </a:rPr>
                        <a:t>CIRURGIA </a:t>
                      </a:r>
                      <a:r>
                        <a:rPr sz="2700" b="1" spc="-15" dirty="0">
                          <a:latin typeface="Arial"/>
                          <a:cs typeface="Arial"/>
                        </a:rPr>
                        <a:t>CARDIOVASCULAR </a:t>
                      </a:r>
                      <a:r>
                        <a:rPr sz="27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2700" b="1" spc="-10" dirty="0">
                          <a:latin typeface="Arial"/>
                          <a:cs typeface="Arial"/>
                        </a:rPr>
                        <a:t>PROCEDIMENTOS </a:t>
                      </a:r>
                      <a:r>
                        <a:rPr sz="2700" b="1" spc="-5" dirty="0">
                          <a:latin typeface="Arial"/>
                          <a:cs typeface="Arial"/>
                        </a:rPr>
                        <a:t>EM CARDIOLOGIA </a:t>
                      </a:r>
                      <a:r>
                        <a:rPr sz="2700" b="1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15" dirty="0">
                          <a:latin typeface="Arial"/>
                          <a:cs typeface="Arial"/>
                        </a:rPr>
                        <a:t>INTERVENCIONISTA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123696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700" b="1" spc="-10" dirty="0">
                          <a:latin typeface="Arial"/>
                          <a:cs typeface="Arial"/>
                        </a:rPr>
                        <a:t>249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280695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7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pt-BR" sz="27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00" b="1" spc="-10" dirty="0">
                          <a:latin typeface="Arial"/>
                          <a:cs typeface="Arial"/>
                        </a:rPr>
                        <a:t>804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98005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l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2700" b="1" spc="-5" dirty="0">
                          <a:latin typeface="Arial"/>
                          <a:cs typeface="Arial"/>
                        </a:rPr>
                        <a:t>CIRURGIA</a:t>
                      </a:r>
                      <a:r>
                        <a:rPr sz="27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15" dirty="0">
                          <a:latin typeface="Arial"/>
                          <a:cs typeface="Arial"/>
                        </a:rPr>
                        <a:t>CARDIOVASCULAR</a:t>
                      </a:r>
                      <a:r>
                        <a:rPr sz="27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20" dirty="0">
                          <a:latin typeface="Arial"/>
                          <a:cs typeface="Arial"/>
                        </a:rPr>
                        <a:t>PEDIATRICA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98005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pt-BR" sz="2700" b="1" spc="-5" dirty="0">
                          <a:latin typeface="Arial"/>
                          <a:cs typeface="Arial"/>
                        </a:rPr>
                        <a:t>70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98005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25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pt-BR" sz="27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00" b="1" spc="-10" dirty="0">
                          <a:latin typeface="Arial"/>
                          <a:cs typeface="Arial"/>
                        </a:rPr>
                        <a:t>805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84684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l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700" b="1" spc="-5" dirty="0">
                          <a:latin typeface="Arial"/>
                          <a:cs typeface="Arial"/>
                        </a:rPr>
                        <a:t>CIRURGIA</a:t>
                      </a:r>
                      <a:r>
                        <a:rPr sz="27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25" dirty="0">
                          <a:latin typeface="Arial"/>
                          <a:cs typeface="Arial"/>
                        </a:rPr>
                        <a:t>VASCULAR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84684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700" b="1" spc="-10" dirty="0">
                          <a:latin typeface="Arial"/>
                          <a:cs typeface="Arial"/>
                        </a:rPr>
                        <a:t>22</a:t>
                      </a:r>
                      <a:r>
                        <a:rPr lang="pt-BR" sz="2700" b="1" spc="-10" dirty="0">
                          <a:latin typeface="Arial"/>
                          <a:cs typeface="Arial"/>
                        </a:rPr>
                        <a:t>4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84684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859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lang="pt-BR" sz="27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00" b="1" spc="-10" dirty="0">
                          <a:latin typeface="Arial"/>
                          <a:cs typeface="Arial"/>
                        </a:rPr>
                        <a:t>806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318755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840740" algn="l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700" b="1" spc="-5" dirty="0">
                          <a:latin typeface="Arial"/>
                          <a:cs typeface="Arial"/>
                        </a:rPr>
                        <a:t>CIRURGIA </a:t>
                      </a:r>
                      <a:r>
                        <a:rPr sz="2700" b="1" spc="-25" dirty="0">
                          <a:latin typeface="Arial"/>
                          <a:cs typeface="Arial"/>
                        </a:rPr>
                        <a:t>VASCULAR </a:t>
                      </a:r>
                      <a:r>
                        <a:rPr sz="27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2700" b="1" spc="-10" dirty="0">
                          <a:latin typeface="Arial"/>
                          <a:cs typeface="Arial"/>
                        </a:rPr>
                        <a:t>PROCEDIMENTOS </a:t>
                      </a:r>
                      <a:r>
                        <a:rPr sz="2700" b="1" spc="-15" dirty="0">
                          <a:latin typeface="Arial"/>
                          <a:cs typeface="Arial"/>
                        </a:rPr>
                        <a:t>ENDOVASCULARES </a:t>
                      </a:r>
                      <a:r>
                        <a:rPr sz="2700" b="1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10" dirty="0">
                          <a:latin typeface="Arial"/>
                          <a:cs typeface="Arial"/>
                        </a:rPr>
                        <a:t>EXTRACARDIACOS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161757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2700" b="1" spc="-10" dirty="0">
                          <a:latin typeface="Arial"/>
                          <a:cs typeface="Arial"/>
                        </a:rPr>
                        <a:t>13</a:t>
                      </a:r>
                      <a:r>
                        <a:rPr lang="pt-BR" sz="2700" b="1" spc="-10" dirty="0">
                          <a:latin typeface="Arial"/>
                          <a:cs typeface="Arial"/>
                        </a:rPr>
                        <a:t>4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318755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27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700" b="1" spc="-10" dirty="0">
                          <a:latin typeface="Arial"/>
                          <a:cs typeface="Arial"/>
                        </a:rPr>
                        <a:t>807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1903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332230" algn="l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700" b="1" spc="-20" dirty="0">
                          <a:latin typeface="Arial"/>
                          <a:cs typeface="Arial"/>
                        </a:rPr>
                        <a:t>LABORATÓRIO</a:t>
                      </a:r>
                      <a:r>
                        <a:rPr sz="27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7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5" dirty="0">
                          <a:latin typeface="Arial"/>
                          <a:cs typeface="Arial"/>
                        </a:rPr>
                        <a:t>ELETROFISIOLOGIA,</a:t>
                      </a:r>
                      <a:r>
                        <a:rPr sz="2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5" dirty="0">
                          <a:latin typeface="Arial"/>
                          <a:cs typeface="Arial"/>
                        </a:rPr>
                        <a:t>CIRURGIA </a:t>
                      </a:r>
                      <a:r>
                        <a:rPr sz="27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15" dirty="0">
                          <a:latin typeface="Arial"/>
                          <a:cs typeface="Arial"/>
                        </a:rPr>
                        <a:t>CARDIOVASCULAR </a:t>
                      </a:r>
                      <a:r>
                        <a:rPr sz="27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2700" b="1" spc="-10" dirty="0">
                          <a:latin typeface="Arial"/>
                          <a:cs typeface="Arial"/>
                        </a:rPr>
                        <a:t>PROCEDIMENTOS </a:t>
                      </a:r>
                      <a:r>
                        <a:rPr sz="2700" b="1" spc="-5" dirty="0">
                          <a:latin typeface="Arial"/>
                          <a:cs typeface="Arial"/>
                        </a:rPr>
                        <a:t>DE CARDIOLOGIA </a:t>
                      </a:r>
                      <a:r>
                        <a:rPr sz="2700" b="1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spc="-15" dirty="0">
                          <a:latin typeface="Arial"/>
                          <a:cs typeface="Arial"/>
                        </a:rPr>
                        <a:t>INTERVENCIONISTA.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84684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000" dirty="0">
                        <a:latin typeface="Times New Roman"/>
                        <a:cs typeface="Times New Roman"/>
                      </a:endParaRPr>
                    </a:p>
                    <a:p>
                      <a:pPr marR="80645" algn="ctr">
                        <a:lnSpc>
                          <a:spcPct val="100000"/>
                        </a:lnSpc>
                      </a:pPr>
                      <a:r>
                        <a:rPr sz="2700" b="1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lang="pt-BR" sz="2700" b="1" spc="-5" dirty="0">
                          <a:latin typeface="Arial"/>
                          <a:cs typeface="Arial"/>
                        </a:rPr>
                        <a:t>7</a:t>
                      </a:r>
                      <a:endParaRPr sz="2700" dirty="0">
                        <a:latin typeface="Arial"/>
                        <a:cs typeface="Arial"/>
                      </a:endParaRPr>
                    </a:p>
                  </a:txBody>
                  <a:tcPr marL="0" marR="0" marT="1903" marB="0" anchor="ctr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2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228600" y="12712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-274226"/>
            <a:ext cx="10972800" cy="3343203"/>
          </a:xfrm>
          <a:prstGeom prst="rect">
            <a:avLst/>
          </a:prstGeom>
        </p:spPr>
        <p:txBody>
          <a:bodyPr vert="horz" wrap="square" lIns="0" tIns="19030" rIns="0" bIns="0" rtlCol="0" anchor="ctr">
            <a:spAutoFit/>
          </a:bodyPr>
          <a:lstStyle/>
          <a:p>
            <a:pPr marL="19030">
              <a:spcBef>
                <a:spcPts val="150"/>
              </a:spcBef>
            </a:pPr>
            <a:r>
              <a:rPr lang="pt-BR" sz="5400" dirty="0" smtClean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/>
            </a:r>
            <a:br>
              <a:rPr lang="pt-BR" sz="5400" dirty="0" smtClean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</a:br>
            <a:r>
              <a:rPr lang="pt-BR" sz="5400" dirty="0" smtClean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Serviços </a:t>
            </a:r>
            <a:r>
              <a:rPr lang="pt-BR" sz="5400" dirty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de AE em </a:t>
            </a:r>
            <a:r>
              <a:rPr lang="pt-BR" sz="5400" dirty="0" smtClean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Cardiovascular – classificação/incre</a:t>
            </a:r>
            <a:r>
              <a:rPr lang="pt-BR" sz="5400" dirty="0" smtClean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mento</a:t>
            </a:r>
            <a:endParaRPr sz="5400" dirty="0">
              <a:solidFill>
                <a:srgbClr val="1C40F9"/>
              </a:solidFill>
              <a:latin typeface="Montserrat Heavy"/>
              <a:ea typeface="+mn-ea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7477"/>
              </p:ext>
            </p:extLst>
          </p:nvPr>
        </p:nvGraphicFramePr>
        <p:xfrm>
          <a:off x="3733800" y="3848102"/>
          <a:ext cx="12062198" cy="4876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9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131"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3200" b="1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81</a:t>
                      </a:r>
                      <a:r>
                        <a:rPr lang="pt-BR" sz="3200" b="1" spc="-5" dirty="0">
                          <a:latin typeface="Arial"/>
                          <a:cs typeface="Arial"/>
                        </a:rPr>
                        <a:t>1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170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QUALISUS</a:t>
                      </a:r>
                      <a:r>
                        <a:rPr sz="3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CARDIO</a:t>
                      </a:r>
                      <a:r>
                        <a:rPr sz="3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NIVEL</a:t>
                      </a:r>
                      <a:r>
                        <a:rPr sz="32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pt-BR" sz="3200" b="1" dirty="0" smtClean="0">
                          <a:latin typeface="Arial"/>
                          <a:cs typeface="Arial"/>
                        </a:rPr>
                        <a:t> – 75%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170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75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170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147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3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812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170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QUALISUS</a:t>
                      </a:r>
                      <a:r>
                        <a:rPr sz="3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CARDIO</a:t>
                      </a:r>
                      <a:r>
                        <a:rPr sz="3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NIVEL</a:t>
                      </a:r>
                      <a:r>
                        <a:rPr sz="3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lang="pt-BR" sz="3200" b="1" dirty="0" smtClean="0">
                          <a:latin typeface="Arial"/>
                          <a:cs typeface="Arial"/>
                        </a:rPr>
                        <a:t> – 60%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170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8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170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147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pt-BR" sz="3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813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360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QUALISUS</a:t>
                      </a:r>
                      <a:r>
                        <a:rPr sz="3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CARDIO</a:t>
                      </a:r>
                      <a:r>
                        <a:rPr sz="3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NIVEL</a:t>
                      </a:r>
                      <a:r>
                        <a:rPr sz="3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pt-BR" sz="3200" b="1" dirty="0" smtClean="0">
                          <a:latin typeface="Arial"/>
                          <a:cs typeface="Arial"/>
                        </a:rPr>
                        <a:t> – 45%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360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70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360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131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lang="pt-BR" sz="3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814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2653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QUALISUS</a:t>
                      </a:r>
                      <a:r>
                        <a:rPr sz="3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CARDIO</a:t>
                      </a:r>
                      <a:r>
                        <a:rPr sz="3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NIVEL</a:t>
                      </a:r>
                      <a:r>
                        <a:rPr sz="3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lang="pt-BR" sz="3200" b="1" dirty="0" smtClean="0">
                          <a:latin typeface="Arial"/>
                          <a:cs typeface="Arial"/>
                        </a:rPr>
                        <a:t> – 30%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2653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38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22653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pt-BR" sz="3200" b="1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CLASSIFICADOS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200" b="1" spc="-10" dirty="0">
                          <a:latin typeface="Arial"/>
                          <a:cs typeface="Arial"/>
                        </a:rPr>
                        <a:t>191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26642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200" b="1" kern="1200" spc="-5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NÃO CLASSIFICADOS</a:t>
                      </a:r>
                      <a:endParaRPr sz="3200" b="1" kern="1200" spc="-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pt-BR" sz="3200" b="1" kern="1200" spc="-1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58</a:t>
                      </a:r>
                      <a:endParaRPr sz="3200" b="1" kern="1200" spc="-1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6642" marB="0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65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023701"/>
            <a:ext cx="13563600" cy="850213"/>
          </a:xfrm>
          <a:prstGeom prst="rect">
            <a:avLst/>
          </a:prstGeom>
        </p:spPr>
        <p:txBody>
          <a:bodyPr vert="horz" wrap="square" lIns="0" tIns="19030" rIns="0" bIns="0" rtlCol="0" anchor="ctr">
            <a:spAutoFit/>
          </a:bodyPr>
          <a:lstStyle/>
          <a:p>
            <a:pPr marL="19030" algn="l">
              <a:spcBef>
                <a:spcPts val="150"/>
              </a:spcBef>
            </a:pPr>
            <a:r>
              <a:rPr lang="pt-BR" sz="5400" dirty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Pontos Críticos</a:t>
            </a:r>
            <a:endParaRPr sz="5400" dirty="0">
              <a:solidFill>
                <a:srgbClr val="1C40F9"/>
              </a:solidFill>
              <a:latin typeface="Montserrat Heavy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2781300"/>
            <a:ext cx="16344900" cy="5108750"/>
          </a:xfrm>
          <a:prstGeom prst="rect">
            <a:avLst/>
          </a:prstGeom>
        </p:spPr>
        <p:txBody>
          <a:bodyPr vert="horz" wrap="square" lIns="0" tIns="19982" rIns="0" bIns="0" rtlCol="0">
            <a:spAutoFit/>
          </a:bodyPr>
          <a:lstStyle/>
          <a:p>
            <a:pPr marL="1148929" indent="-457200">
              <a:lnSpc>
                <a:spcPts val="4353"/>
              </a:lnSpc>
              <a:buFont typeface="Arial" panose="020B0604020202020204" pitchFamily="34" charset="0"/>
              <a:buChar char="•"/>
              <a:tabLst>
                <a:tab pos="994301" algn="l"/>
              </a:tabLst>
            </a:pPr>
            <a:r>
              <a:rPr lang="pt-BR" sz="3600" dirty="0" smtClean="0">
                <a:solidFill>
                  <a:srgbClr val="1C40F9"/>
                </a:solidFill>
                <a:latin typeface="Open Sans Bold"/>
              </a:rPr>
              <a:t>Elaboração da proposta:</a:t>
            </a:r>
          </a:p>
          <a:p>
            <a:pPr marL="993349" indent="-301620">
              <a:lnSpc>
                <a:spcPts val="4353"/>
              </a:lnSpc>
              <a:buChar char="-"/>
              <a:tabLst>
                <a:tab pos="994301" algn="l"/>
              </a:tabLst>
            </a:pPr>
            <a:r>
              <a:rPr lang="pt-BR" sz="2800" dirty="0" smtClean="0">
                <a:solidFill>
                  <a:srgbClr val="1C40F9"/>
                </a:solidFill>
                <a:latin typeface="Open Sans Bold"/>
              </a:rPr>
              <a:t>sem </a:t>
            </a:r>
            <a:r>
              <a:rPr lang="pt-BR" sz="2800" dirty="0" err="1">
                <a:solidFill>
                  <a:srgbClr val="1C40F9"/>
                </a:solidFill>
                <a:latin typeface="Open Sans Bold"/>
              </a:rPr>
              <a:t>pactuação</a:t>
            </a:r>
            <a:r>
              <a:rPr lang="pt-BR" sz="2800" dirty="0">
                <a:solidFill>
                  <a:srgbClr val="1C40F9"/>
                </a:solidFill>
                <a:latin typeface="Open Sans Bold"/>
              </a:rPr>
              <a:t> na CIT ou Conselho</a:t>
            </a:r>
          </a:p>
          <a:p>
            <a:pPr marL="993349" indent="-301620">
              <a:lnSpc>
                <a:spcPts val="4360"/>
              </a:lnSpc>
              <a:buChar char="-"/>
              <a:tabLst>
                <a:tab pos="994301" algn="l"/>
              </a:tabLst>
            </a:pPr>
            <a:r>
              <a:rPr lang="pt-BR" sz="2800" dirty="0">
                <a:solidFill>
                  <a:srgbClr val="1C40F9"/>
                </a:solidFill>
                <a:latin typeface="Open Sans Bold"/>
              </a:rPr>
              <a:t>composição câmara técnica</a:t>
            </a:r>
          </a:p>
          <a:p>
            <a:pPr marL="993349" indent="-301620">
              <a:lnSpc>
                <a:spcPts val="4270"/>
              </a:lnSpc>
              <a:buChar char="-"/>
              <a:tabLst>
                <a:tab pos="994301" algn="l"/>
              </a:tabLst>
            </a:pPr>
            <a:r>
              <a:rPr lang="pt-BR" sz="2800" dirty="0">
                <a:solidFill>
                  <a:srgbClr val="1C40F9"/>
                </a:solidFill>
                <a:latin typeface="Open Sans Bold"/>
              </a:rPr>
              <a:t>prazo para submissão e meio de divulgação</a:t>
            </a:r>
          </a:p>
          <a:p>
            <a:pPr>
              <a:spcBef>
                <a:spcPts val="67"/>
              </a:spcBef>
            </a:pPr>
            <a:endParaRPr lang="pt-BR" sz="2800" dirty="0">
              <a:solidFill>
                <a:srgbClr val="1C40F9"/>
              </a:solidFill>
              <a:latin typeface="Open Sans Bold"/>
            </a:endParaRPr>
          </a:p>
          <a:p>
            <a:pPr marL="933430" lvl="1" indent="-4572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1C40F9"/>
                </a:solidFill>
                <a:latin typeface="Open Sans Bold"/>
              </a:rPr>
              <a:t>Pagamento por procedimento – pós pagamento</a:t>
            </a:r>
          </a:p>
          <a:p>
            <a:pPr marL="19030"/>
            <a:endParaRPr lang="pt-BR" sz="2800" dirty="0">
              <a:solidFill>
                <a:srgbClr val="1C40F9"/>
              </a:solidFill>
              <a:latin typeface="Open Sans Bold"/>
            </a:endParaRPr>
          </a:p>
          <a:p>
            <a:pPr marL="1047730" lvl="1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1C40F9"/>
                </a:solidFill>
                <a:latin typeface="Open Sans Bold"/>
              </a:rPr>
              <a:t>Distorções </a:t>
            </a:r>
          </a:p>
          <a:p>
            <a:pPr marL="19030"/>
            <a:r>
              <a:rPr lang="pt-BR" sz="2800" dirty="0">
                <a:solidFill>
                  <a:srgbClr val="1C40F9"/>
                </a:solidFill>
                <a:latin typeface="Open Sans Bold"/>
              </a:rPr>
              <a:t>	- aumento custos</a:t>
            </a:r>
          </a:p>
          <a:p>
            <a:pPr marL="19030"/>
            <a:r>
              <a:rPr lang="pt-BR" sz="2800" dirty="0">
                <a:solidFill>
                  <a:srgbClr val="1C40F9"/>
                </a:solidFill>
                <a:latin typeface="Open Sans Bold"/>
              </a:rPr>
              <a:t>	- diminuição da produção</a:t>
            </a:r>
          </a:p>
        </p:txBody>
      </p:sp>
    </p:spTree>
    <p:extLst>
      <p:ext uri="{BB962C8B-B14F-4D97-AF65-F5344CB8AC3E}">
        <p14:creationId xmlns:p14="http://schemas.microsoft.com/office/powerpoint/2010/main" val="15425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023701"/>
            <a:ext cx="13563600" cy="850213"/>
          </a:xfrm>
          <a:prstGeom prst="rect">
            <a:avLst/>
          </a:prstGeom>
        </p:spPr>
        <p:txBody>
          <a:bodyPr vert="horz" wrap="square" lIns="0" tIns="19030" rIns="0" bIns="0" rtlCol="0" anchor="ctr">
            <a:spAutoFit/>
          </a:bodyPr>
          <a:lstStyle/>
          <a:p>
            <a:pPr marL="19030" algn="l">
              <a:spcBef>
                <a:spcPts val="150"/>
              </a:spcBef>
            </a:pPr>
            <a:r>
              <a:rPr lang="pt-BR" sz="5400" dirty="0">
                <a:solidFill>
                  <a:srgbClr val="1C40F9"/>
                </a:solidFill>
                <a:latin typeface="Montserrat Heavy"/>
                <a:ea typeface="+mn-ea"/>
                <a:cs typeface="+mn-cs"/>
              </a:rPr>
              <a:t>Pontos Críticos</a:t>
            </a:r>
            <a:endParaRPr sz="5400" dirty="0">
              <a:solidFill>
                <a:srgbClr val="1C40F9"/>
              </a:solidFill>
              <a:latin typeface="Montserrat Heavy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2781300"/>
            <a:ext cx="16306800" cy="4144383"/>
          </a:xfrm>
          <a:prstGeom prst="rect">
            <a:avLst/>
          </a:prstGeom>
        </p:spPr>
        <p:txBody>
          <a:bodyPr vert="horz" wrap="square" lIns="0" tIns="19982" rIns="0" bIns="0" rtlCol="0">
            <a:spAutoFit/>
          </a:bodyPr>
          <a:lstStyle/>
          <a:p>
            <a:pPr marL="590530" indent="-571500"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1C40F9"/>
                </a:solidFill>
                <a:latin typeface="Open Sans Bold"/>
              </a:rPr>
              <a:t>Sistema de pontuação</a:t>
            </a:r>
          </a:p>
          <a:p>
            <a:pPr>
              <a:lnSpc>
                <a:spcPct val="100000"/>
              </a:lnSpc>
            </a:pPr>
            <a:endParaRPr lang="pt-BR" sz="3600" b="1" dirty="0">
              <a:solidFill>
                <a:srgbClr val="1C40F9"/>
              </a:solidFill>
              <a:latin typeface="Open Sans Bold"/>
            </a:endParaRPr>
          </a:p>
          <a:p>
            <a:pPr marL="923891" indent="-232162" algn="just">
              <a:buChar char="-"/>
              <a:tabLst>
                <a:tab pos="924842" algn="l"/>
              </a:tabLst>
            </a:pPr>
            <a:r>
              <a:rPr lang="pt-BR" sz="2800" b="1" dirty="0">
                <a:solidFill>
                  <a:srgbClr val="1C40F9"/>
                </a:solidFill>
                <a:latin typeface="Open Sans Bold"/>
              </a:rPr>
              <a:t>produção mínima </a:t>
            </a:r>
            <a:r>
              <a:rPr lang="pt-BR" sz="2800" b="1" dirty="0" smtClean="0">
                <a:solidFill>
                  <a:srgbClr val="1C40F9"/>
                </a:solidFill>
                <a:latin typeface="Open Sans Bold"/>
              </a:rPr>
              <a:t>comparada</a:t>
            </a:r>
          </a:p>
          <a:p>
            <a:pPr marL="691729" algn="just">
              <a:tabLst>
                <a:tab pos="924842" algn="l"/>
              </a:tabLst>
            </a:pPr>
            <a:endParaRPr lang="pt-BR" sz="2800" b="1" dirty="0">
              <a:solidFill>
                <a:srgbClr val="1C40F9"/>
              </a:solidFill>
              <a:latin typeface="Open Sans Bold"/>
            </a:endParaRPr>
          </a:p>
          <a:p>
            <a:pPr marL="923891" indent="-232162" algn="just">
              <a:buChar char="-"/>
              <a:tabLst>
                <a:tab pos="924842" algn="l"/>
              </a:tabLst>
            </a:pPr>
            <a:r>
              <a:rPr lang="pt-BR" sz="2800" b="1" dirty="0">
                <a:solidFill>
                  <a:srgbClr val="1C40F9"/>
                </a:solidFill>
                <a:latin typeface="Open Sans Bold"/>
              </a:rPr>
              <a:t>critérios de qualidade comparados com a média estadual ou nacional</a:t>
            </a:r>
          </a:p>
          <a:p>
            <a:pPr marL="1584221" lvl="1" indent="-219793" algn="just">
              <a:buChar char="-"/>
              <a:tabLst>
                <a:tab pos="1585172" algn="l"/>
              </a:tabLst>
            </a:pPr>
            <a:r>
              <a:rPr lang="pt-BR" sz="2800" b="1" dirty="0">
                <a:solidFill>
                  <a:srgbClr val="1C40F9"/>
                </a:solidFill>
                <a:latin typeface="Open Sans Bold"/>
              </a:rPr>
              <a:t>A e B cumprem a produção (C e D não cumprem)</a:t>
            </a:r>
          </a:p>
          <a:p>
            <a:pPr marL="1584221" lvl="1" indent="-219793" algn="just">
              <a:buChar char="-"/>
              <a:tabLst>
                <a:tab pos="1585172" algn="l"/>
              </a:tabLst>
            </a:pPr>
            <a:r>
              <a:rPr lang="pt-BR" sz="2800" b="1" dirty="0">
                <a:solidFill>
                  <a:srgbClr val="1C40F9"/>
                </a:solidFill>
                <a:latin typeface="Open Sans Bold"/>
              </a:rPr>
              <a:t>A e C tem IC melhor que a </a:t>
            </a:r>
            <a:r>
              <a:rPr lang="pt-BR" sz="2800" b="1" dirty="0" smtClean="0">
                <a:solidFill>
                  <a:srgbClr val="1C40F9"/>
                </a:solidFill>
                <a:latin typeface="Open Sans Bold"/>
              </a:rPr>
              <a:t>média estadual ou nacional </a:t>
            </a:r>
            <a:r>
              <a:rPr lang="pt-BR" sz="2800" b="1" dirty="0">
                <a:solidFill>
                  <a:srgbClr val="1C40F9"/>
                </a:solidFill>
                <a:latin typeface="Open Sans Bold"/>
              </a:rPr>
              <a:t>(B e D pior que a média)</a:t>
            </a:r>
          </a:p>
          <a:p>
            <a:pPr marL="1584221" lvl="1" indent="-219793" algn="just">
              <a:buChar char="-"/>
              <a:tabLst>
                <a:tab pos="1585172" algn="l"/>
              </a:tabLst>
            </a:pPr>
            <a:r>
              <a:rPr lang="pt-BR" sz="2800" b="1" dirty="0">
                <a:solidFill>
                  <a:srgbClr val="1C40F9"/>
                </a:solidFill>
                <a:latin typeface="Open Sans Bold"/>
              </a:rPr>
              <a:t>D não cumprem a meta e possuem qualidade inferior, mesmo  assim recebem 30% a mais por procedimento.</a:t>
            </a:r>
          </a:p>
        </p:txBody>
      </p:sp>
    </p:spTree>
    <p:extLst>
      <p:ext uri="{BB962C8B-B14F-4D97-AF65-F5344CB8AC3E}">
        <p14:creationId xmlns:p14="http://schemas.microsoft.com/office/powerpoint/2010/main" val="214830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391625" y="374378"/>
            <a:ext cx="1510886" cy="1510886"/>
          </a:xfrm>
          <a:custGeom>
            <a:avLst/>
            <a:gdLst/>
            <a:ahLst/>
            <a:cxnLst/>
            <a:rect l="l" t="t" r="r" b="b"/>
            <a:pathLst>
              <a:path w="1510886" h="1510886">
                <a:moveTo>
                  <a:pt x="0" y="0"/>
                </a:moveTo>
                <a:lnTo>
                  <a:pt x="1510886" y="0"/>
                </a:lnTo>
                <a:lnTo>
                  <a:pt x="1510886" y="1510885"/>
                </a:lnTo>
                <a:lnTo>
                  <a:pt x="0" y="1510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3276600" y="3390900"/>
            <a:ext cx="10134600" cy="4958569"/>
            <a:chOff x="-47626" y="0"/>
            <a:chExt cx="9759186" cy="6251338"/>
          </a:xfrm>
        </p:grpSpPr>
        <p:sp>
          <p:nvSpPr>
            <p:cNvPr id="6" name="Freeform 6"/>
            <p:cNvSpPr/>
            <p:nvPr/>
          </p:nvSpPr>
          <p:spPr>
            <a:xfrm>
              <a:off x="377046" y="243757"/>
              <a:ext cx="9334514" cy="5610638"/>
            </a:xfrm>
            <a:custGeom>
              <a:avLst/>
              <a:gdLst/>
              <a:ahLst/>
              <a:cxnLst/>
              <a:rect l="l" t="t" r="r" b="b"/>
              <a:pathLst>
                <a:path w="9334514" h="5610638">
                  <a:moveTo>
                    <a:pt x="0" y="0"/>
                  </a:moveTo>
                  <a:lnTo>
                    <a:pt x="9334514" y="0"/>
                  </a:lnTo>
                  <a:lnTo>
                    <a:pt x="9334514" y="5610639"/>
                  </a:lnTo>
                  <a:lnTo>
                    <a:pt x="0" y="5610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-2762488" y="2714862"/>
              <a:ext cx="5854396" cy="424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</a:pPr>
              <a:r>
                <a:rPr lang="en-US" sz="1866">
                  <a:solidFill>
                    <a:srgbClr val="000000"/>
                  </a:solidFill>
                  <a:latin typeface="Open Sans Bold"/>
                </a:rPr>
                <a:t>Nº DE ESTABELECIMENTOS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27011" y="5806771"/>
              <a:ext cx="3552416" cy="444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</a:pPr>
              <a:r>
                <a:rPr lang="en-US" sz="1866" dirty="0">
                  <a:solidFill>
                    <a:srgbClr val="000000"/>
                  </a:solidFill>
                  <a:latin typeface="Open Sans Bold"/>
                </a:rPr>
                <a:t>% DE INCREMENTO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76600" y="1053621"/>
            <a:ext cx="9482882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>
                <a:solidFill>
                  <a:srgbClr val="1C40F9"/>
                </a:solidFill>
                <a:latin typeface="Montserrat Heavy"/>
              </a:rPr>
              <a:t>CONSTATAÇÕES - </a:t>
            </a:r>
            <a:r>
              <a:rPr lang="en-US" sz="4000" dirty="0" err="1">
                <a:solidFill>
                  <a:srgbClr val="1C40F9"/>
                </a:solidFill>
                <a:latin typeface="Montserrat Heavy"/>
              </a:rPr>
              <a:t>QualiSUS</a:t>
            </a:r>
            <a:r>
              <a:rPr lang="en-US" sz="4000" dirty="0">
                <a:solidFill>
                  <a:srgbClr val="1C40F9"/>
                </a:solidFill>
                <a:latin typeface="Montserrat Heavy"/>
              </a:rPr>
              <a:t> Cardio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1676400" y="2569553"/>
            <a:ext cx="143751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 err="1">
                <a:solidFill>
                  <a:srgbClr val="1C40F9"/>
                </a:solidFill>
                <a:latin typeface="Montserrat Heavy"/>
              </a:rPr>
              <a:t>Número</a:t>
            </a:r>
            <a:r>
              <a:rPr lang="en-US" sz="2400" dirty="0">
                <a:solidFill>
                  <a:srgbClr val="1C40F9"/>
                </a:solidFill>
                <a:latin typeface="Montserrat Heavy"/>
              </a:rPr>
              <a:t> de </a:t>
            </a:r>
            <a:r>
              <a:rPr lang="en-US" sz="2400" dirty="0" err="1">
                <a:solidFill>
                  <a:srgbClr val="1C40F9"/>
                </a:solidFill>
                <a:latin typeface="Montserrat Heavy"/>
              </a:rPr>
              <a:t>estabelecimentos</a:t>
            </a:r>
            <a:r>
              <a:rPr lang="en-US" sz="2400" dirty="0">
                <a:solidFill>
                  <a:srgbClr val="1C40F9"/>
                </a:solidFill>
                <a:latin typeface="Montserrat Heavy"/>
              </a:rPr>
              <a:t> </a:t>
            </a:r>
            <a:r>
              <a:rPr lang="en-US" sz="2400" dirty="0" err="1">
                <a:solidFill>
                  <a:srgbClr val="1C40F9"/>
                </a:solidFill>
                <a:latin typeface="Montserrat Heavy"/>
              </a:rPr>
              <a:t>pelo</a:t>
            </a:r>
            <a:r>
              <a:rPr lang="en-US" sz="2400" dirty="0">
                <a:solidFill>
                  <a:srgbClr val="1C40F9"/>
                </a:solidFill>
                <a:latin typeface="Montserrat Heavy"/>
              </a:rPr>
              <a:t> % de </a:t>
            </a:r>
            <a:r>
              <a:rPr lang="en-US" sz="2400" dirty="0" err="1">
                <a:solidFill>
                  <a:srgbClr val="1C40F9"/>
                </a:solidFill>
                <a:latin typeface="Montserrat Heavy"/>
              </a:rPr>
              <a:t>incremento</a:t>
            </a:r>
            <a:r>
              <a:rPr lang="en-US" sz="2400" dirty="0">
                <a:solidFill>
                  <a:srgbClr val="1C40F9"/>
                </a:solidFill>
                <a:latin typeface="Montserrat Heavy"/>
              </a:rPr>
              <a:t> das </a:t>
            </a:r>
            <a:r>
              <a:rPr lang="en-US" sz="2400" dirty="0" err="1">
                <a:solidFill>
                  <a:srgbClr val="1C40F9"/>
                </a:solidFill>
                <a:latin typeface="Montserrat Heavy"/>
              </a:rPr>
              <a:t>unidades</a:t>
            </a:r>
            <a:r>
              <a:rPr lang="en-US" sz="2400" dirty="0">
                <a:solidFill>
                  <a:srgbClr val="1C40F9"/>
                </a:solidFill>
                <a:latin typeface="Montserrat Heavy"/>
              </a:rPr>
              <a:t> </a:t>
            </a:r>
            <a:r>
              <a:rPr lang="en-US" sz="2400" dirty="0" err="1">
                <a:solidFill>
                  <a:srgbClr val="1C40F9"/>
                </a:solidFill>
                <a:latin typeface="Montserrat Heavy"/>
              </a:rPr>
              <a:t>QualiSUS</a:t>
            </a:r>
            <a:r>
              <a:rPr lang="en-US" sz="2400" dirty="0">
                <a:solidFill>
                  <a:srgbClr val="1C40F9"/>
                </a:solidFill>
                <a:latin typeface="Montserrat Heavy"/>
              </a:rPr>
              <a:t> Cardio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47397" y="9258300"/>
            <a:ext cx="4831002" cy="876286"/>
          </a:xfrm>
          <a:custGeom>
            <a:avLst/>
            <a:gdLst/>
            <a:ahLst/>
            <a:cxnLst/>
            <a:rect l="l" t="t" r="r" b="b"/>
            <a:pathLst>
              <a:path w="4831002" h="876286">
                <a:moveTo>
                  <a:pt x="0" y="0"/>
                </a:moveTo>
                <a:lnTo>
                  <a:pt x="4831001" y="0"/>
                </a:lnTo>
                <a:lnTo>
                  <a:pt x="4831001" y="876286"/>
                </a:lnTo>
                <a:lnTo>
                  <a:pt x="0" y="876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264079" y="683117"/>
            <a:ext cx="1510886" cy="1510886"/>
          </a:xfrm>
          <a:custGeom>
            <a:avLst/>
            <a:gdLst/>
            <a:ahLst/>
            <a:cxnLst/>
            <a:rect l="l" t="t" r="r" b="b"/>
            <a:pathLst>
              <a:path w="1510886" h="1510886">
                <a:moveTo>
                  <a:pt x="0" y="0"/>
                </a:moveTo>
                <a:lnTo>
                  <a:pt x="1510886" y="0"/>
                </a:lnTo>
                <a:lnTo>
                  <a:pt x="1510886" y="1510885"/>
                </a:lnTo>
                <a:lnTo>
                  <a:pt x="0" y="1510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838200" y="2902156"/>
            <a:ext cx="8001000" cy="4070143"/>
          </a:xfrm>
          <a:custGeom>
            <a:avLst/>
            <a:gdLst/>
            <a:ahLst/>
            <a:cxnLst/>
            <a:rect l="l" t="t" r="r" b="b"/>
            <a:pathLst>
              <a:path w="6218352" h="3719442">
                <a:moveTo>
                  <a:pt x="0" y="0"/>
                </a:moveTo>
                <a:lnTo>
                  <a:pt x="6218352" y="0"/>
                </a:lnTo>
                <a:lnTo>
                  <a:pt x="6218352" y="3719442"/>
                </a:lnTo>
                <a:lnTo>
                  <a:pt x="0" y="37194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109216" y="7124700"/>
            <a:ext cx="745896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 smtClean="0">
                <a:solidFill>
                  <a:srgbClr val="1C40F9"/>
                </a:solidFill>
                <a:latin typeface="Montserrat Heavy"/>
              </a:rPr>
              <a:t>AUMENTO MÉDIO </a:t>
            </a:r>
            <a:r>
              <a:rPr lang="en-US" sz="2599" dirty="0">
                <a:solidFill>
                  <a:srgbClr val="1C40F9"/>
                </a:solidFill>
                <a:latin typeface="Montserrat Heavy"/>
              </a:rPr>
              <a:t>DE </a:t>
            </a:r>
            <a:r>
              <a:rPr lang="en-US" sz="2599" dirty="0">
                <a:solidFill>
                  <a:srgbClr val="FF3131"/>
                </a:solidFill>
                <a:latin typeface="Montserrat Heavy"/>
              </a:rPr>
              <a:t>40%</a:t>
            </a:r>
            <a:r>
              <a:rPr lang="en-US" sz="2599" dirty="0">
                <a:solidFill>
                  <a:srgbClr val="1C40F9"/>
                </a:solidFill>
                <a:latin typeface="Montserrat Heavy"/>
              </a:rPr>
              <a:t> NO VALOR TOTAL DA PRODUÇÃO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49054" y="1362360"/>
            <a:ext cx="9482882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>
                <a:solidFill>
                  <a:srgbClr val="1C40F9"/>
                </a:solidFill>
                <a:latin typeface="Montserrat Heavy"/>
              </a:rPr>
              <a:t>CONSTATAÇÕES - </a:t>
            </a:r>
            <a:r>
              <a:rPr lang="en-US" sz="4000" dirty="0" err="1">
                <a:solidFill>
                  <a:srgbClr val="1C40F9"/>
                </a:solidFill>
                <a:latin typeface="Montserrat Heavy"/>
              </a:rPr>
              <a:t>QualiSUS</a:t>
            </a:r>
            <a:r>
              <a:rPr lang="en-US" sz="4000" dirty="0">
                <a:solidFill>
                  <a:srgbClr val="1C40F9"/>
                </a:solidFill>
                <a:latin typeface="Montserrat Heavy"/>
              </a:rPr>
              <a:t> Cardio</a:t>
            </a:r>
          </a:p>
        </p:txBody>
      </p:sp>
      <p:sp>
        <p:nvSpPr>
          <p:cNvPr id="10" name="Freeform 6"/>
          <p:cNvSpPr/>
          <p:nvPr/>
        </p:nvSpPr>
        <p:spPr>
          <a:xfrm>
            <a:off x="9948416" y="2779620"/>
            <a:ext cx="7414533" cy="4553808"/>
          </a:xfrm>
          <a:custGeom>
            <a:avLst/>
            <a:gdLst/>
            <a:ahLst/>
            <a:cxnLst/>
            <a:rect l="l" t="t" r="r" b="b"/>
            <a:pathLst>
              <a:path w="7414533" h="4553808">
                <a:moveTo>
                  <a:pt x="0" y="0"/>
                </a:moveTo>
                <a:lnTo>
                  <a:pt x="7414533" y="0"/>
                </a:lnTo>
                <a:lnTo>
                  <a:pt x="7414533" y="4553808"/>
                </a:lnTo>
                <a:lnTo>
                  <a:pt x="0" y="45538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7"/>
          <p:cNvSpPr txBox="1"/>
          <p:nvPr/>
        </p:nvSpPr>
        <p:spPr>
          <a:xfrm>
            <a:off x="10445413" y="7638636"/>
            <a:ext cx="662047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1C40F9"/>
                </a:solidFill>
                <a:latin typeface="Montserrat Heavy"/>
              </a:rPr>
              <a:t>DIMINUIÇÃO </a:t>
            </a:r>
            <a:r>
              <a:rPr lang="en-US" sz="2599" dirty="0" smtClean="0">
                <a:solidFill>
                  <a:srgbClr val="1C40F9"/>
                </a:solidFill>
                <a:latin typeface="Montserrat Heavy"/>
              </a:rPr>
              <a:t>MÉDIA DE </a:t>
            </a:r>
            <a:r>
              <a:rPr lang="en-US" sz="2599" dirty="0">
                <a:solidFill>
                  <a:srgbClr val="FF3131"/>
                </a:solidFill>
                <a:latin typeface="Montserrat Heavy"/>
              </a:rPr>
              <a:t>7,1%</a:t>
            </a:r>
            <a:r>
              <a:rPr lang="en-US" sz="2599" dirty="0">
                <a:solidFill>
                  <a:srgbClr val="1C40F9"/>
                </a:solidFill>
                <a:latin typeface="Montserrat Heavy"/>
              </a:rPr>
              <a:t> NA </a:t>
            </a:r>
            <a:r>
              <a:rPr lang="en-US" sz="2599" dirty="0" smtClean="0">
                <a:solidFill>
                  <a:srgbClr val="1C40F9"/>
                </a:solidFill>
                <a:latin typeface="Montserrat Heavy"/>
              </a:rPr>
              <a:t>OFERTA </a:t>
            </a:r>
            <a:endParaRPr lang="en-US" sz="2599" dirty="0">
              <a:solidFill>
                <a:srgbClr val="1C40F9"/>
              </a:solidFill>
              <a:latin typeface="Montserrat Heav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815</Words>
  <Application>Microsoft Office PowerPoint</Application>
  <PresentationFormat>Personalizar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Calibri</vt:lpstr>
      <vt:lpstr>Montserrat Heavy</vt:lpstr>
      <vt:lpstr>Arial</vt:lpstr>
      <vt:lpstr>Times New Roman</vt:lpstr>
      <vt:lpstr>Open Sans Bold</vt:lpstr>
      <vt:lpstr>Open Sans</vt:lpstr>
      <vt:lpstr>Open Sans Extra Bold</vt:lpstr>
      <vt:lpstr>Open Sans Extra Bold Bold</vt:lpstr>
      <vt:lpstr>Office Theme</vt:lpstr>
      <vt:lpstr>Apresentação do PowerPoint</vt:lpstr>
      <vt:lpstr>PORTARIAS</vt:lpstr>
      <vt:lpstr>Serviços de AE  em Cardiovascular</vt:lpstr>
      <vt:lpstr>Serviços de AE em Cardiovascular</vt:lpstr>
      <vt:lpstr> Serviços de AE em Cardiovascular – classificação/incremento</vt:lpstr>
      <vt:lpstr>Pontos Críticos</vt:lpstr>
      <vt:lpstr>Pontos Críticos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REAJUSTE CARDIO</dc:title>
  <dc:creator>Rodrigo Cariri Chalegre de Almeida</dc:creator>
  <cp:lastModifiedBy>Suzana Cristina Silva Ribeiro</cp:lastModifiedBy>
  <cp:revision>24</cp:revision>
  <dcterms:created xsi:type="dcterms:W3CDTF">2006-08-16T00:00:00Z</dcterms:created>
  <dcterms:modified xsi:type="dcterms:W3CDTF">2023-07-25T23:48:28Z</dcterms:modified>
  <dc:identifier>DAFobr70UeM</dc:identifier>
</cp:coreProperties>
</file>