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84" r:id="rId3"/>
    <p:sldId id="303" r:id="rId4"/>
    <p:sldId id="305" r:id="rId5"/>
    <p:sldId id="304" r:id="rId6"/>
    <p:sldId id="282" r:id="rId7"/>
    <p:sldId id="294" r:id="rId8"/>
    <p:sldId id="295" r:id="rId9"/>
    <p:sldId id="306" r:id="rId10"/>
    <p:sldId id="297" r:id="rId11"/>
    <p:sldId id="296" r:id="rId12"/>
    <p:sldId id="287" r:id="rId13"/>
    <p:sldId id="302" r:id="rId14"/>
    <p:sldId id="290" r:id="rId15"/>
    <p:sldId id="286" r:id="rId16"/>
  </p:sldIdLst>
  <p:sldSz cx="12192000" cy="6858000"/>
  <p:notesSz cx="9982200" cy="67945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mpact" panose="020B0806030902050204" pitchFamily="3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e Melo Vianna" initials="BdMV" lastIdx="1" clrIdx="0">
    <p:extLst>
      <p:ext uri="{19B8F6BF-5375-455C-9EA6-DF929625EA0E}">
        <p15:presenceInfo xmlns:p15="http://schemas.microsoft.com/office/powerpoint/2012/main" userId="S-1-5-21-2135630104-1162506924-937769972-33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529E"/>
    <a:srgbClr val="3F64C1"/>
    <a:srgbClr val="3B3838"/>
    <a:srgbClr val="FFFFFF"/>
    <a:srgbClr val="47AA2D"/>
    <a:srgbClr val="183EFF"/>
    <a:srgbClr val="000087"/>
    <a:srgbClr val="FF5500"/>
    <a:srgbClr val="03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naS\SAS\CGIMRAS\2023\ORGANIZA&#199;&#195;O\MONITORAMENTO%20SAES\PROGRAMA%20REDU&#199;&#195;O%20FILAS\Indicadores\Execu&#231;&#227;o%20Fisica\082023\PNRF%20Ficha%20-%20Execu&#231;&#227;o%20F&#237;sica%20Por%20UF%20-%20Consolid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33835439194054E-2"/>
          <c:y val="6.8327987957679637E-2"/>
          <c:w val="0.86254752965677228"/>
          <c:h val="0.68122629236562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UF'!$H$1</c:f>
              <c:strCache>
                <c:ptCount val="1"/>
                <c:pt idx="0">
                  <c:v>TOTAL QTD. PRODUÇÃO</c:v>
                </c:pt>
              </c:strCache>
            </c:strRef>
          </c:tx>
          <c:spPr>
            <a:solidFill>
              <a:srgbClr val="3F64C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621722136304691E-3"/>
                  <c:y val="-8.1828490919400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D-4AC6-B099-55F230A1A2A9}"/>
                </c:ext>
              </c:extLst>
            </c:dLbl>
            <c:dLbl>
              <c:idx val="1"/>
              <c:layout>
                <c:manualLayout>
                  <c:x val="1.231086106815212E-3"/>
                  <c:y val="-1.36380818199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D-4AC6-B099-55F230A1A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none" lIns="0" tIns="0" rIns="0" bIns="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'GRAF UF'!$G$2:$G$28</c:f>
              <c:strCache>
                <c:ptCount val="27"/>
                <c:pt idx="0">
                  <c:v>17/04/2023 - BA</c:v>
                </c:pt>
                <c:pt idx="1">
                  <c:v>18/04/2023 - SC</c:v>
                </c:pt>
                <c:pt idx="2">
                  <c:v>30/05/2023 - RJ</c:v>
                </c:pt>
                <c:pt idx="3">
                  <c:v>30/05/2023 - SP</c:v>
                </c:pt>
                <c:pt idx="4">
                  <c:v>08/03/2023 - MA</c:v>
                </c:pt>
                <c:pt idx="5">
                  <c:v>22/03/2023 - MG</c:v>
                </c:pt>
                <c:pt idx="6">
                  <c:v>20/04/2023 - GO</c:v>
                </c:pt>
                <c:pt idx="7">
                  <c:v>05/05/2023 - PE</c:v>
                </c:pt>
                <c:pt idx="8">
                  <c:v>17/04/2023 - PB</c:v>
                </c:pt>
                <c:pt idx="9">
                  <c:v>15/03/2023 - AC</c:v>
                </c:pt>
                <c:pt idx="10">
                  <c:v>10/03/2023 - PI</c:v>
                </c:pt>
                <c:pt idx="11">
                  <c:v>15/05/2023 - PA</c:v>
                </c:pt>
                <c:pt idx="12">
                  <c:v>15/03/2023 - DF</c:v>
                </c:pt>
                <c:pt idx="13">
                  <c:v>28/03/2023 - RR</c:v>
                </c:pt>
                <c:pt idx="14">
                  <c:v>22/03/2023 - ES</c:v>
                </c:pt>
                <c:pt idx="15">
                  <c:v>11/04/2023 - RN</c:v>
                </c:pt>
                <c:pt idx="16">
                  <c:v>02/05/2023 - TO</c:v>
                </c:pt>
                <c:pt idx="17">
                  <c:v>27/03/2023 - AM</c:v>
                </c:pt>
                <c:pt idx="18">
                  <c:v>15/05/2023 - SE</c:v>
                </c:pt>
                <c:pt idx="19">
                  <c:v>02/05/2023 - RS</c:v>
                </c:pt>
                <c:pt idx="20">
                  <c:v>13/04/2023 - AL</c:v>
                </c:pt>
                <c:pt idx="21">
                  <c:v>11/04/2023 - CE</c:v>
                </c:pt>
                <c:pt idx="22">
                  <c:v>11/05/2023 - PR</c:v>
                </c:pt>
                <c:pt idx="23">
                  <c:v>15/05/2023 -  MT</c:v>
                </c:pt>
                <c:pt idx="24">
                  <c:v>12/04/2023 - AP</c:v>
                </c:pt>
                <c:pt idx="25">
                  <c:v>10/03/2023 - RO</c:v>
                </c:pt>
                <c:pt idx="26">
                  <c:v>30/05/2023 - MS</c:v>
                </c:pt>
              </c:strCache>
            </c:strRef>
          </c:cat>
          <c:val>
            <c:numRef>
              <c:f>'GRAF UF'!$H$2:$H$28</c:f>
              <c:numCache>
                <c:formatCode>#,##0</c:formatCode>
                <c:ptCount val="27"/>
                <c:pt idx="0">
                  <c:v>44113</c:v>
                </c:pt>
                <c:pt idx="1">
                  <c:v>29452</c:v>
                </c:pt>
                <c:pt idx="2">
                  <c:v>17410</c:v>
                </c:pt>
                <c:pt idx="3">
                  <c:v>15889</c:v>
                </c:pt>
                <c:pt idx="4">
                  <c:v>14931</c:v>
                </c:pt>
                <c:pt idx="5">
                  <c:v>13516</c:v>
                </c:pt>
                <c:pt idx="6">
                  <c:v>13282</c:v>
                </c:pt>
                <c:pt idx="7">
                  <c:v>9874</c:v>
                </c:pt>
                <c:pt idx="8">
                  <c:v>6010</c:v>
                </c:pt>
                <c:pt idx="9">
                  <c:v>5648</c:v>
                </c:pt>
                <c:pt idx="10">
                  <c:v>3880</c:v>
                </c:pt>
                <c:pt idx="11">
                  <c:v>3827</c:v>
                </c:pt>
                <c:pt idx="12">
                  <c:v>3635</c:v>
                </c:pt>
                <c:pt idx="13">
                  <c:v>3219</c:v>
                </c:pt>
                <c:pt idx="14">
                  <c:v>2767</c:v>
                </c:pt>
                <c:pt idx="15">
                  <c:v>2696</c:v>
                </c:pt>
                <c:pt idx="16">
                  <c:v>2637</c:v>
                </c:pt>
                <c:pt idx="17">
                  <c:v>2046</c:v>
                </c:pt>
                <c:pt idx="18">
                  <c:v>1616</c:v>
                </c:pt>
                <c:pt idx="19">
                  <c:v>1489</c:v>
                </c:pt>
                <c:pt idx="20">
                  <c:v>1393</c:v>
                </c:pt>
                <c:pt idx="21">
                  <c:v>1076</c:v>
                </c:pt>
                <c:pt idx="22">
                  <c:v>593</c:v>
                </c:pt>
                <c:pt idx="23">
                  <c:v>548</c:v>
                </c:pt>
                <c:pt idx="24">
                  <c:v>153</c:v>
                </c:pt>
                <c:pt idx="25">
                  <c:v>47</c:v>
                </c:pt>
                <c:pt idx="2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D-4AC6-B099-55F230A1A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411816607"/>
        <c:axId val="411817023"/>
      </c:barChart>
      <c:catAx>
        <c:axId val="41181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11817023"/>
        <c:crosses val="autoZero"/>
        <c:auto val="1"/>
        <c:lblAlgn val="ctr"/>
        <c:lblOffset val="100"/>
        <c:noMultiLvlLbl val="0"/>
      </c:catAx>
      <c:valAx>
        <c:axId val="41181702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1181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9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675" y="0"/>
            <a:ext cx="43259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D4B4E2-4813-4E16-B52C-B24C80B2DA6F}" type="datetimeFigureOut">
              <a:rPr lang="pt-BR"/>
              <a:pPr>
                <a:defRPr/>
              </a:pPr>
              <a:t>26/10/2023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259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675" y="6453188"/>
            <a:ext cx="43259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E3F1B-DC91-487C-B7D5-18D2C8F2D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9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675" y="0"/>
            <a:ext cx="43259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C79DAD-DBF7-4295-99ED-9EFC04FAB6B4}" type="datetimeFigureOut">
              <a:rPr lang="pt-BR"/>
              <a:pPr>
                <a:defRPr/>
              </a:pPr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538" y="3270250"/>
            <a:ext cx="7985125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259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675" y="6453188"/>
            <a:ext cx="43259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8363DA-B885-4BC3-965B-57759F62A7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992980" y="3271778"/>
            <a:ext cx="7940700" cy="26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69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33529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278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343852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22910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7024093" y="3429000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7024093" y="4219574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41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1706" y="557562"/>
            <a:ext cx="9628587" cy="71367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3600" b="1" strike="noStrike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81706" y="1994980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81706" y="406667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281706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024092" y="1994980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7024092" y="406575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7024092" y="2618562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7089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7" y="1572322"/>
            <a:ext cx="3601843" cy="143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3429000"/>
            <a:ext cx="3601843" cy="2157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374888" y="769434"/>
            <a:ext cx="5553307" cy="4817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44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6531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66011" y="773613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5031959" y="77361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031959" y="130056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031959" y="453541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5031959" y="5062372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031959" y="3281483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031959" y="3808438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5031959" y="2027548"/>
            <a:ext cx="5383280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5031959" y="2554503"/>
            <a:ext cx="5383280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976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8312" y="557561"/>
            <a:ext cx="8715376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738312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38312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738312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1738312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6567488" y="1638265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567488" y="2233734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567488" y="35149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6567488" y="41103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681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3901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5166036"/>
            <a:ext cx="6478857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795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773044" y="928688"/>
            <a:ext cx="2170306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43915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686300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00049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46410"/>
            <a:ext cx="9628587" cy="7248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lang="pt-BR" dirty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213416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13416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821392" y="3429000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821391" y="3952874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742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557562"/>
            <a:ext cx="9628587" cy="7136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877460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947425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634261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65888" y="1989460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252724" y="3391863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19375" y="5222209"/>
            <a:ext cx="6857999" cy="364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269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623" y="555171"/>
            <a:ext cx="10800000" cy="7184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5326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4 imagem">
  <p:cSld name="1_Lâmina 1/4 image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89176" y="555171"/>
            <a:ext cx="108000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529E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529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89176" y="5238685"/>
            <a:ext cx="74058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88901" y="1639230"/>
            <a:ext cx="10800000" cy="3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303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C303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C303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C303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C303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150169" y="6310184"/>
            <a:ext cx="4753200" cy="5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38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94156" y="1773039"/>
            <a:ext cx="7203688" cy="2877015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6000" b="1" spc="-150" baseline="0">
                <a:solidFill>
                  <a:srgbClr val="33529E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2178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stCxn id="5128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168192" y="-122753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10785900" y="3124200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321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407487" y="295275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 rot="10800000">
            <a:off x="10536543" y="3324391"/>
            <a:ext cx="12490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290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59366" y="1085851"/>
            <a:ext cx="4315521" cy="306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59366" y="4449338"/>
            <a:ext cx="4315521" cy="1137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925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489176" y="555171"/>
            <a:ext cx="10800000" cy="71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489176" y="5238685"/>
            <a:ext cx="7405887" cy="849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8901" y="1639230"/>
            <a:ext cx="10800000" cy="32338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7C303"/>
              </a:buClr>
              <a:buFont typeface="Courier New" panose="02070309020205020404" pitchFamily="49" charset="0"/>
              <a:buChar char="o"/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497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341996" y="1085850"/>
            <a:ext cx="4798072" cy="899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341996" y="2219093"/>
            <a:ext cx="4798072" cy="3367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1077" y="1085850"/>
            <a:ext cx="5359078" cy="45009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0465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821499" y="1285062"/>
            <a:ext cx="4318568" cy="922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spc="-15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557561"/>
            <a:ext cx="6096000" cy="50291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821500" y="2509024"/>
            <a:ext cx="4318568" cy="3077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57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2623" y="555171"/>
            <a:ext cx="10800000" cy="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8" r:id="rId12"/>
    <p:sldLayoutId id="2147483768" r:id="rId13"/>
    <p:sldLayoutId id="2147483769" r:id="rId14"/>
    <p:sldLayoutId id="2147483779" r:id="rId15"/>
    <p:sldLayoutId id="2147483770" r:id="rId16"/>
    <p:sldLayoutId id="2147483771" r:id="rId17"/>
    <p:sldLayoutId id="2147483780" r:id="rId18"/>
    <p:sldLayoutId id="2147483781" r:id="rId19"/>
  </p:sldLayoutIdLst>
  <p:hf hdr="0" ftr="0" dt="0"/>
  <p:txStyles>
    <p:titleStyle>
      <a:lvl1pPr marL="0" indent="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altLang="pt-BR" sz="4000" b="1" kern="1200" spc="-150" dirty="0" smtClean="0">
          <a:solidFill>
            <a:srgbClr val="3352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324784"/>
            <a:ext cx="8755117" cy="1543023"/>
          </a:xfrm>
        </p:spPr>
        <p:txBody>
          <a:bodyPr/>
          <a:lstStyle/>
          <a:p>
            <a:r>
              <a:rPr lang="pt-BR" dirty="0"/>
              <a:t>Programa Nacional de Redução das Filas de Cirurgias Eletivas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08682" y="4788131"/>
            <a:ext cx="23857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- 2023</a:t>
            </a:r>
          </a:p>
        </p:txBody>
      </p:sp>
    </p:spTree>
    <p:extLst>
      <p:ext uri="{BB962C8B-B14F-4D97-AF65-F5344CB8AC3E}">
        <p14:creationId xmlns:p14="http://schemas.microsoft.com/office/powerpoint/2010/main" val="39696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>
          <a:xfrm>
            <a:off x="171375" y="506565"/>
            <a:ext cx="11234759" cy="570939"/>
          </a:xfrm>
        </p:spPr>
        <p:txBody>
          <a:bodyPr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Execução financeira do PNRF – Brasil e Regiões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>
          <a:xfrm>
            <a:off x="171375" y="5796001"/>
            <a:ext cx="9589570" cy="559013"/>
          </a:xfrm>
        </p:spPr>
        <p:txBody>
          <a:bodyPr anchor="ctr"/>
          <a:lstStyle/>
          <a:p>
            <a:pPr algn="just">
              <a:spcBef>
                <a:spcPts val="0"/>
              </a:spcBef>
            </a:pPr>
            <a:r>
              <a:rPr lang="pt-BR" sz="1100" b="1" dirty="0">
                <a:solidFill>
                  <a:srgbClr val="595959"/>
                </a:solidFill>
              </a:rPr>
              <a:t>Fonte(s) de dados (s): </a:t>
            </a:r>
            <a:r>
              <a:rPr lang="pt-BR" sz="1100" dirty="0">
                <a:solidFill>
                  <a:srgbClr val="595959"/>
                </a:solidFill>
              </a:rPr>
              <a:t>: Extração SIH/SIA e SISGERF (Sistema de Gerenciamento de Recursos Financeiros do MAC) realizada pelo DRAC. </a:t>
            </a:r>
          </a:p>
          <a:p>
            <a:pPr algn="just">
              <a:spcBef>
                <a:spcPts val="0"/>
              </a:spcBef>
            </a:pPr>
            <a:r>
              <a:rPr lang="pt-BR" sz="1100" b="1" dirty="0">
                <a:solidFill>
                  <a:srgbClr val="595959"/>
                </a:solidFill>
              </a:rPr>
              <a:t>OBS</a:t>
            </a:r>
            <a:r>
              <a:rPr lang="pt-BR" sz="1100" dirty="0">
                <a:solidFill>
                  <a:srgbClr val="595959"/>
                </a:solidFill>
              </a:rPr>
              <a:t>: A execução financeira considera o valor total de procedimentos cirúrgicos realizados.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6080704" y="1071563"/>
            <a:ext cx="19039" cy="4705902"/>
          </a:xfrm>
          <a:prstGeom prst="line">
            <a:avLst/>
          </a:prstGeom>
          <a:ln w="28575">
            <a:solidFill>
              <a:srgbClr val="33529E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1988350" y="1022000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julho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2054581" y="1635050"/>
            <a:ext cx="3640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66,70MI</a:t>
            </a: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Nordeste 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2227767" y="2089077"/>
            <a:ext cx="765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(41,12%)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2090016" y="2356672"/>
            <a:ext cx="3793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33,05MI</a:t>
            </a:r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208883" y="2830950"/>
            <a:ext cx="753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(13,11%)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2078116" y="3047320"/>
            <a:ext cx="346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900"/>
              </a:spcBef>
              <a:spcAft>
                <a:spcPts val="900"/>
              </a:spcAft>
            </a:pPr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24,11MI </a:t>
            </a: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Sul 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2224961" y="3510367"/>
            <a:ext cx="805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(28,19%)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2230056" y="4198137"/>
            <a:ext cx="835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(36,38%)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74" name="Retângulo 73"/>
          <p:cNvSpPr/>
          <p:nvPr/>
        </p:nvSpPr>
        <p:spPr>
          <a:xfrm>
            <a:off x="2065665" y="4478164"/>
            <a:ext cx="361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12,22MI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2278545" y="4903410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(22,97%)</a:t>
            </a:r>
            <a:endParaRPr lang="pt-BR" sz="1600" dirty="0">
              <a:solidFill>
                <a:srgbClr val="33529E"/>
              </a:solidFill>
            </a:endParaRPr>
          </a:p>
        </p:txBody>
      </p:sp>
      <p:pic>
        <p:nvPicPr>
          <p:cNvPr id="76" name="Gráfico 76" descr="Dinheiro com preenchimento sólido">
            <a:extLst>
              <a:ext uri="{FF2B5EF4-FFF2-40B4-BE49-F238E27FC236}">
                <a16:creationId xmlns:a16="http://schemas.microsoft.com/office/drawing/2014/main" id="{80E21333-546F-3053-D790-9ADC370876B7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119" y="3097363"/>
            <a:ext cx="1226819" cy="1233234"/>
          </a:xfrm>
          <a:prstGeom prst="rect">
            <a:avLst/>
          </a:prstGeom>
        </p:spPr>
      </p:pic>
      <p:sp>
        <p:nvSpPr>
          <p:cNvPr id="77" name="Retângulo 76"/>
          <p:cNvSpPr/>
          <p:nvPr/>
        </p:nvSpPr>
        <p:spPr>
          <a:xfrm>
            <a:off x="384810" y="2343506"/>
            <a:ext cx="1603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25,53 %</a:t>
            </a:r>
            <a:endParaRPr lang="pt-BR" sz="2400" dirty="0">
              <a:solidFill>
                <a:srgbClr val="33529E"/>
              </a:solidFill>
              <a:effectLst>
                <a:glow>
                  <a:srgbClr val="92D050">
                    <a:alpha val="0"/>
                  </a:srgb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2138967" y="3756542"/>
            <a:ext cx="4419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17,10MI</a:t>
            </a:r>
            <a:r>
              <a:rPr lang="pt-BR" sz="3200" dirty="0">
                <a:solidFill>
                  <a:srgbClr val="33529E"/>
                </a:solidFill>
                <a:latin typeface="Roboto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Centro-Oeste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 flipH="1">
            <a:off x="1991639" y="1613714"/>
            <a:ext cx="23026" cy="3920858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Retângulo 79"/>
          <p:cNvSpPr/>
          <p:nvPr/>
        </p:nvSpPr>
        <p:spPr>
          <a:xfrm>
            <a:off x="351318" y="1835105"/>
            <a:ext cx="171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153,18MI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 flipH="1">
            <a:off x="7842092" y="1509711"/>
            <a:ext cx="23026" cy="3920858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7842092" y="1052949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agosto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7854675" y="1632997"/>
            <a:ext cx="3677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98,84MI</a:t>
            </a: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Nordeste 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8027861" y="2087024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(60,94%)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890110" y="2354619"/>
            <a:ext cx="3793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63,61MI</a:t>
            </a:r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8008977" y="2828897"/>
            <a:ext cx="1021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(25,23%)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878210" y="3045267"/>
            <a:ext cx="346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900"/>
              </a:spcBef>
              <a:spcAft>
                <a:spcPts val="900"/>
              </a:spcAft>
            </a:pPr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33,28MI </a:t>
            </a: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Sul 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8025055" y="3508314"/>
            <a:ext cx="809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(38,91%)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7857411" y="3755448"/>
            <a:ext cx="4419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21,33MI</a:t>
            </a:r>
            <a:r>
              <a:rPr lang="pt-BR" sz="3200" dirty="0">
                <a:solidFill>
                  <a:srgbClr val="33529E"/>
                </a:solidFill>
                <a:latin typeface="Roboto"/>
              </a:rPr>
              <a:t>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Centro-Oeste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8030150" y="419608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(45,38%)</a:t>
            </a:r>
            <a:endParaRPr lang="pt-BR" sz="1400" dirty="0">
              <a:solidFill>
                <a:srgbClr val="33529E"/>
              </a:solidFill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7865759" y="4476111"/>
            <a:ext cx="361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17,98MI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78639" y="4901357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(33,82%)</a:t>
            </a:r>
            <a:endParaRPr lang="pt-BR" sz="1600" dirty="0">
              <a:solidFill>
                <a:srgbClr val="33529E"/>
              </a:solidFill>
            </a:endParaRPr>
          </a:p>
        </p:txBody>
      </p:sp>
      <p:pic>
        <p:nvPicPr>
          <p:cNvPr id="62" name="Gráfico 76" descr="Dinheiro com preenchimento sólido">
            <a:extLst>
              <a:ext uri="{FF2B5EF4-FFF2-40B4-BE49-F238E27FC236}">
                <a16:creationId xmlns:a16="http://schemas.microsoft.com/office/drawing/2014/main" id="{80E21333-546F-3053-D790-9ADC370876B7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2213" y="3095310"/>
            <a:ext cx="1226819" cy="1233234"/>
          </a:xfrm>
          <a:prstGeom prst="rect">
            <a:avLst/>
          </a:prstGeom>
        </p:spPr>
      </p:pic>
      <p:sp>
        <p:nvSpPr>
          <p:cNvPr id="63" name="Retângulo 62"/>
          <p:cNvSpPr/>
          <p:nvPr/>
        </p:nvSpPr>
        <p:spPr>
          <a:xfrm>
            <a:off x="6140176" y="1810082"/>
            <a:ext cx="171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235,04MI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6184904" y="2341453"/>
            <a:ext cx="1603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39,17 %</a:t>
            </a:r>
            <a:endParaRPr lang="pt-BR" sz="2400" dirty="0">
              <a:solidFill>
                <a:srgbClr val="33529E"/>
              </a:solidFill>
              <a:effectLst>
                <a:glow>
                  <a:srgbClr val="92D050">
                    <a:alpha val="0"/>
                  </a:srgb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8447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4574" y="393477"/>
            <a:ext cx="10774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600" b="1" spc="-150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financeira do PNRF nos meses de março a agosto de 2023 por UFs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051802" y="4468677"/>
            <a:ext cx="3800384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Extração SIH/SIA e SISGERF (Sistema de Gerenciamento de Recursos Financeiros do MAC) realizada pelo DRAC.</a:t>
            </a:r>
          </a:p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 percentual de  execução financeira é calculado com base no valor total de procedimentos cirúrgicos realizados.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86" y="1039091"/>
            <a:ext cx="4176026" cy="57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6133538" y="1640880"/>
            <a:ext cx="7184" cy="3666802"/>
          </a:xfrm>
          <a:prstGeom prst="line">
            <a:avLst/>
          </a:prstGeom>
          <a:ln w="28575">
            <a:solidFill>
              <a:srgbClr val="3F64C1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8743E01-13BA-4741-B0F2-0FB670AC5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5" y="3749099"/>
            <a:ext cx="1487227" cy="135606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91162" y="1341897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julho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1B4D74-0F69-4339-BDD0-34E323089C85}"/>
              </a:ext>
            </a:extLst>
          </p:cNvPr>
          <p:cNvSpPr/>
          <p:nvPr/>
        </p:nvSpPr>
        <p:spPr>
          <a:xfrm>
            <a:off x="2125310" y="1848097"/>
            <a:ext cx="4687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1,32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Centro – Oeste </a:t>
            </a:r>
            <a:endParaRPr lang="pt-BR" sz="2400" b="1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(32%↑)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8DD4FD-99CE-48ED-885C-DC321F08503C}"/>
              </a:ext>
            </a:extLst>
          </p:cNvPr>
          <p:cNvSpPr/>
          <p:nvPr/>
        </p:nvSpPr>
        <p:spPr>
          <a:xfrm>
            <a:off x="1932824" y="2545849"/>
            <a:ext cx="3615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  <a:ea typeface="+mj-ea"/>
                <a:cs typeface="+mj-cs"/>
              </a:rPr>
              <a:t> </a:t>
            </a:r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1,24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Nordeste</a:t>
            </a:r>
          </a:p>
          <a:p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7B2C90-324C-4C06-8D7A-E4189D1FC893}"/>
              </a:ext>
            </a:extLst>
          </p:cNvPr>
          <p:cNvSpPr/>
          <p:nvPr/>
        </p:nvSpPr>
        <p:spPr>
          <a:xfrm>
            <a:off x="2088656" y="3242504"/>
            <a:ext cx="5194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1,20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D64BF76-0F75-4D69-91CA-A8F0781D75F0}"/>
              </a:ext>
            </a:extLst>
          </p:cNvPr>
          <p:cNvSpPr/>
          <p:nvPr/>
        </p:nvSpPr>
        <p:spPr>
          <a:xfrm>
            <a:off x="2105231" y="3959209"/>
            <a:ext cx="5791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1,17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Sul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D934AD-D615-4753-A840-D929AD9A4E36}"/>
              </a:ext>
            </a:extLst>
          </p:cNvPr>
          <p:cNvSpPr/>
          <p:nvPr/>
        </p:nvSpPr>
        <p:spPr>
          <a:xfrm>
            <a:off x="2125310" y="4604836"/>
            <a:ext cx="5579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1,07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Norte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33843B6-42CE-40D9-BAE9-980CB5E27AFC}"/>
              </a:ext>
            </a:extLst>
          </p:cNvPr>
          <p:cNvSpPr/>
          <p:nvPr/>
        </p:nvSpPr>
        <p:spPr>
          <a:xfrm>
            <a:off x="-161697" y="2365226"/>
            <a:ext cx="26340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3F64C1"/>
                </a:solidFill>
                <a:latin typeface="Impact" panose="020B0806030902050204" pitchFamily="34" charset="0"/>
                <a:ea typeface="+mj-ea"/>
                <a:cs typeface="+mj-cs"/>
              </a:rPr>
              <a:t>1,20</a:t>
            </a:r>
            <a:r>
              <a:rPr lang="pt-BR" sz="3600" b="1" dirty="0">
                <a:solidFill>
                  <a:srgbClr val="3F64C1"/>
                </a:solidFill>
                <a:latin typeface="Montserrat ExtraBold" panose="00000900000000000000" pitchFamily="2" charset="0"/>
                <a:ea typeface="+mj-ea"/>
                <a:cs typeface="+mj-cs"/>
              </a:rPr>
              <a:t>        </a:t>
            </a:r>
            <a:r>
              <a:rPr lang="pt-BR" b="1" dirty="0">
                <a:solidFill>
                  <a:srgbClr val="3F64C1"/>
                </a:solidFill>
                <a:latin typeface="Montserrat ExtraBold" panose="00000900000000000000" pitchFamily="2" charset="0"/>
                <a:ea typeface="+mj-ea"/>
                <a:cs typeface="+mj-cs"/>
              </a:rPr>
              <a:t>(20%↑)</a:t>
            </a:r>
          </a:p>
          <a:p>
            <a:r>
              <a:rPr lang="pt-BR" b="1" dirty="0">
                <a:solidFill>
                  <a:srgbClr val="3F64C1"/>
                </a:solidFill>
                <a:latin typeface="Montserrat" panose="020B0604020202020204" charset="0"/>
                <a:ea typeface="+mj-ea"/>
                <a:cs typeface="+mj-cs"/>
              </a:rPr>
              <a:t>               </a:t>
            </a:r>
            <a:r>
              <a:rPr lang="pt-BR" sz="2000" dirty="0">
                <a:solidFill>
                  <a:srgbClr val="3F64C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Brasil</a:t>
            </a:r>
            <a:endParaRPr lang="pt-BR" sz="20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2619" y="526882"/>
            <a:ext cx="109371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700" b="1" spc="-150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expansão de cirurgias eletivas – Brasil e Região nos meses de março a agosto de 2023</a:t>
            </a:r>
          </a:p>
        </p:txBody>
      </p:sp>
      <p:sp>
        <p:nvSpPr>
          <p:cNvPr id="22" name="Espaço Reservado para Texto 2"/>
          <p:cNvSpPr>
            <a:spLocks noGrp="1"/>
          </p:cNvSpPr>
          <p:nvPr>
            <p:ph type="body" sz="quarter" idx="16"/>
          </p:nvPr>
        </p:nvSpPr>
        <p:spPr>
          <a:xfrm>
            <a:off x="162619" y="5759087"/>
            <a:ext cx="9271768" cy="559013"/>
          </a:xfrm>
        </p:spPr>
        <p:txBody>
          <a:bodyPr anchor="ctr"/>
          <a:lstStyle/>
          <a:p>
            <a:pPr algn="just">
              <a:spcBef>
                <a:spcPts val="0"/>
              </a:spcBef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pPr algn="just">
              <a:spcBef>
                <a:spcPts val="0"/>
              </a:spcBef>
            </a:pPr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extração dos dados é realizada de acordo com o calendário de divulgação estabelecido pelo Tabnet e Tabwin.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1981583" y="1923874"/>
            <a:ext cx="24526" cy="3354238"/>
          </a:xfrm>
          <a:prstGeom prst="line">
            <a:avLst/>
          </a:prstGeom>
          <a:ln w="19050" cap="flat" cmpd="sng" algn="ctr">
            <a:solidFill>
              <a:srgbClr val="3F64C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Imagem 24">
            <a:extLst>
              <a:ext uri="{FF2B5EF4-FFF2-40B4-BE49-F238E27FC236}">
                <a16:creationId xmlns:a16="http://schemas.microsoft.com/office/drawing/2014/main" id="{38743E01-13BA-4741-B0F2-0FB670AC5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71" y="3635761"/>
            <a:ext cx="1487227" cy="1356066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7864671" y="1802761"/>
            <a:ext cx="49634" cy="363066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7871803" y="1330672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agosto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81B4D74-0F69-4339-BDD0-34E323089C85}"/>
              </a:ext>
            </a:extLst>
          </p:cNvPr>
          <p:cNvSpPr/>
          <p:nvPr/>
        </p:nvSpPr>
        <p:spPr>
          <a:xfrm>
            <a:off x="8108165" y="1848482"/>
            <a:ext cx="4687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1,30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Centro – Oeste </a:t>
            </a:r>
            <a:endParaRPr lang="pt-BR" sz="2400" b="1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(30%↑)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D8DD4FD-99CE-48ED-885C-DC321F08503C}"/>
              </a:ext>
            </a:extLst>
          </p:cNvPr>
          <p:cNvSpPr/>
          <p:nvPr/>
        </p:nvSpPr>
        <p:spPr>
          <a:xfrm>
            <a:off x="8046846" y="2555840"/>
            <a:ext cx="4391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  <a:ea typeface="+mj-ea"/>
                <a:cs typeface="+mj-cs"/>
              </a:rPr>
              <a:t> </a:t>
            </a:r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1,20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Nordeste</a:t>
            </a:r>
          </a:p>
          <a:p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977B2C90-324C-4C06-8D7A-E4189D1FC893}"/>
              </a:ext>
            </a:extLst>
          </p:cNvPr>
          <p:cNvSpPr/>
          <p:nvPr/>
        </p:nvSpPr>
        <p:spPr>
          <a:xfrm>
            <a:off x="8140203" y="3297899"/>
            <a:ext cx="5194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1,19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D64BF76-0F75-4D69-91CA-A8F0781D75F0}"/>
              </a:ext>
            </a:extLst>
          </p:cNvPr>
          <p:cNvSpPr/>
          <p:nvPr/>
        </p:nvSpPr>
        <p:spPr>
          <a:xfrm>
            <a:off x="8140203" y="3972490"/>
            <a:ext cx="5791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1,16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Sul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1D934AD-D615-4753-A840-D929AD9A4E36}"/>
              </a:ext>
            </a:extLst>
          </p:cNvPr>
          <p:cNvSpPr/>
          <p:nvPr/>
        </p:nvSpPr>
        <p:spPr>
          <a:xfrm>
            <a:off x="8133803" y="4638479"/>
            <a:ext cx="5579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3F64C1"/>
                </a:solidFill>
                <a:latin typeface="Impact" panose="020B0806030902050204" pitchFamily="34" charset="0"/>
              </a:rPr>
              <a:t>1,14</a:t>
            </a:r>
            <a:r>
              <a:rPr lang="pt-BR" sz="24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</a:t>
            </a:r>
            <a:r>
              <a:rPr lang="pt-BR" sz="24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Norte</a:t>
            </a:r>
          </a:p>
          <a:p>
            <a:pPr lvl="0"/>
            <a:r>
              <a:rPr lang="pt-BR" sz="1600" b="1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(14%↑)</a:t>
            </a:r>
            <a:endParaRPr lang="pt-BR" sz="1600" dirty="0">
              <a:solidFill>
                <a:srgbClr val="3F6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F33843B6-42CE-40D9-BAE9-980CB5E27AFC}"/>
              </a:ext>
            </a:extLst>
          </p:cNvPr>
          <p:cNvSpPr/>
          <p:nvPr/>
        </p:nvSpPr>
        <p:spPr>
          <a:xfrm>
            <a:off x="6130316" y="2297054"/>
            <a:ext cx="17759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>
                <a:solidFill>
                  <a:srgbClr val="3F64C1"/>
                </a:solidFill>
                <a:latin typeface="Impact" panose="020B0806030902050204" pitchFamily="34" charset="0"/>
              </a:rPr>
              <a:t>1,19</a:t>
            </a:r>
            <a:r>
              <a:rPr lang="pt-BR" sz="3600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        </a:t>
            </a:r>
            <a:r>
              <a:rPr lang="pt-BR" b="1" dirty="0">
                <a:solidFill>
                  <a:srgbClr val="3F64C1"/>
                </a:solidFill>
                <a:latin typeface="Montserrat ExtraBold" panose="00000900000000000000" pitchFamily="2" charset="0"/>
              </a:rPr>
              <a:t>(19%↑)</a:t>
            </a:r>
            <a:r>
              <a:rPr lang="pt-BR" b="1" dirty="0">
                <a:solidFill>
                  <a:srgbClr val="3F64C1"/>
                </a:solidFill>
                <a:latin typeface="Montserrat" panose="020B0604020202020204" charset="0"/>
              </a:rPr>
              <a:t>               </a:t>
            </a:r>
            <a:r>
              <a:rPr lang="pt-BR" sz="2000" dirty="0">
                <a:solidFill>
                  <a:srgbClr val="3F64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97679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66107" y="534702"/>
            <a:ext cx="10774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spc="-150" dirty="0">
                <a:solidFill>
                  <a:srgbClr val="335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expansão de cirurgias eletivas – Brasil e UFs nos meses de março a agosto de 2023</a:t>
            </a:r>
          </a:p>
        </p:txBody>
      </p:sp>
      <p:sp>
        <p:nvSpPr>
          <p:cNvPr id="8" name="Oval 32">
            <a:extLst>
              <a:ext uri="{FF2B5EF4-FFF2-40B4-BE49-F238E27FC236}">
                <a16:creationId xmlns:a16="http://schemas.microsoft.com/office/drawing/2014/main" id="{0AB82342-E1D1-811D-E9D3-F1C50328805C}"/>
              </a:ext>
            </a:extLst>
          </p:cNvPr>
          <p:cNvSpPr/>
          <p:nvPr/>
        </p:nvSpPr>
        <p:spPr>
          <a:xfrm>
            <a:off x="6998398" y="1727475"/>
            <a:ext cx="818039" cy="818039"/>
          </a:xfrm>
          <a:prstGeom prst="ellipse">
            <a:avLst/>
          </a:prstGeom>
          <a:solidFill>
            <a:srgbClr val="33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52789" y="1899183"/>
            <a:ext cx="384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F64C1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UFs apresentaram Taxa de Expansão superior a 1.</a:t>
            </a:r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0AB82342-E1D1-811D-E9D3-F1C50328805C}"/>
              </a:ext>
            </a:extLst>
          </p:cNvPr>
          <p:cNvSpPr/>
          <p:nvPr/>
        </p:nvSpPr>
        <p:spPr>
          <a:xfrm>
            <a:off x="6998398" y="2980321"/>
            <a:ext cx="818039" cy="818039"/>
          </a:xfrm>
          <a:prstGeom prst="ellipse">
            <a:avLst/>
          </a:prstGeom>
          <a:solidFill>
            <a:srgbClr val="33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052789" y="3042065"/>
            <a:ext cx="384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F64C1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UFs apresentaram Taxa de Expansão inferior a 1.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213600" y="4550288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extração dos dados é realizada de acordo com o calendário de divulgação estabelecido pelo Tabnet e Tabwin.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63" y="1426665"/>
            <a:ext cx="301452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4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2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 O PNRF</a:t>
            </a: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57510285-AC17-A578-3361-07298DA798A1}"/>
              </a:ext>
            </a:extLst>
          </p:cNvPr>
          <p:cNvSpPr/>
          <p:nvPr/>
        </p:nvSpPr>
        <p:spPr>
          <a:xfrm>
            <a:off x="2051534" y="3008780"/>
            <a:ext cx="8283957" cy="12057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500"/>
            <a:r>
              <a:rPr lang="pt-BR" dirty="0" err="1"/>
              <a:t>nstitui</a:t>
            </a:r>
            <a:r>
              <a:rPr lang="pt-BR" dirty="0"/>
              <a:t> o PNRF.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51534" y="3029775"/>
            <a:ext cx="8164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500"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Objetivo do Programa:</a:t>
            </a:r>
          </a:p>
          <a:p>
            <a:pPr marL="283500" algn="ctr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Organizar e ampliar o acesso a cirurgias eletivas, exames e consultas na Atenção Especializada à saúde, em especial aqueles com demanda reprimida identificada. 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57510285-AC17-A578-3361-07298DA798A1}"/>
              </a:ext>
            </a:extLst>
          </p:cNvPr>
          <p:cNvSpPr/>
          <p:nvPr/>
        </p:nvSpPr>
        <p:spPr>
          <a:xfrm>
            <a:off x="2051534" y="1641905"/>
            <a:ext cx="8283957" cy="10195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500" algn="ctr"/>
            <a:r>
              <a:rPr lang="da-DK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Portaria GM/MS n° 90 de 03 de fevereiro de 2023:</a:t>
            </a:r>
            <a:r>
              <a:rPr lang="da-DK" dirty="0">
                <a:solidFill>
                  <a:srgbClr val="183EFF"/>
                </a:solidFill>
                <a:latin typeface="Montserrat ExtraBold" panose="00000900000000000000" pitchFamily="2" charset="0"/>
              </a:rPr>
              <a:t> </a:t>
            </a:r>
          </a:p>
          <a:p>
            <a:pPr marL="283500" algn="ctr"/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institui o Programa. </a:t>
            </a:r>
          </a:p>
          <a:p>
            <a:pPr marL="283500"/>
            <a:r>
              <a:rPr lang="pt-BR" dirty="0"/>
              <a:t>Institui o PNRF.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57054" y="4364631"/>
            <a:ext cx="6096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500" algn="ctr"/>
            <a:r>
              <a:rPr lang="pt-BR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AGENDA </a:t>
            </a:r>
          </a:p>
          <a:p>
            <a:pPr marL="283500" algn="ctr"/>
            <a:r>
              <a:rPr lang="pt-BR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PRIORITÁRIA</a:t>
            </a:r>
          </a:p>
          <a:p>
            <a:pPr marL="283500" algn="ctr"/>
            <a:r>
              <a:rPr lang="pt-BR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DO GOVERNO</a:t>
            </a:r>
            <a:r>
              <a:rPr lang="pt-BR" dirty="0">
                <a:solidFill>
                  <a:srgbClr val="00B050"/>
                </a:solidFill>
                <a:latin typeface="Montserrat ExtraBold" panose="00000900000000000000" pitchFamily="2" charset="0"/>
              </a:rPr>
              <a:t> </a:t>
            </a:r>
          </a:p>
          <a:p>
            <a:pPr marL="569250" indent="-3600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primeiros dias de governo;</a:t>
            </a:r>
          </a:p>
          <a:p>
            <a:pPr marL="569250" indent="-360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Recomendação da equipe de transição.</a:t>
            </a:r>
          </a:p>
        </p:txBody>
      </p:sp>
      <p:pic>
        <p:nvPicPr>
          <p:cNvPr id="9" name="Imagem 8" descr="Conheça os traços de um time “resolvedor de problema”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42605" r="34421"/>
          <a:stretch/>
        </p:blipFill>
        <p:spPr bwMode="auto">
          <a:xfrm>
            <a:off x="3125585" y="4364631"/>
            <a:ext cx="714895" cy="1882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48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799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183EFF"/>
              </a:buClr>
              <a:buSzPts val="2200"/>
            </a:pPr>
            <a:r>
              <a:rPr lang="pt-BR" sz="3000" b="1" kern="1200" spc="-150" dirty="0">
                <a:solidFill>
                  <a:srgbClr val="3352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Montserrat ExtraBold"/>
              </a:rPr>
              <a:t>Tamanho da fila declarada nos Planos Estaduais e procedimentos cirúrgicos a serem realizados pelo PNRF</a:t>
            </a:r>
            <a:endParaRPr lang="pt-BR" altLang="pt-BR" sz="3000" b="1" kern="1200" spc="-150" dirty="0">
              <a:solidFill>
                <a:srgbClr val="33529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7" y="1070871"/>
            <a:ext cx="6030167" cy="56395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r="4031" b="3290"/>
          <a:stretch/>
        </p:blipFill>
        <p:spPr>
          <a:xfrm>
            <a:off x="6745623" y="921368"/>
            <a:ext cx="5246255" cy="593108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6255" y="6611779"/>
            <a:ext cx="6165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Departamento de Regulação Assistencial e Controle (DRAC).</a:t>
            </a:r>
          </a:p>
        </p:txBody>
      </p:sp>
    </p:spTree>
    <p:extLst>
      <p:ext uri="{BB962C8B-B14F-4D97-AF65-F5344CB8AC3E}">
        <p14:creationId xmlns:p14="http://schemas.microsoft.com/office/powerpoint/2010/main" val="19375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2183" y="16934"/>
            <a:ext cx="10800000" cy="718458"/>
          </a:xfrm>
        </p:spPr>
        <p:txBody>
          <a:bodyPr/>
          <a:lstStyle/>
          <a:p>
            <a:pPr algn="ctr"/>
            <a:r>
              <a:rPr lang="pt-BR" dirty="0"/>
              <a:t>Indicadores do PNRF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3383" y="980331"/>
            <a:ext cx="1099336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Número de cirurgias realizadas pelo programa:</a:t>
            </a:r>
          </a:p>
          <a:p>
            <a:pPr lvl="1"/>
            <a:r>
              <a:rPr lang="pt-BR" sz="2200" dirty="0">
                <a:solidFill>
                  <a:srgbClr val="595959"/>
                </a:solidFill>
              </a:rPr>
              <a:t>  </a:t>
            </a:r>
            <a:r>
              <a:rPr lang="pt-BR" dirty="0">
                <a:solidFill>
                  <a:srgbClr val="595959"/>
                </a:solidFill>
              </a:rPr>
              <a:t>Somatório do total de procedimentos cirúrgicos realizados identificados com o código do Programa</a:t>
            </a:r>
            <a:r>
              <a:rPr lang="pt-BR" sz="2200" dirty="0">
                <a:solidFill>
                  <a:srgbClr val="595959"/>
                </a:solidFill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Percentual de execução física em relação ao planejado:</a:t>
            </a:r>
          </a:p>
          <a:p>
            <a:pPr lvl="1"/>
            <a:r>
              <a:rPr lang="pt-BR" dirty="0">
                <a:solidFill>
                  <a:srgbClr val="595959"/>
                </a:solidFill>
              </a:rPr>
              <a:t> Somatório do total de procedimentos cirúrgicos realizados em comparação ao planejado por cada estado no plano de adesão.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Percentual de execução financeira do recurso federal disponibilizado:</a:t>
            </a:r>
          </a:p>
          <a:p>
            <a:pPr lvl="1"/>
            <a:r>
              <a:rPr lang="pt-BR" dirty="0">
                <a:solidFill>
                  <a:srgbClr val="595959"/>
                </a:solidFill>
              </a:rPr>
              <a:t> Valor total dos procedimentos cirúrgicos realizados em relação ao valor total previsto na Portaria do Programa.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183EFF"/>
                </a:solidFill>
                <a:latin typeface="Montserrat ExtraBold" panose="00000900000000000000" pitchFamily="2" charset="0"/>
              </a:rPr>
              <a:t>Taxa de expansão de cirurgias eletivas: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595959"/>
                </a:solidFill>
              </a:rPr>
              <a:t>           Comparação entre o número total de cirurgias eletivas realizadas no Brasil no ano de 2022 e 2023.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6751" y="4975375"/>
            <a:ext cx="1032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595959"/>
                </a:solidFill>
              </a:rPr>
              <a:t>O monitoramento da execução do Programa ocorre por meio do registro da produção das cirurgias eletivas nas Base de Dados dos Sistemas de Informações Ambulatoriais e Hospitalares – SIH e SIA/SUS. </a:t>
            </a:r>
            <a:endParaRPr lang="pt-BR" dirty="0">
              <a:solidFill>
                <a:srgbClr val="595959"/>
              </a:solidFill>
            </a:endParaRP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682829" y="1583755"/>
            <a:ext cx="164264" cy="17642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682829" y="2396048"/>
            <a:ext cx="164264" cy="17642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682829" y="3445227"/>
            <a:ext cx="164264" cy="17642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eta Dobrada para Cima 9"/>
          <p:cNvSpPr/>
          <p:nvPr/>
        </p:nvSpPr>
        <p:spPr>
          <a:xfrm rot="5400000">
            <a:off x="707957" y="4330142"/>
            <a:ext cx="164264" cy="176420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57510285-AC17-A578-3361-07298DA798A1}"/>
              </a:ext>
            </a:extLst>
          </p:cNvPr>
          <p:cNvSpPr/>
          <p:nvPr/>
        </p:nvSpPr>
        <p:spPr>
          <a:xfrm>
            <a:off x="517505" y="4868052"/>
            <a:ext cx="10505116" cy="876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50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27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>
          <a:xfrm>
            <a:off x="165538" y="544500"/>
            <a:ext cx="12026462" cy="570939"/>
          </a:xfrm>
        </p:spPr>
        <p:txBody>
          <a:bodyPr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Número de cirurgias realizadas pelo PNRF – Brasil e Regiões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6"/>
          </p:nvPr>
        </p:nvSpPr>
        <p:spPr>
          <a:xfrm>
            <a:off x="165539" y="5760564"/>
            <a:ext cx="9271768" cy="559013"/>
          </a:xfrm>
        </p:spPr>
        <p:txBody>
          <a:bodyPr anchor="ctr"/>
          <a:lstStyle/>
          <a:p>
            <a:pPr algn="just">
              <a:spcBef>
                <a:spcPts val="0"/>
              </a:spcBef>
            </a:pPr>
            <a:r>
              <a:rPr lang="pt-BR" sz="1000" b="1" dirty="0">
                <a:solidFill>
                  <a:srgbClr val="595959"/>
                </a:solidFill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</a:rPr>
              <a:t>: Extração SIH/SIA e SISGERF (Sistema de Gerenciamento de Recursos Financeiros do MAC) realizada pelo DRAC. </a:t>
            </a:r>
          </a:p>
          <a:p>
            <a:pPr algn="just">
              <a:spcBef>
                <a:spcPts val="0"/>
              </a:spcBef>
            </a:pPr>
            <a:r>
              <a:rPr lang="pt-BR" sz="1000" b="1" dirty="0">
                <a:solidFill>
                  <a:srgbClr val="595959"/>
                </a:solidFill>
              </a:rPr>
              <a:t>OBS</a:t>
            </a:r>
            <a:r>
              <a:rPr lang="pt-BR" sz="1000" dirty="0">
                <a:solidFill>
                  <a:srgbClr val="595959"/>
                </a:solidFill>
              </a:rPr>
              <a:t>: A execução financeira considera o valor total de procedimentos cirúrgicos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2672" y="1136417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julho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41428" y="1851670"/>
            <a:ext cx="171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130.854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9284" y="2940067"/>
            <a:ext cx="16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 flipH="1">
            <a:off x="6137687" y="1406588"/>
            <a:ext cx="29054" cy="4212940"/>
          </a:xfrm>
          <a:prstGeom prst="line">
            <a:avLst/>
          </a:prstGeom>
          <a:ln w="28575">
            <a:solidFill>
              <a:srgbClr val="33529E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1976844" y="1927280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56.654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Nordeste 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48375" y="2390436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(43,30%)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48718" y="2660650"/>
            <a:ext cx="369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25.500   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Sudeste 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193336" y="3085693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(19,49%)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968834" y="3308528"/>
            <a:ext cx="4300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900"/>
              </a:spcBef>
              <a:spcAft>
                <a:spcPts val="900"/>
              </a:spcAft>
            </a:pP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22.923    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Sul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208574" y="3777584"/>
            <a:ext cx="858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(17,52%)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95169" y="3937443"/>
            <a:ext cx="4568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13.754      </a:t>
            </a:r>
            <a:r>
              <a:rPr lang="pt-BR" sz="20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Centro-Oeste</a:t>
            </a:r>
            <a:endParaRPr lang="pt-BR" sz="20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185346" y="4455151"/>
            <a:ext cx="863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(10,51%)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001043" y="4706414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12.023       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156203" y="5157195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(9,19%)</a:t>
            </a:r>
            <a:endParaRPr lang="pt-BR" dirty="0">
              <a:solidFill>
                <a:srgbClr val="33529E"/>
              </a:solidFill>
            </a:endParaRP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1904170" y="1867366"/>
            <a:ext cx="17004" cy="3574428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578642" y="3657987"/>
            <a:ext cx="1146810" cy="1129030"/>
          </a:xfrm>
          <a:prstGeom prst="rect">
            <a:avLst/>
          </a:prstGeom>
        </p:spPr>
      </p:pic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 flipH="1">
            <a:off x="8069009" y="1695020"/>
            <a:ext cx="23026" cy="3920858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8092035" y="1146907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agosto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8049257" y="1695020"/>
            <a:ext cx="3998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85.589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Nordeste 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8186924" y="2116502"/>
            <a:ext cx="872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(42,41%)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8036984" y="2408889"/>
            <a:ext cx="3793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49.582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Sudeste</a:t>
            </a:r>
            <a:endParaRPr lang="pt-BR" sz="22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8181017" y="2922619"/>
            <a:ext cx="876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(24,57%)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8077216" y="3177059"/>
            <a:ext cx="346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900"/>
              </a:spcBef>
              <a:spcAft>
                <a:spcPts val="900"/>
              </a:spcAft>
            </a:pPr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31.534  </a:t>
            </a:r>
            <a:r>
              <a:rPr lang="pt-BR" sz="22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Sul 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8220280" y="3661815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(15,63%)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8003688" y="3900350"/>
            <a:ext cx="4419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17.577     </a:t>
            </a:r>
            <a:r>
              <a:rPr lang="pt-BR" sz="20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Norte</a:t>
            </a:r>
            <a:endParaRPr lang="pt-BR" sz="20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8201845" y="4340984"/>
            <a:ext cx="763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(8,71%)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8036984" y="4561556"/>
            <a:ext cx="4010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  17.512   </a:t>
            </a:r>
            <a:r>
              <a:rPr lang="pt-BR" sz="20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Região Centro-Oeste</a:t>
            </a:r>
            <a:endParaRPr lang="pt-BR" sz="2000" dirty="0">
              <a:solidFill>
                <a:srgbClr val="3352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8216486" y="5034436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(8,68%)</a:t>
            </a:r>
            <a:endParaRPr lang="pt-BR" sz="1600" dirty="0">
              <a:solidFill>
                <a:srgbClr val="33529E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257133" y="1927280"/>
            <a:ext cx="17187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4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201.794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6117173" y="2634693"/>
            <a:ext cx="16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  <p:pic>
        <p:nvPicPr>
          <p:cNvPr id="67" name="Imagem 66"/>
          <p:cNvPicPr/>
          <p:nvPr/>
        </p:nvPicPr>
        <p:blipFill>
          <a:blip r:embed="rId2"/>
          <a:stretch>
            <a:fillRect/>
          </a:stretch>
        </p:blipFill>
        <p:spPr>
          <a:xfrm>
            <a:off x="6573903" y="3504799"/>
            <a:ext cx="1146810" cy="11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98270749"/>
              </p:ext>
            </p:extLst>
          </p:nvPr>
        </p:nvGraphicFramePr>
        <p:xfrm>
          <a:off x="596553" y="1213244"/>
          <a:ext cx="10800196" cy="463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0748" y="494786"/>
            <a:ext cx="10955056" cy="718458"/>
          </a:xfrm>
        </p:spPr>
        <p:txBody>
          <a:bodyPr/>
          <a:lstStyle/>
          <a:p>
            <a:pPr algn="ctr"/>
            <a:r>
              <a:rPr lang="pt-BR" sz="3000" dirty="0"/>
              <a:t>Número de cirurgias realizadas pelo PNRF por UF nos meses de março a agosto de 2023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70981" y="5129445"/>
            <a:ext cx="75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da aprovação do plano estadual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50748" y="5923290"/>
            <a:ext cx="6869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extração dos dados é realizada de acordo com o calendário de divulgação estabelecido pelo Tabnet e Tabwin.</a:t>
            </a:r>
          </a:p>
        </p:txBody>
      </p:sp>
      <p:sp>
        <p:nvSpPr>
          <p:cNvPr id="3" name="Fluxograma: Conector 2"/>
          <p:cNvSpPr/>
          <p:nvPr/>
        </p:nvSpPr>
        <p:spPr>
          <a:xfrm>
            <a:off x="8791590" y="1567297"/>
            <a:ext cx="2027207" cy="1840507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Todas as UFs registraram produção pelo PNRF</a:t>
            </a:r>
            <a:endParaRPr lang="pt-BR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35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806" y="612898"/>
            <a:ext cx="8888307" cy="718458"/>
          </a:xfrm>
        </p:spPr>
        <p:txBody>
          <a:bodyPr/>
          <a:lstStyle/>
          <a:p>
            <a:pPr algn="ctr"/>
            <a:r>
              <a:rPr lang="pt-BR" sz="3000" dirty="0"/>
              <a:t>10+ Procedimentos Cirúrgicos realizados pelo PNRF nos meses de março a agosto de 2023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1601" y="5914107"/>
            <a:ext cx="954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extração dos dados é realizada de acordo com o calendário de divulgação estabelecido pelo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Tabnet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Tabwin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1925136"/>
            <a:ext cx="8640000" cy="22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4"/>
          </p:nvPr>
        </p:nvSpPr>
        <p:spPr>
          <a:xfrm>
            <a:off x="171375" y="498252"/>
            <a:ext cx="11234759" cy="570939"/>
          </a:xfrm>
        </p:spPr>
        <p:txBody>
          <a:bodyPr/>
          <a:lstStyle/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Percentual de execução física em relação ao planejado - Brasil e Regiões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81043" y="967943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julho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1497" y="1698446"/>
            <a:ext cx="171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26,85%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2677" y="2562791"/>
            <a:ext cx="16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6226831" y="975225"/>
            <a:ext cx="14290" cy="4924596"/>
          </a:xfrm>
          <a:prstGeom prst="line">
            <a:avLst/>
          </a:prstGeom>
          <a:ln w="28575">
            <a:solidFill>
              <a:srgbClr val="33529E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>
            <a:off x="1783638" y="1592350"/>
            <a:ext cx="63471" cy="4276407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3" y="3133047"/>
            <a:ext cx="1220073" cy="1152000"/>
          </a:xfrm>
          <a:prstGeom prst="rect">
            <a:avLst/>
          </a:prstGeom>
        </p:spPr>
      </p:pic>
      <p:sp>
        <p:nvSpPr>
          <p:cNvPr id="70" name="Retângulo 69"/>
          <p:cNvSpPr/>
          <p:nvPr/>
        </p:nvSpPr>
        <p:spPr>
          <a:xfrm>
            <a:off x="163062" y="5957412"/>
            <a:ext cx="8478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extração dos dados é realizada de acordo com o calendário de divulgação estabelecido pelo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Tabnet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0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Tabwin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37" y="1562677"/>
            <a:ext cx="4467273" cy="2340000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2674506" y="4000545"/>
            <a:ext cx="2851005" cy="18746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43EE2E4-EF1A-4DC0-83B8-FDF3968364FD}"/>
              </a:ext>
            </a:extLst>
          </p:cNvPr>
          <p:cNvSpPr/>
          <p:nvPr/>
        </p:nvSpPr>
        <p:spPr>
          <a:xfrm>
            <a:off x="2547296" y="4038746"/>
            <a:ext cx="206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33,58%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Sul</a:t>
            </a:r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4445FEE-28BF-42E3-81BD-8516BFE92190}"/>
              </a:ext>
            </a:extLst>
          </p:cNvPr>
          <p:cNvSpPr/>
          <p:nvPr/>
        </p:nvSpPr>
        <p:spPr>
          <a:xfrm>
            <a:off x="2622409" y="5094285"/>
            <a:ext cx="290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29,95%</a:t>
            </a:r>
            <a:r>
              <a:rPr lang="pt-BR" b="1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Centro-Oeste</a:t>
            </a:r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BFE2F96-62C6-4CED-8651-645DE97FECB9}"/>
              </a:ext>
            </a:extLst>
          </p:cNvPr>
          <p:cNvSpPr/>
          <p:nvPr/>
        </p:nvSpPr>
        <p:spPr>
          <a:xfrm>
            <a:off x="2625399" y="4362685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33,44%</a:t>
            </a:r>
            <a:r>
              <a:rPr lang="pt-BR" b="1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Nordeste</a:t>
            </a:r>
            <a:endParaRPr lang="pt-BR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22F08AC-FC66-4B85-A5B2-10F2069851D6}"/>
              </a:ext>
            </a:extLst>
          </p:cNvPr>
          <p:cNvSpPr/>
          <p:nvPr/>
        </p:nvSpPr>
        <p:spPr>
          <a:xfrm>
            <a:off x="2629767" y="4718742"/>
            <a:ext cx="222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31,77%  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Norte</a:t>
            </a:r>
            <a:endParaRPr lang="pt-BR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E939D87-9978-49F6-A341-7EC89326AA28}"/>
              </a:ext>
            </a:extLst>
          </p:cNvPr>
          <p:cNvSpPr/>
          <p:nvPr/>
        </p:nvSpPr>
        <p:spPr>
          <a:xfrm>
            <a:off x="2622409" y="5489042"/>
            <a:ext cx="240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15,38% 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Sudeste</a:t>
            </a:r>
            <a:endParaRPr lang="pt-BR" dirty="0"/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B359CE9-3BB0-5414-12DA-AFE8E33D90A5}"/>
              </a:ext>
            </a:extLst>
          </p:cNvPr>
          <p:cNvCxnSpPr>
            <a:cxnSpLocks/>
          </p:cNvCxnSpPr>
          <p:nvPr/>
        </p:nvCxnSpPr>
        <p:spPr>
          <a:xfrm flipH="1">
            <a:off x="7904080" y="1386645"/>
            <a:ext cx="35809" cy="4541971"/>
          </a:xfrm>
          <a:prstGeom prst="line">
            <a:avLst/>
          </a:prstGeom>
          <a:ln w="19050" cap="flat" cmpd="sng" algn="ctr">
            <a:solidFill>
              <a:srgbClr val="33529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7980058" y="970366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  <a:latin typeface="Montserrat ExtraBold" panose="00000900000000000000" pitchFamily="2" charset="0"/>
              </a:rPr>
              <a:t>Março a agosto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271423" y="1664842"/>
            <a:ext cx="17187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41,41%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369007" y="2415378"/>
            <a:ext cx="16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529E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98" y="3154554"/>
            <a:ext cx="1220072" cy="1152000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8583787" y="4007090"/>
            <a:ext cx="2851005" cy="18746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43EE2E4-EF1A-4DC0-83B8-FDF3968364FD}"/>
              </a:ext>
            </a:extLst>
          </p:cNvPr>
          <p:cNvSpPr/>
          <p:nvPr/>
        </p:nvSpPr>
        <p:spPr>
          <a:xfrm>
            <a:off x="8423325" y="3937222"/>
            <a:ext cx="259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50,52%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Nordeste</a:t>
            </a:r>
            <a:endParaRPr lang="pt-BR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4445FEE-28BF-42E3-81BD-8516BFE92190}"/>
              </a:ext>
            </a:extLst>
          </p:cNvPr>
          <p:cNvSpPr/>
          <p:nvPr/>
        </p:nvSpPr>
        <p:spPr>
          <a:xfrm>
            <a:off x="8498438" y="4992761"/>
            <a:ext cx="28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38,13%</a:t>
            </a:r>
            <a:r>
              <a:rPr lang="pt-BR" b="1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Centro-Oeste</a:t>
            </a:r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4BFE2F96-62C6-4CED-8651-645DE97FECB9}"/>
              </a:ext>
            </a:extLst>
          </p:cNvPr>
          <p:cNvSpPr/>
          <p:nvPr/>
        </p:nvSpPr>
        <p:spPr>
          <a:xfrm>
            <a:off x="8501428" y="4261161"/>
            <a:ext cx="226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46,44%</a:t>
            </a:r>
            <a:r>
              <a:rPr lang="pt-BR" b="1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Norte</a:t>
            </a:r>
            <a:endParaRPr lang="pt-BR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22F08AC-FC66-4B85-A5B2-10F2069851D6}"/>
              </a:ext>
            </a:extLst>
          </p:cNvPr>
          <p:cNvSpPr/>
          <p:nvPr/>
        </p:nvSpPr>
        <p:spPr>
          <a:xfrm>
            <a:off x="8505796" y="4617218"/>
            <a:ext cx="198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46,19%  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Sul</a:t>
            </a:r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EE939D87-9978-49F6-A341-7EC89326AA28}"/>
              </a:ext>
            </a:extLst>
          </p:cNvPr>
          <p:cNvSpPr/>
          <p:nvPr/>
        </p:nvSpPr>
        <p:spPr>
          <a:xfrm>
            <a:off x="8531690" y="5495587"/>
            <a:ext cx="2404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29,91%    </a:t>
            </a:r>
            <a:r>
              <a:rPr lang="pt-BR" dirty="0">
                <a:solidFill>
                  <a:srgbClr val="0070C0"/>
                </a:solidFill>
                <a:effectLst>
                  <a:glow>
                    <a:srgbClr val="92D050">
                      <a:alpha val="0"/>
                    </a:srgbClr>
                  </a:glo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Região Sudeste</a:t>
            </a:r>
            <a:endParaRPr lang="pt-BR" dirty="0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596" y="1439812"/>
            <a:ext cx="44772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62192" y="388916"/>
            <a:ext cx="7729954" cy="718458"/>
          </a:xfrm>
        </p:spPr>
        <p:txBody>
          <a:bodyPr/>
          <a:lstStyle/>
          <a:p>
            <a:pPr algn="ctr"/>
            <a:r>
              <a:rPr lang="pt-BR" sz="2800" dirty="0"/>
              <a:t>Execução física em relação ao planejado nos meses de março a agosto de 2023 – Brasil e UFs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4367" y="5905824"/>
            <a:ext cx="7423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Fonte(s) de dados (s): 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 e SIH extraído pelo Departamento de Regulação Assistencial e Controle (DRAC).</a:t>
            </a:r>
          </a:p>
          <a:p>
            <a:pPr algn="just"/>
            <a:r>
              <a:rPr lang="pt-BR" sz="10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1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extração dos dados é realizada de acordo com o calendário de divulgação estabelecido pelo Tabnet e Tabwin.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25" y="1272819"/>
            <a:ext cx="448654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47988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r 1">
    <a:dk1>
      <a:srgbClr val="000000"/>
    </a:dk1>
    <a:lt1>
      <a:srgbClr val="FFFFFF"/>
    </a:lt1>
    <a:dk2>
      <a:srgbClr val="44546A"/>
    </a:dk2>
    <a:lt2>
      <a:srgbClr val="E7E6E6"/>
    </a:lt2>
    <a:accent1>
      <a:srgbClr val="013FFE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15780</TotalTime>
  <Words>1137</Words>
  <Application>Microsoft Office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Courier New</vt:lpstr>
      <vt:lpstr>Roboto</vt:lpstr>
      <vt:lpstr>Montserrat ExtraBold</vt:lpstr>
      <vt:lpstr>Calibri Light</vt:lpstr>
      <vt:lpstr>Arial</vt:lpstr>
      <vt:lpstr>Montserrat</vt:lpstr>
      <vt:lpstr>Impact</vt:lpstr>
      <vt:lpstr>Wingdings</vt:lpstr>
      <vt:lpstr>Calibri</vt:lpstr>
      <vt:lpstr>Lâmina de Abertura</vt:lpstr>
      <vt:lpstr>Lâmina de Abertura e final</vt:lpstr>
      <vt:lpstr>Programa Nacional de Redução das Filas de Cirurgias Eletivas</vt:lpstr>
      <vt:lpstr>  O PNRF</vt:lpstr>
      <vt:lpstr>Apresentação do PowerPoint</vt:lpstr>
      <vt:lpstr>Indicadores do PNRF</vt:lpstr>
      <vt:lpstr>Apresentação do PowerPoint</vt:lpstr>
      <vt:lpstr>Número de cirurgias realizadas pelo PNRF por UF nos meses de março a agosto de 2023</vt:lpstr>
      <vt:lpstr>10+ Procedimentos Cirúrgicos realizados pelo PNRF nos meses de março a agosto de 2023</vt:lpstr>
      <vt:lpstr>Apresentação do PowerPoint</vt:lpstr>
      <vt:lpstr>Execução física em relação ao planejado nos meses de março a agosto de 2023 – Brasil e UFs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Magalhaes, Sr. Lindomar Mourao (BRA)</cp:lastModifiedBy>
  <cp:revision>227</cp:revision>
  <cp:lastPrinted>2021-05-27T13:54:16Z</cp:lastPrinted>
  <dcterms:created xsi:type="dcterms:W3CDTF">2021-05-25T14:48:35Z</dcterms:created>
  <dcterms:modified xsi:type="dcterms:W3CDTF">2023-10-26T11:19:42Z</dcterms:modified>
</cp:coreProperties>
</file>