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0" r:id="rId5"/>
  </p:sldMasterIdLst>
  <p:notesMasterIdLst>
    <p:notesMasterId r:id="rId21"/>
  </p:notesMasterIdLst>
  <p:handoutMasterIdLst>
    <p:handoutMasterId r:id="rId22"/>
  </p:handoutMasterIdLst>
  <p:sldIdLst>
    <p:sldId id="288" r:id="rId6"/>
    <p:sldId id="298" r:id="rId7"/>
    <p:sldId id="299" r:id="rId8"/>
    <p:sldId id="292" r:id="rId9"/>
    <p:sldId id="300" r:id="rId10"/>
    <p:sldId id="296" r:id="rId11"/>
    <p:sldId id="303" r:id="rId12"/>
    <p:sldId id="304" r:id="rId13"/>
    <p:sldId id="301" r:id="rId14"/>
    <p:sldId id="302" r:id="rId15"/>
    <p:sldId id="314" r:id="rId16"/>
    <p:sldId id="311" r:id="rId17"/>
    <p:sldId id="313" r:id="rId18"/>
    <p:sldId id="308" r:id="rId19"/>
    <p:sldId id="286" r:id="rId20"/>
  </p:sldIdLst>
  <p:sldSz cx="12192000" cy="6858000"/>
  <p:notesSz cx="9982200" cy="67945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uno de Melo Vianna" initials="BdMV" lastIdx="1" clrIdx="0">
    <p:extLst>
      <p:ext uri="{19B8F6BF-5375-455C-9EA6-DF929625EA0E}">
        <p15:presenceInfo xmlns:p15="http://schemas.microsoft.com/office/powerpoint/2012/main" userId="S-1-5-21-2135630104-1162506924-937769972-3311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CDFF"/>
    <a:srgbClr val="FD9DA6"/>
    <a:srgbClr val="FFA3A5"/>
    <a:srgbClr val="FED2D6"/>
    <a:srgbClr val="F4B490"/>
    <a:srgbClr val="FFD869"/>
    <a:srgbClr val="33529E"/>
    <a:srgbClr val="FF7C80"/>
    <a:srgbClr val="AC3326"/>
    <a:srgbClr val="DE8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DD133C-CE61-9CF0-2D18-EFDE4073193B}" v="87" dt="2023-10-23T21:20:53.179"/>
    <p1510:client id="{BF698C33-ED40-B9B8-F663-3F255D45B1AF}" v="834" dt="2023-10-24T13:34:17.419"/>
    <p1510:client id="{BFEF6F60-D768-F696-BD35-7748FBCD76B1}" v="208" dt="2023-10-18T15:38:56.567"/>
    <p1510:client id="{CBFD4EFD-2D5A-0779-0C1E-30518AADE35A}" v="3" dt="2023-10-17T22:04:31.703"/>
    <p1510:client id="{CC60812D-75FA-C87B-0FCD-C6AF8B498FD0}" v="665" dt="2023-10-18T15:29:51.693"/>
    <p1510:client id="{CDEDDFA5-CCEA-4B0C-80FE-449792F01940}" v="19" dt="2023-10-19T16:33:42.057"/>
    <p1510:client id="{CF942098-9E0E-EDEE-D0A8-794F2959A5B2}" v="1" dt="2023-10-20T13:32:03.0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B700DA-5735-4458-AECB-C58A389D2BE9}" type="doc">
      <dgm:prSet loTypeId="urn:microsoft.com/office/officeart/2005/8/layout/radial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98415CAB-802F-4D30-888F-AF72236B9DCE}">
      <dgm:prSet phldrT="[Texto]" custT="1"/>
      <dgm:spPr/>
      <dgm:t>
        <a:bodyPr/>
        <a:lstStyle/>
        <a:p>
          <a:r>
            <a:rPr lang="pt-BR" sz="1800" b="1">
              <a:latin typeface="Arial" panose="020B0604020202020204" pitchFamily="34" charset="0"/>
              <a:cs typeface="Arial" panose="020B0604020202020204" pitchFamily="34" charset="0"/>
            </a:rPr>
            <a:t>Programa de Monitoramento e Qualificação da Atenção Especializada</a:t>
          </a:r>
        </a:p>
      </dgm:t>
    </dgm:pt>
    <dgm:pt modelId="{5D44A338-E349-4A89-844F-A280866AFFD7}" type="parTrans" cxnId="{75790032-F3FB-4892-8BC3-C4F61DBAEA42}">
      <dgm:prSet/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DA0FA6-78C3-4FE3-9B28-360CF3AD5D3E}" type="sibTrans" cxnId="{75790032-F3FB-4892-8BC3-C4F61DBAEA42}">
      <dgm:prSet/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4D1839-F9B4-4B03-ADAB-B2CC3088F81E}">
      <dgm:prSet phldrT="[Texto]" custT="1"/>
      <dgm:spPr/>
      <dgm:t>
        <a:bodyPr/>
        <a:lstStyle/>
        <a:p>
          <a:r>
            <a:rPr lang="pt-BR" sz="1200" b="1">
              <a:latin typeface="Arial" panose="020B0604020202020204" pitchFamily="34" charset="0"/>
              <a:cs typeface="Arial" panose="020B0604020202020204" pitchFamily="34" charset="0"/>
            </a:rPr>
            <a:t>PNAES</a:t>
          </a:r>
        </a:p>
      </dgm:t>
    </dgm:pt>
    <dgm:pt modelId="{BA36AAB0-B3CE-440A-8819-3CCACBD42B35}" type="parTrans" cxnId="{AB329795-DE66-4F52-8202-106B8567FA95}">
      <dgm:prSet/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1A3289-C05F-4B2C-AA54-735CD01B821A}" type="sibTrans" cxnId="{AB329795-DE66-4F52-8202-106B8567FA95}">
      <dgm:prSet/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252240-B72E-46BB-A260-5DBF35AA9636}">
      <dgm:prSet phldrT="[Texto]" custT="1"/>
      <dgm:spPr/>
      <dgm:t>
        <a:bodyPr/>
        <a:lstStyle/>
        <a:p>
          <a:r>
            <a:rPr lang="pt-BR" sz="1200" b="1">
              <a:latin typeface="Arial" panose="020B0604020202020204" pitchFamily="34" charset="0"/>
              <a:cs typeface="Arial" panose="020B0604020202020204" pitchFamily="34" charset="0"/>
            </a:rPr>
            <a:t>PNHOSP</a:t>
          </a:r>
        </a:p>
      </dgm:t>
    </dgm:pt>
    <dgm:pt modelId="{1CB0124A-5FEA-426F-A5D5-B14D35B82ED2}" type="parTrans" cxnId="{E330C61A-CC9C-49F6-A9AD-06902342B883}">
      <dgm:prSet/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D8EC23-4195-441B-9AED-416F0F6AB2A4}" type="sibTrans" cxnId="{E330C61A-CC9C-49F6-A9AD-06902342B883}">
      <dgm:prSet/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057701-0BA8-45B8-BA30-4A2ACB324198}">
      <dgm:prSet phldrT="[Texto]" custT="1"/>
      <dgm:spPr/>
      <dgm:t>
        <a:bodyPr/>
        <a:lstStyle/>
        <a:p>
          <a:r>
            <a:rPr lang="pt-BR" sz="1200" b="1">
              <a:latin typeface="Arial" panose="020B0604020202020204" pitchFamily="34" charset="0"/>
              <a:cs typeface="Arial" panose="020B0604020202020204" pitchFamily="34" charset="0"/>
            </a:rPr>
            <a:t>Redes de Atenção à Saúde</a:t>
          </a:r>
        </a:p>
      </dgm:t>
    </dgm:pt>
    <dgm:pt modelId="{F123251A-ED73-45C0-8309-F09D3122B5A0}" type="parTrans" cxnId="{C73816B6-38AB-4766-9591-4E917D154406}">
      <dgm:prSet/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C2284F-9FF5-477C-A183-06807FF5E844}" type="sibTrans" cxnId="{C73816B6-38AB-4766-9591-4E917D154406}">
      <dgm:prSet/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126BD0-0083-447C-A1DB-DBFFFD08C7F4}">
      <dgm:prSet phldrT="[Texto]" custT="1"/>
      <dgm:spPr/>
      <dgm:t>
        <a:bodyPr/>
        <a:lstStyle/>
        <a:p>
          <a:r>
            <a:rPr lang="pt-BR" sz="1100" b="1">
              <a:latin typeface="Arial" panose="020B0604020202020204" pitchFamily="34" charset="0"/>
              <a:cs typeface="Arial" panose="020B0604020202020204" pitchFamily="34" charset="0"/>
            </a:rPr>
            <a:t>Portarias de Alta Complexidade</a:t>
          </a:r>
        </a:p>
      </dgm:t>
    </dgm:pt>
    <dgm:pt modelId="{79BBF434-BCDB-4EBC-883F-7C0EF2E4C8B9}" type="parTrans" cxnId="{E0CC9EB8-5AC9-48BA-9C78-68D98C149305}">
      <dgm:prSet/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5A2BEF-9F7B-4BF2-BD82-634693B71C46}" type="sibTrans" cxnId="{E0CC9EB8-5AC9-48BA-9C78-68D98C149305}">
      <dgm:prSet/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FA1A94-32BD-4FB1-9E5F-6A097933738E}">
      <dgm:prSet phldrT="[Texto]" custT="1"/>
      <dgm:spPr/>
      <dgm:t>
        <a:bodyPr/>
        <a:lstStyle/>
        <a:p>
          <a:r>
            <a:rPr lang="pt-BR" sz="1200" b="1">
              <a:latin typeface="Arial" panose="020B0604020202020204" pitchFamily="34" charset="0"/>
              <a:cs typeface="Arial" panose="020B0604020202020204" pitchFamily="34" charset="0"/>
            </a:rPr>
            <a:t>Certificação de Ensino</a:t>
          </a:r>
        </a:p>
      </dgm:t>
    </dgm:pt>
    <dgm:pt modelId="{6F1DC1D8-975C-41B1-AB45-54C9E17987B4}" type="parTrans" cxnId="{85AAC583-6FE5-4DB0-9CEA-0B223A69CADF}">
      <dgm:prSet/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807A51-D926-426C-B151-ECF45ACE1F47}" type="sibTrans" cxnId="{85AAC583-6FE5-4DB0-9CEA-0B223A69CADF}">
      <dgm:prSet/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80269E-C58C-4C4F-A7BF-65252103F0F2}" type="pres">
      <dgm:prSet presAssocID="{F4B700DA-5735-4458-AECB-C58A389D2BE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1C9188B-CCCE-4D7A-87A5-B6C94A1AD135}" type="pres">
      <dgm:prSet presAssocID="{F4B700DA-5735-4458-AECB-C58A389D2BE9}" presName="radial" presStyleCnt="0">
        <dgm:presLayoutVars>
          <dgm:animLvl val="ctr"/>
        </dgm:presLayoutVars>
      </dgm:prSet>
      <dgm:spPr/>
    </dgm:pt>
    <dgm:pt modelId="{8EFB8C3C-8190-44A3-A16C-8B2D155F8714}" type="pres">
      <dgm:prSet presAssocID="{98415CAB-802F-4D30-888F-AF72236B9DCE}" presName="centerShape" presStyleLbl="vennNode1" presStyleIdx="0" presStyleCnt="6"/>
      <dgm:spPr/>
      <dgm:t>
        <a:bodyPr/>
        <a:lstStyle/>
        <a:p>
          <a:endParaRPr lang="pt-BR"/>
        </a:p>
      </dgm:t>
    </dgm:pt>
    <dgm:pt modelId="{9A46EEA2-17AF-4034-9123-EFF93C0CB0AD}" type="pres">
      <dgm:prSet presAssocID="{594D1839-F9B4-4B03-ADAB-B2CC3088F81E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629AF74-E86D-4A7D-ACEE-E07F186692A1}" type="pres">
      <dgm:prSet presAssocID="{06252240-B72E-46BB-A260-5DBF35AA9636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37068BE-A672-49DE-84DA-66AC0DD8A30C}" type="pres">
      <dgm:prSet presAssocID="{85057701-0BA8-45B8-BA30-4A2ACB324198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AB74EDD-E887-45AE-9C43-A96C963D7F8C}" type="pres">
      <dgm:prSet presAssocID="{4C126BD0-0083-447C-A1DB-DBFFFD08C7F4}" presName="node" presStyleLbl="vennNode1" presStyleIdx="4" presStyleCnt="6" custScaleX="10193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CC9D879-CEC0-4045-8B96-F6241B58CC2F}" type="pres">
      <dgm:prSet presAssocID="{4EFA1A94-32BD-4FB1-9E5F-6A097933738E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3FF049F-9F86-4C00-9723-79792859ED64}" type="presOf" srcId="{4C126BD0-0083-447C-A1DB-DBFFFD08C7F4}" destId="{6AB74EDD-E887-45AE-9C43-A96C963D7F8C}" srcOrd="0" destOrd="0" presId="urn:microsoft.com/office/officeart/2005/8/layout/radial3"/>
    <dgm:cxn modelId="{C904C082-504E-4F11-AA10-CAFF87583353}" type="presOf" srcId="{06252240-B72E-46BB-A260-5DBF35AA9636}" destId="{2629AF74-E86D-4A7D-ACEE-E07F186692A1}" srcOrd="0" destOrd="0" presId="urn:microsoft.com/office/officeart/2005/8/layout/radial3"/>
    <dgm:cxn modelId="{27611566-489D-4188-9348-A7874E19D528}" type="presOf" srcId="{594D1839-F9B4-4B03-ADAB-B2CC3088F81E}" destId="{9A46EEA2-17AF-4034-9123-EFF93C0CB0AD}" srcOrd="0" destOrd="0" presId="urn:microsoft.com/office/officeart/2005/8/layout/radial3"/>
    <dgm:cxn modelId="{E0CC9EB8-5AC9-48BA-9C78-68D98C149305}" srcId="{98415CAB-802F-4D30-888F-AF72236B9DCE}" destId="{4C126BD0-0083-447C-A1DB-DBFFFD08C7F4}" srcOrd="3" destOrd="0" parTransId="{79BBF434-BCDB-4EBC-883F-7C0EF2E4C8B9}" sibTransId="{E45A2BEF-9F7B-4BF2-BD82-634693B71C46}"/>
    <dgm:cxn modelId="{AB329795-DE66-4F52-8202-106B8567FA95}" srcId="{98415CAB-802F-4D30-888F-AF72236B9DCE}" destId="{594D1839-F9B4-4B03-ADAB-B2CC3088F81E}" srcOrd="0" destOrd="0" parTransId="{BA36AAB0-B3CE-440A-8819-3CCACBD42B35}" sibTransId="{0D1A3289-C05F-4B2C-AA54-735CD01B821A}"/>
    <dgm:cxn modelId="{733E9801-2B21-4557-BD5E-E38B163B9F8D}" type="presOf" srcId="{85057701-0BA8-45B8-BA30-4A2ACB324198}" destId="{737068BE-A672-49DE-84DA-66AC0DD8A30C}" srcOrd="0" destOrd="0" presId="urn:microsoft.com/office/officeart/2005/8/layout/radial3"/>
    <dgm:cxn modelId="{C73816B6-38AB-4766-9591-4E917D154406}" srcId="{98415CAB-802F-4D30-888F-AF72236B9DCE}" destId="{85057701-0BA8-45B8-BA30-4A2ACB324198}" srcOrd="2" destOrd="0" parTransId="{F123251A-ED73-45C0-8309-F09D3122B5A0}" sibTransId="{13C2284F-9FF5-477C-A183-06807FF5E844}"/>
    <dgm:cxn modelId="{E661A11D-9F66-49C2-BA97-5188F930B8DA}" type="presOf" srcId="{98415CAB-802F-4D30-888F-AF72236B9DCE}" destId="{8EFB8C3C-8190-44A3-A16C-8B2D155F8714}" srcOrd="0" destOrd="0" presId="urn:microsoft.com/office/officeart/2005/8/layout/radial3"/>
    <dgm:cxn modelId="{E330C61A-CC9C-49F6-A9AD-06902342B883}" srcId="{98415CAB-802F-4D30-888F-AF72236B9DCE}" destId="{06252240-B72E-46BB-A260-5DBF35AA9636}" srcOrd="1" destOrd="0" parTransId="{1CB0124A-5FEA-426F-A5D5-B14D35B82ED2}" sibTransId="{AED8EC23-4195-441B-9AED-416F0F6AB2A4}"/>
    <dgm:cxn modelId="{75790032-F3FB-4892-8BC3-C4F61DBAEA42}" srcId="{F4B700DA-5735-4458-AECB-C58A389D2BE9}" destId="{98415CAB-802F-4D30-888F-AF72236B9DCE}" srcOrd="0" destOrd="0" parTransId="{5D44A338-E349-4A89-844F-A280866AFFD7}" sibTransId="{9BDA0FA6-78C3-4FE3-9B28-360CF3AD5D3E}"/>
    <dgm:cxn modelId="{6457CF7E-3FCD-44ED-AC8A-FCAA99245095}" type="presOf" srcId="{4EFA1A94-32BD-4FB1-9E5F-6A097933738E}" destId="{7CC9D879-CEC0-4045-8B96-F6241B58CC2F}" srcOrd="0" destOrd="0" presId="urn:microsoft.com/office/officeart/2005/8/layout/radial3"/>
    <dgm:cxn modelId="{85AAC583-6FE5-4DB0-9CEA-0B223A69CADF}" srcId="{98415CAB-802F-4D30-888F-AF72236B9DCE}" destId="{4EFA1A94-32BD-4FB1-9E5F-6A097933738E}" srcOrd="4" destOrd="0" parTransId="{6F1DC1D8-975C-41B1-AB45-54C9E17987B4}" sibTransId="{FA807A51-D926-426C-B151-ECF45ACE1F47}"/>
    <dgm:cxn modelId="{52F111C6-B0B0-4E3E-B65B-7BF9EB4D88CF}" type="presOf" srcId="{F4B700DA-5735-4458-AECB-C58A389D2BE9}" destId="{3880269E-C58C-4C4F-A7BF-65252103F0F2}" srcOrd="0" destOrd="0" presId="urn:microsoft.com/office/officeart/2005/8/layout/radial3"/>
    <dgm:cxn modelId="{0C2A1C37-4808-461E-B937-B67EDB853656}" type="presParOf" srcId="{3880269E-C58C-4C4F-A7BF-65252103F0F2}" destId="{B1C9188B-CCCE-4D7A-87A5-B6C94A1AD135}" srcOrd="0" destOrd="0" presId="urn:microsoft.com/office/officeart/2005/8/layout/radial3"/>
    <dgm:cxn modelId="{EBB68A74-0709-4828-8405-3A2AEC74EDA1}" type="presParOf" srcId="{B1C9188B-CCCE-4D7A-87A5-B6C94A1AD135}" destId="{8EFB8C3C-8190-44A3-A16C-8B2D155F8714}" srcOrd="0" destOrd="0" presId="urn:microsoft.com/office/officeart/2005/8/layout/radial3"/>
    <dgm:cxn modelId="{EA7DC4B8-8EB6-44EA-93ED-765AC276D843}" type="presParOf" srcId="{B1C9188B-CCCE-4D7A-87A5-B6C94A1AD135}" destId="{9A46EEA2-17AF-4034-9123-EFF93C0CB0AD}" srcOrd="1" destOrd="0" presId="urn:microsoft.com/office/officeart/2005/8/layout/radial3"/>
    <dgm:cxn modelId="{77F2C648-1A84-420E-94ED-E114CB044E4A}" type="presParOf" srcId="{B1C9188B-CCCE-4D7A-87A5-B6C94A1AD135}" destId="{2629AF74-E86D-4A7D-ACEE-E07F186692A1}" srcOrd="2" destOrd="0" presId="urn:microsoft.com/office/officeart/2005/8/layout/radial3"/>
    <dgm:cxn modelId="{AE82E220-75CB-4BD9-96E7-99379B11C194}" type="presParOf" srcId="{B1C9188B-CCCE-4D7A-87A5-B6C94A1AD135}" destId="{737068BE-A672-49DE-84DA-66AC0DD8A30C}" srcOrd="3" destOrd="0" presId="urn:microsoft.com/office/officeart/2005/8/layout/radial3"/>
    <dgm:cxn modelId="{A85CED4B-0AA5-4167-959F-571F5C46D809}" type="presParOf" srcId="{B1C9188B-CCCE-4D7A-87A5-B6C94A1AD135}" destId="{6AB74EDD-E887-45AE-9C43-A96C963D7F8C}" srcOrd="4" destOrd="0" presId="urn:microsoft.com/office/officeart/2005/8/layout/radial3"/>
    <dgm:cxn modelId="{128EC572-F64D-4272-B8A2-EDBA5F1D97F8}" type="presParOf" srcId="{B1C9188B-CCCE-4D7A-87A5-B6C94A1AD135}" destId="{7CC9D879-CEC0-4045-8B96-F6241B58CC2F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298071-2D05-46C0-A06A-EA0DC3C1B5D4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3E7F7C45-5CE6-42CC-A2BF-495F4F9FF563}">
      <dgm:prSet phldrT="[Texto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l">
            <a:buFont typeface="Wingdings" panose="05000000000000000000" pitchFamily="2" charset="2"/>
            <a:buNone/>
          </a:pPr>
          <a:r>
            <a:rPr lang="pt-BR" sz="1400" b="1" dirty="0">
              <a:solidFill>
                <a:schemeClr val="bg1"/>
              </a:solidFill>
              <a:latin typeface="Calibri"/>
              <a:cs typeface="Calibri"/>
            </a:rPr>
            <a:t>Comitê Consultivo</a:t>
          </a:r>
          <a:endParaRPr lang="pt-BR" sz="1200" b="1" dirty="0">
            <a:solidFill>
              <a:schemeClr val="bg1"/>
            </a:solidFill>
            <a:latin typeface="Calibri"/>
            <a:cs typeface="Calibri"/>
          </a:endParaRPr>
        </a:p>
        <a:p>
          <a:pPr rtl="0">
            <a:buFont typeface="Wingdings" panose="05000000000000000000" pitchFamily="2" charset="2"/>
            <a:buNone/>
          </a:pPr>
          <a:r>
            <a:rPr lang="pt-BR" sz="1200" dirty="0">
              <a:solidFill>
                <a:schemeClr val="bg1"/>
              </a:solidFill>
              <a:latin typeface="Calibri"/>
              <a:cs typeface="Calibri"/>
            </a:rPr>
            <a:t> Institui o Comitê Consultivo do Programa de Avaliação, Monitoramento e  Qualificação da Atenção Especializada e seu Regimento; Definição, competências, composição, funcionamento; </a:t>
          </a:r>
        </a:p>
      </dgm:t>
    </dgm:pt>
    <dgm:pt modelId="{1786744A-5046-419A-8939-6D6B54AFFFDC}" type="parTrans" cxnId="{CFC87A18-D626-4CA1-A50A-4937C6329663}">
      <dgm:prSet/>
      <dgm:spPr/>
      <dgm:t>
        <a:bodyPr/>
        <a:lstStyle/>
        <a:p>
          <a:endParaRPr lang="pt-BR" sz="2400">
            <a:solidFill>
              <a:schemeClr val="bg1"/>
            </a:solidFill>
          </a:endParaRPr>
        </a:p>
      </dgm:t>
    </dgm:pt>
    <dgm:pt modelId="{E790FDDF-9681-412F-98E6-8DA4950C485B}" type="sibTrans" cxnId="{CFC87A18-D626-4CA1-A50A-4937C6329663}">
      <dgm:prSet/>
      <dgm:spPr/>
      <dgm:t>
        <a:bodyPr/>
        <a:lstStyle/>
        <a:p>
          <a:endParaRPr lang="pt-BR" sz="2400">
            <a:solidFill>
              <a:schemeClr val="bg1"/>
            </a:solidFill>
          </a:endParaRPr>
        </a:p>
      </dgm:t>
    </dgm:pt>
    <dgm:pt modelId="{EF1E4FF6-5A91-453A-8057-4FC4AF70CCB5}">
      <dgm:prSet phldrT="[Texto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pt-BR" sz="1400" b="1" dirty="0">
              <a:solidFill>
                <a:schemeClr val="bg1"/>
              </a:solidFill>
              <a:latin typeface="Calibri"/>
              <a:cs typeface="Calibri"/>
            </a:rPr>
            <a:t>Portaria Específica para Certificação de Ensino</a:t>
          </a:r>
        </a:p>
        <a:p>
          <a:pPr algn="l" rtl="0"/>
          <a:r>
            <a:rPr lang="pt-BR" sz="1200" dirty="0">
              <a:solidFill>
                <a:schemeClr val="bg1"/>
              </a:solidFill>
              <a:latin typeface="Calibri"/>
              <a:cs typeface="Calibri"/>
            </a:rPr>
            <a:t>Definição do rito específico para HE/Serviços de Ensino; Elenco de requisitos específicos para ensino; outras deliberações específicas a partir de “pactuações com o MEC”; </a:t>
          </a:r>
        </a:p>
      </dgm:t>
    </dgm:pt>
    <dgm:pt modelId="{51651530-C9F1-41CA-8085-93DF2A65F5CC}" type="parTrans" cxnId="{93292083-CC51-41CF-9B2C-6931295F1861}">
      <dgm:prSet/>
      <dgm:spPr/>
      <dgm:t>
        <a:bodyPr/>
        <a:lstStyle/>
        <a:p>
          <a:endParaRPr lang="pt-BR" sz="2400">
            <a:solidFill>
              <a:schemeClr val="bg1"/>
            </a:solidFill>
          </a:endParaRPr>
        </a:p>
      </dgm:t>
    </dgm:pt>
    <dgm:pt modelId="{40112925-12FF-45DE-B2CA-01C024513275}" type="sibTrans" cxnId="{93292083-CC51-41CF-9B2C-6931295F1861}">
      <dgm:prSet/>
      <dgm:spPr/>
      <dgm:t>
        <a:bodyPr/>
        <a:lstStyle/>
        <a:p>
          <a:endParaRPr lang="pt-BR" sz="2400">
            <a:solidFill>
              <a:schemeClr val="bg1"/>
            </a:solidFill>
          </a:endParaRPr>
        </a:p>
      </dgm:t>
    </dgm:pt>
    <dgm:pt modelId="{319915EA-7511-4231-9E6A-AB36177CDC73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pt-BR" sz="1400" b="1" dirty="0">
              <a:solidFill>
                <a:schemeClr val="bg1"/>
              </a:solidFill>
              <a:latin typeface="Calibri"/>
              <a:cs typeface="Calibri"/>
            </a:rPr>
            <a:t>Portaria sobre Iniciativas de Apoio à Qualificação e Melhoria</a:t>
          </a:r>
        </a:p>
        <a:p>
          <a:pPr algn="l"/>
          <a:r>
            <a:rPr lang="pt-BR" sz="1100" dirty="0">
              <a:solidFill>
                <a:schemeClr val="bg1"/>
              </a:solidFill>
              <a:latin typeface="Calibri"/>
              <a:cs typeface="Calibri"/>
            </a:rPr>
            <a:t>Componentes; Estrutura – obras e equipamentos; Educação permanente – gestão e assistência; Fontes de recursos – valor anual; Critérios de seleção/eleição das unidades contempladas; Rito; Monitoramento, avaliação e prestação de contas; </a:t>
          </a:r>
          <a:endParaRPr lang="pt-BR" sz="1800" b="1" dirty="0">
            <a:solidFill>
              <a:schemeClr val="bg1"/>
            </a:solidFill>
            <a:latin typeface="Calibri"/>
            <a:cs typeface="Calibri"/>
          </a:endParaRPr>
        </a:p>
      </dgm:t>
    </dgm:pt>
    <dgm:pt modelId="{0773AA22-548D-4CC2-AADF-9629C3A94461}" type="parTrans" cxnId="{A3F3D7A8-5117-4FE2-B11E-4AE702467326}">
      <dgm:prSet/>
      <dgm:spPr/>
      <dgm:t>
        <a:bodyPr/>
        <a:lstStyle/>
        <a:p>
          <a:endParaRPr lang="pt-BR"/>
        </a:p>
      </dgm:t>
    </dgm:pt>
    <dgm:pt modelId="{9F573DA2-5118-480F-B942-21D24E5C5FCB}" type="sibTrans" cxnId="{A3F3D7A8-5117-4FE2-B11E-4AE702467326}">
      <dgm:prSet/>
      <dgm:spPr/>
      <dgm:t>
        <a:bodyPr/>
        <a:lstStyle/>
        <a:p>
          <a:endParaRPr lang="pt-BR"/>
        </a:p>
      </dgm:t>
    </dgm:pt>
    <dgm:pt modelId="{F0EEB83C-6224-404C-ADC9-99922EFB97A8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pt-BR" sz="1400" b="1" dirty="0">
              <a:solidFill>
                <a:schemeClr val="bg1"/>
              </a:solidFill>
              <a:latin typeface="Calibri"/>
              <a:cs typeface="Calibri"/>
            </a:rPr>
            <a:t>Portaria sobre Rede Colaborativa de Serviços Avaliados</a:t>
          </a:r>
        </a:p>
        <a:p>
          <a:pPr algn="l" rtl="0"/>
          <a:r>
            <a:rPr lang="pt-BR" sz="1200" dirty="0">
              <a:solidFill>
                <a:schemeClr val="bg1"/>
              </a:solidFill>
              <a:latin typeface="Calibri"/>
              <a:cs typeface="Calibri"/>
            </a:rPr>
            <a:t>Eleger e destacar frentes de colaboração de acordo com os gaps e experiências exitosas verificados nas avaliações; Definir o rito; Definir estratégias ou formas de apoio; Definir custeio do projeto; </a:t>
          </a:r>
          <a:endParaRPr lang="pt-BR" sz="1200" b="1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6DAFE3A-D12A-4A38-9903-2781BF7D21E8}" type="parTrans" cxnId="{D6076561-0B7B-4501-B34A-91942ADBBFBE}">
      <dgm:prSet/>
      <dgm:spPr/>
      <dgm:t>
        <a:bodyPr/>
        <a:lstStyle/>
        <a:p>
          <a:endParaRPr lang="pt-BR"/>
        </a:p>
      </dgm:t>
    </dgm:pt>
    <dgm:pt modelId="{DC2432A2-3234-4C26-A5CC-9566FCF65363}" type="sibTrans" cxnId="{D6076561-0B7B-4501-B34A-91942ADBBFBE}">
      <dgm:prSet/>
      <dgm:spPr/>
      <dgm:t>
        <a:bodyPr/>
        <a:lstStyle/>
        <a:p>
          <a:endParaRPr lang="pt-BR"/>
        </a:p>
      </dgm:t>
    </dgm:pt>
    <dgm:pt modelId="{B5E62447-D12C-4F47-890E-D5974C78A3E2}" type="pres">
      <dgm:prSet presAssocID="{28298071-2D05-46C0-A06A-EA0DC3C1B5D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0422E79-4DEA-476F-9A29-9F81DDF99CCF}" type="pres">
      <dgm:prSet presAssocID="{3E7F7C45-5CE6-42CC-A2BF-495F4F9FF563}" presName="composite" presStyleCnt="0"/>
      <dgm:spPr/>
    </dgm:pt>
    <dgm:pt modelId="{90BA2ED8-DB0F-4321-832D-C48DEA47CA16}" type="pres">
      <dgm:prSet presAssocID="{3E7F7C45-5CE6-42CC-A2BF-495F4F9FF563}" presName="imgShp" presStyleLbl="fgImgPlace1" presStyleIdx="0" presStyleCnt="4" custLinFactNeighborX="-5974" custLinFactNeighborY="8248"/>
      <dgm:spPr/>
    </dgm:pt>
    <dgm:pt modelId="{67BDDDA7-FE8D-4FBA-B548-21F64D2FD9EB}" type="pres">
      <dgm:prSet presAssocID="{3E7F7C45-5CE6-42CC-A2BF-495F4F9FF563}" presName="txShp" presStyleLbl="node1" presStyleIdx="0" presStyleCnt="4" custScaleY="11923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3F70CA1-EB7A-4D04-99F9-E056271B04D0}" type="pres">
      <dgm:prSet presAssocID="{E790FDDF-9681-412F-98E6-8DA4950C485B}" presName="spacing" presStyleCnt="0"/>
      <dgm:spPr/>
    </dgm:pt>
    <dgm:pt modelId="{1FCB8513-B3CC-4573-8A2B-A898CD676C41}" type="pres">
      <dgm:prSet presAssocID="{EF1E4FF6-5A91-453A-8057-4FC4AF70CCB5}" presName="composite" presStyleCnt="0"/>
      <dgm:spPr/>
    </dgm:pt>
    <dgm:pt modelId="{C74A87C5-D680-4CDF-9D08-E98F87A5298A}" type="pres">
      <dgm:prSet presAssocID="{EF1E4FF6-5A91-453A-8057-4FC4AF70CCB5}" presName="imgShp" presStyleLbl="fgImgPlace1" presStyleIdx="1" presStyleCnt="4" custLinFactNeighborX="1671" custLinFactNeighborY="-788"/>
      <dgm:spPr/>
    </dgm:pt>
    <dgm:pt modelId="{E07D9461-BF01-4CBD-9FDA-C85C1C825BCE}" type="pres">
      <dgm:prSet presAssocID="{EF1E4FF6-5A91-453A-8057-4FC4AF70CCB5}" presName="txShp" presStyleLbl="node1" presStyleIdx="1" presStyleCnt="4" custScaleY="139986" custLinFactNeighborX="83" custLinFactNeighborY="-78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D602D32-497D-4B45-A783-22DD1883998D}" type="pres">
      <dgm:prSet presAssocID="{40112925-12FF-45DE-B2CA-01C024513275}" presName="spacing" presStyleCnt="0"/>
      <dgm:spPr/>
    </dgm:pt>
    <dgm:pt modelId="{1DA48B77-561A-48C9-AE73-663EA6DF7613}" type="pres">
      <dgm:prSet presAssocID="{319915EA-7511-4231-9E6A-AB36177CDC73}" presName="composite" presStyleCnt="0"/>
      <dgm:spPr/>
    </dgm:pt>
    <dgm:pt modelId="{13339894-6B85-450B-9E19-E9D01B9CA09A}" type="pres">
      <dgm:prSet presAssocID="{319915EA-7511-4231-9E6A-AB36177CDC73}" presName="imgShp" presStyleLbl="fgImgPlace1" presStyleIdx="2" presStyleCnt="4"/>
      <dgm:spPr/>
    </dgm:pt>
    <dgm:pt modelId="{B2184073-CEB8-43E4-B31E-FA5ACB3B767B}" type="pres">
      <dgm:prSet presAssocID="{319915EA-7511-4231-9E6A-AB36177CDC73}" presName="txShp" presStyleLbl="node1" presStyleIdx="2" presStyleCnt="4" custScaleY="12535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F8AF242-0AAF-4776-B41A-1546B17C4947}" type="pres">
      <dgm:prSet presAssocID="{9F573DA2-5118-480F-B942-21D24E5C5FCB}" presName="spacing" presStyleCnt="0"/>
      <dgm:spPr/>
    </dgm:pt>
    <dgm:pt modelId="{DCD6CD08-3F6E-44D5-866F-5816C07702B3}" type="pres">
      <dgm:prSet presAssocID="{F0EEB83C-6224-404C-ADC9-99922EFB97A8}" presName="composite" presStyleCnt="0"/>
      <dgm:spPr/>
    </dgm:pt>
    <dgm:pt modelId="{3D3CB8E1-0082-46D8-96BF-4E25D97CB33F}" type="pres">
      <dgm:prSet presAssocID="{F0EEB83C-6224-404C-ADC9-99922EFB97A8}" presName="imgShp" presStyleLbl="fgImgPlace1" presStyleIdx="3" presStyleCnt="4"/>
      <dgm:spPr/>
    </dgm:pt>
    <dgm:pt modelId="{AD113812-52CE-4AFB-BAD5-09FEE24CF4BB}" type="pres">
      <dgm:prSet presAssocID="{F0EEB83C-6224-404C-ADC9-99922EFB97A8}" presName="txShp" presStyleLbl="node1" presStyleIdx="3" presStyleCnt="4" custScaleY="1390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3292083-CC51-41CF-9B2C-6931295F1861}" srcId="{28298071-2D05-46C0-A06A-EA0DC3C1B5D4}" destId="{EF1E4FF6-5A91-453A-8057-4FC4AF70CCB5}" srcOrd="1" destOrd="0" parTransId="{51651530-C9F1-41CA-8085-93DF2A65F5CC}" sibTransId="{40112925-12FF-45DE-B2CA-01C024513275}"/>
    <dgm:cxn modelId="{429EAFCD-2F41-4419-999F-F0E7AB27B03A}" type="presOf" srcId="{28298071-2D05-46C0-A06A-EA0DC3C1B5D4}" destId="{B5E62447-D12C-4F47-890E-D5974C78A3E2}" srcOrd="0" destOrd="0" presId="urn:microsoft.com/office/officeart/2005/8/layout/vList3"/>
    <dgm:cxn modelId="{A3F3D7A8-5117-4FE2-B11E-4AE702467326}" srcId="{28298071-2D05-46C0-A06A-EA0DC3C1B5D4}" destId="{319915EA-7511-4231-9E6A-AB36177CDC73}" srcOrd="2" destOrd="0" parTransId="{0773AA22-548D-4CC2-AADF-9629C3A94461}" sibTransId="{9F573DA2-5118-480F-B942-21D24E5C5FCB}"/>
    <dgm:cxn modelId="{D6076561-0B7B-4501-B34A-91942ADBBFBE}" srcId="{28298071-2D05-46C0-A06A-EA0DC3C1B5D4}" destId="{F0EEB83C-6224-404C-ADC9-99922EFB97A8}" srcOrd="3" destOrd="0" parTransId="{A6DAFE3A-D12A-4A38-9903-2781BF7D21E8}" sibTransId="{DC2432A2-3234-4C26-A5CC-9566FCF65363}"/>
    <dgm:cxn modelId="{97D7FDB9-C266-416A-9199-9C9B65C053A9}" type="presOf" srcId="{3E7F7C45-5CE6-42CC-A2BF-495F4F9FF563}" destId="{67BDDDA7-FE8D-4FBA-B548-21F64D2FD9EB}" srcOrd="0" destOrd="0" presId="urn:microsoft.com/office/officeart/2005/8/layout/vList3"/>
    <dgm:cxn modelId="{47CDA948-8563-4736-9222-4CB421BB8925}" type="presOf" srcId="{319915EA-7511-4231-9E6A-AB36177CDC73}" destId="{B2184073-CEB8-43E4-B31E-FA5ACB3B767B}" srcOrd="0" destOrd="0" presId="urn:microsoft.com/office/officeart/2005/8/layout/vList3"/>
    <dgm:cxn modelId="{C6C5BC29-FEC6-471C-8C46-34EFE5687538}" type="presOf" srcId="{EF1E4FF6-5A91-453A-8057-4FC4AF70CCB5}" destId="{E07D9461-BF01-4CBD-9FDA-C85C1C825BCE}" srcOrd="0" destOrd="0" presId="urn:microsoft.com/office/officeart/2005/8/layout/vList3"/>
    <dgm:cxn modelId="{ED8A1F72-51E7-4E70-939B-8406AAF92BF6}" type="presOf" srcId="{F0EEB83C-6224-404C-ADC9-99922EFB97A8}" destId="{AD113812-52CE-4AFB-BAD5-09FEE24CF4BB}" srcOrd="0" destOrd="0" presId="urn:microsoft.com/office/officeart/2005/8/layout/vList3"/>
    <dgm:cxn modelId="{CFC87A18-D626-4CA1-A50A-4937C6329663}" srcId="{28298071-2D05-46C0-A06A-EA0DC3C1B5D4}" destId="{3E7F7C45-5CE6-42CC-A2BF-495F4F9FF563}" srcOrd="0" destOrd="0" parTransId="{1786744A-5046-419A-8939-6D6B54AFFFDC}" sibTransId="{E790FDDF-9681-412F-98E6-8DA4950C485B}"/>
    <dgm:cxn modelId="{DD255C76-2544-4437-8C57-8F2029B3293E}" type="presParOf" srcId="{B5E62447-D12C-4F47-890E-D5974C78A3E2}" destId="{A0422E79-4DEA-476F-9A29-9F81DDF99CCF}" srcOrd="0" destOrd="0" presId="urn:microsoft.com/office/officeart/2005/8/layout/vList3"/>
    <dgm:cxn modelId="{7FAF76FB-5507-4984-BC08-0B959ED3DAD8}" type="presParOf" srcId="{A0422E79-4DEA-476F-9A29-9F81DDF99CCF}" destId="{90BA2ED8-DB0F-4321-832D-C48DEA47CA16}" srcOrd="0" destOrd="0" presId="urn:microsoft.com/office/officeart/2005/8/layout/vList3"/>
    <dgm:cxn modelId="{81EC92FF-34BB-483A-969E-B42A6C853649}" type="presParOf" srcId="{A0422E79-4DEA-476F-9A29-9F81DDF99CCF}" destId="{67BDDDA7-FE8D-4FBA-B548-21F64D2FD9EB}" srcOrd="1" destOrd="0" presId="urn:microsoft.com/office/officeart/2005/8/layout/vList3"/>
    <dgm:cxn modelId="{DDCC69C1-4511-456C-843F-659FD662314D}" type="presParOf" srcId="{B5E62447-D12C-4F47-890E-D5974C78A3E2}" destId="{E3F70CA1-EB7A-4D04-99F9-E056271B04D0}" srcOrd="1" destOrd="0" presId="urn:microsoft.com/office/officeart/2005/8/layout/vList3"/>
    <dgm:cxn modelId="{315BA644-13BE-48DF-B8D1-0766B6CD409C}" type="presParOf" srcId="{B5E62447-D12C-4F47-890E-D5974C78A3E2}" destId="{1FCB8513-B3CC-4573-8A2B-A898CD676C41}" srcOrd="2" destOrd="0" presId="urn:microsoft.com/office/officeart/2005/8/layout/vList3"/>
    <dgm:cxn modelId="{8704DBED-523C-4C6F-9F47-DC33B952D189}" type="presParOf" srcId="{1FCB8513-B3CC-4573-8A2B-A898CD676C41}" destId="{C74A87C5-D680-4CDF-9D08-E98F87A5298A}" srcOrd="0" destOrd="0" presId="urn:microsoft.com/office/officeart/2005/8/layout/vList3"/>
    <dgm:cxn modelId="{8BF3F202-7F2B-4456-8800-1136EB8D81E0}" type="presParOf" srcId="{1FCB8513-B3CC-4573-8A2B-A898CD676C41}" destId="{E07D9461-BF01-4CBD-9FDA-C85C1C825BCE}" srcOrd="1" destOrd="0" presId="urn:microsoft.com/office/officeart/2005/8/layout/vList3"/>
    <dgm:cxn modelId="{A5E555EC-AA9B-4668-A1E1-44B93D94C5FE}" type="presParOf" srcId="{B5E62447-D12C-4F47-890E-D5974C78A3E2}" destId="{2D602D32-497D-4B45-A783-22DD1883998D}" srcOrd="3" destOrd="0" presId="urn:microsoft.com/office/officeart/2005/8/layout/vList3"/>
    <dgm:cxn modelId="{615E01B7-3E32-44AA-89AE-9701D0C77AC0}" type="presParOf" srcId="{B5E62447-D12C-4F47-890E-D5974C78A3E2}" destId="{1DA48B77-561A-48C9-AE73-663EA6DF7613}" srcOrd="4" destOrd="0" presId="urn:microsoft.com/office/officeart/2005/8/layout/vList3"/>
    <dgm:cxn modelId="{DAF7D659-0468-4A20-AF72-E04B89BB3E53}" type="presParOf" srcId="{1DA48B77-561A-48C9-AE73-663EA6DF7613}" destId="{13339894-6B85-450B-9E19-E9D01B9CA09A}" srcOrd="0" destOrd="0" presId="urn:microsoft.com/office/officeart/2005/8/layout/vList3"/>
    <dgm:cxn modelId="{69E2BC8B-D966-4292-BB7F-6629D8C5A13F}" type="presParOf" srcId="{1DA48B77-561A-48C9-AE73-663EA6DF7613}" destId="{B2184073-CEB8-43E4-B31E-FA5ACB3B767B}" srcOrd="1" destOrd="0" presId="urn:microsoft.com/office/officeart/2005/8/layout/vList3"/>
    <dgm:cxn modelId="{F3A177B5-061B-4708-A51E-6DC1CA0FFB2D}" type="presParOf" srcId="{B5E62447-D12C-4F47-890E-D5974C78A3E2}" destId="{2F8AF242-0AAF-4776-B41A-1546B17C4947}" srcOrd="5" destOrd="0" presId="urn:microsoft.com/office/officeart/2005/8/layout/vList3"/>
    <dgm:cxn modelId="{6C1135A7-8CC8-4041-9527-39A75EE722B3}" type="presParOf" srcId="{B5E62447-D12C-4F47-890E-D5974C78A3E2}" destId="{DCD6CD08-3F6E-44D5-866F-5816C07702B3}" srcOrd="6" destOrd="0" presId="urn:microsoft.com/office/officeart/2005/8/layout/vList3"/>
    <dgm:cxn modelId="{E2FF2666-C9D6-47F0-8CE4-B17094A38AE4}" type="presParOf" srcId="{DCD6CD08-3F6E-44D5-866F-5816C07702B3}" destId="{3D3CB8E1-0082-46D8-96BF-4E25D97CB33F}" srcOrd="0" destOrd="0" presId="urn:microsoft.com/office/officeart/2005/8/layout/vList3"/>
    <dgm:cxn modelId="{642ADA0C-2EC7-4A62-87A2-4FE58981D04F}" type="presParOf" srcId="{DCD6CD08-3F6E-44D5-866F-5816C07702B3}" destId="{AD113812-52CE-4AFB-BAD5-09FEE24CF4B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C0F784-3B44-433C-98B0-E438302743F2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F723F3AF-A478-4E15-A5EC-FFB165D02E91}">
      <dgm:prSet phldrT="[Texto]" custT="1"/>
      <dgm:spPr>
        <a:solidFill>
          <a:srgbClr val="FD9DA6"/>
        </a:solidFill>
      </dgm:spPr>
      <dgm:t>
        <a:bodyPr/>
        <a:lstStyle/>
        <a:p>
          <a:r>
            <a:rPr lang="pt-BR" sz="16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Unidades hospitalares, gerais e especializadas, incluindo maternidades;</a:t>
          </a:r>
          <a:endParaRPr lang="pt-BR" sz="16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132DE9E-0BA1-491E-A303-1CCF3495D5BB}" type="parTrans" cxnId="{D657B1BF-0B34-4F77-B05F-0B2184D8DE7D}">
      <dgm:prSet/>
      <dgm:spPr/>
      <dgm:t>
        <a:bodyPr/>
        <a:lstStyle/>
        <a:p>
          <a:endParaRPr lang="pt-BR"/>
        </a:p>
      </dgm:t>
    </dgm:pt>
    <dgm:pt modelId="{5C092DF9-84FB-46AF-AD70-4EB545918B33}" type="sibTrans" cxnId="{D657B1BF-0B34-4F77-B05F-0B2184D8DE7D}">
      <dgm:prSet/>
      <dgm:spPr/>
      <dgm:t>
        <a:bodyPr/>
        <a:lstStyle/>
        <a:p>
          <a:endParaRPr lang="pt-BR"/>
        </a:p>
      </dgm:t>
    </dgm:pt>
    <dgm:pt modelId="{14E389C1-B898-4A6C-A20F-C32BD4A68230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BR" sz="17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Complexos hospitalares</a:t>
          </a:r>
        </a:p>
      </dgm:t>
    </dgm:pt>
    <dgm:pt modelId="{BD7A2AFA-951B-4648-9467-85A5717EBEB1}" type="parTrans" cxnId="{3B8C6898-7BF5-4855-A3A4-66278ECFD337}">
      <dgm:prSet/>
      <dgm:spPr/>
      <dgm:t>
        <a:bodyPr/>
        <a:lstStyle/>
        <a:p>
          <a:endParaRPr lang="pt-BR"/>
        </a:p>
      </dgm:t>
    </dgm:pt>
    <dgm:pt modelId="{AAA9F866-2964-4174-B670-1B0A601477E5}" type="sibTrans" cxnId="{3B8C6898-7BF5-4855-A3A4-66278ECFD337}">
      <dgm:prSet/>
      <dgm:spPr/>
      <dgm:t>
        <a:bodyPr/>
        <a:lstStyle/>
        <a:p>
          <a:endParaRPr lang="pt-BR"/>
        </a:p>
      </dgm:t>
    </dgm:pt>
    <dgm:pt modelId="{A5F63896-9E55-4756-9D1A-C1C0E8637109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t-BR" sz="17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Unidades de Pronto Atendimento 24h – UPA 24h </a:t>
          </a:r>
        </a:p>
      </dgm:t>
    </dgm:pt>
    <dgm:pt modelId="{EBE80B40-55F5-4831-AF2A-2F5EA10F8680}" type="parTrans" cxnId="{BB67E83D-B102-4885-B835-FB98B363BB5E}">
      <dgm:prSet/>
      <dgm:spPr/>
      <dgm:t>
        <a:bodyPr/>
        <a:lstStyle/>
        <a:p>
          <a:endParaRPr lang="pt-BR"/>
        </a:p>
      </dgm:t>
    </dgm:pt>
    <dgm:pt modelId="{452E78AB-3E75-44D4-B0C8-96099AF876DD}" type="sibTrans" cxnId="{BB67E83D-B102-4885-B835-FB98B363BB5E}">
      <dgm:prSet/>
      <dgm:spPr/>
      <dgm:t>
        <a:bodyPr/>
        <a:lstStyle/>
        <a:p>
          <a:endParaRPr lang="pt-BR"/>
        </a:p>
      </dgm:t>
    </dgm:pt>
    <dgm:pt modelId="{6B34487B-2988-4D83-8C1D-5BE1A9E8767C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BR" sz="17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Serviços de Atendimento Móvel de Urgência - SAMU </a:t>
          </a:r>
        </a:p>
      </dgm:t>
    </dgm:pt>
    <dgm:pt modelId="{B46417D7-7F55-4B4D-BE8C-20DD0620D314}" type="parTrans" cxnId="{50744EA6-BE03-45DB-BCD8-733B4AE4C1ED}">
      <dgm:prSet/>
      <dgm:spPr/>
      <dgm:t>
        <a:bodyPr/>
        <a:lstStyle/>
        <a:p>
          <a:endParaRPr lang="pt-BR"/>
        </a:p>
      </dgm:t>
    </dgm:pt>
    <dgm:pt modelId="{BF02CE03-D4AB-4844-B3DA-92D94F03C38A}" type="sibTrans" cxnId="{50744EA6-BE03-45DB-BCD8-733B4AE4C1ED}">
      <dgm:prSet/>
      <dgm:spPr/>
      <dgm:t>
        <a:bodyPr/>
        <a:lstStyle/>
        <a:p>
          <a:endParaRPr lang="pt-BR"/>
        </a:p>
      </dgm:t>
    </dgm:pt>
    <dgm:pt modelId="{A6A6B26A-7800-47A2-B0D1-F874B69E0EFE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pt-BR" sz="17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Centros Especializados de Reabilitação - CER</a:t>
          </a:r>
        </a:p>
      </dgm:t>
    </dgm:pt>
    <dgm:pt modelId="{302A63B8-5742-4F1C-8715-13A73E394585}" type="parTrans" cxnId="{82F34996-FDA3-4023-AF55-9B4E3C50D4AF}">
      <dgm:prSet/>
      <dgm:spPr/>
      <dgm:t>
        <a:bodyPr/>
        <a:lstStyle/>
        <a:p>
          <a:endParaRPr lang="pt-BR"/>
        </a:p>
      </dgm:t>
    </dgm:pt>
    <dgm:pt modelId="{A7ACB1E1-294C-4E00-8893-0A8DC6E4D965}" type="sibTrans" cxnId="{82F34996-FDA3-4023-AF55-9B4E3C50D4AF}">
      <dgm:prSet/>
      <dgm:spPr/>
      <dgm:t>
        <a:bodyPr/>
        <a:lstStyle/>
        <a:p>
          <a:endParaRPr lang="pt-BR"/>
        </a:p>
      </dgm:t>
    </dgm:pt>
    <dgm:pt modelId="{34CDFE40-67FF-48D9-9F49-57171D45BFAF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BR" sz="17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Centros de Atenção Psicossocial – CAPS </a:t>
          </a:r>
        </a:p>
      </dgm:t>
    </dgm:pt>
    <dgm:pt modelId="{04641DE3-9852-42D3-9136-4682E316D075}" type="parTrans" cxnId="{A262D1D5-9498-42EB-81B7-10DA570F2E56}">
      <dgm:prSet/>
      <dgm:spPr/>
      <dgm:t>
        <a:bodyPr/>
        <a:lstStyle/>
        <a:p>
          <a:endParaRPr lang="pt-BR"/>
        </a:p>
      </dgm:t>
    </dgm:pt>
    <dgm:pt modelId="{B965955A-FDB0-41C8-95F7-60C9D5AE8DF7}" type="sibTrans" cxnId="{A262D1D5-9498-42EB-81B7-10DA570F2E56}">
      <dgm:prSet/>
      <dgm:spPr/>
      <dgm:t>
        <a:bodyPr/>
        <a:lstStyle/>
        <a:p>
          <a:endParaRPr lang="pt-BR"/>
        </a:p>
      </dgm:t>
    </dgm:pt>
    <dgm:pt modelId="{E85EC2B8-8CF6-4DDF-AC51-DB68616A64C6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BR" sz="16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Policlínicas, Centros de Especialidades, Ambulatórios Isolados de Especialidades</a:t>
          </a:r>
        </a:p>
      </dgm:t>
    </dgm:pt>
    <dgm:pt modelId="{07CBE9C1-23E4-46CA-8EC6-9538BAA25A1C}" type="parTrans" cxnId="{9FF9A824-329A-473A-954C-6EC26355AE04}">
      <dgm:prSet/>
      <dgm:spPr/>
      <dgm:t>
        <a:bodyPr/>
        <a:lstStyle/>
        <a:p>
          <a:endParaRPr lang="pt-BR"/>
        </a:p>
      </dgm:t>
    </dgm:pt>
    <dgm:pt modelId="{085E2AA5-2A40-4FC0-A979-D25B9EF36C7F}" type="sibTrans" cxnId="{9FF9A824-329A-473A-954C-6EC26355AE04}">
      <dgm:prSet/>
      <dgm:spPr/>
      <dgm:t>
        <a:bodyPr/>
        <a:lstStyle/>
        <a:p>
          <a:endParaRPr lang="pt-BR"/>
        </a:p>
      </dgm:t>
    </dgm:pt>
    <dgm:pt modelId="{FC0C79DF-BB66-40CC-A094-97919E12AD1F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t-BR" sz="17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Serviços de Apoio Diagnóstico e Terapêutico</a:t>
          </a:r>
        </a:p>
      </dgm:t>
    </dgm:pt>
    <dgm:pt modelId="{0F4222C0-24E6-4563-B801-7BF644526674}" type="parTrans" cxnId="{492803CF-3A67-49F0-ADEA-6109B90AFCC1}">
      <dgm:prSet/>
      <dgm:spPr/>
      <dgm:t>
        <a:bodyPr/>
        <a:lstStyle/>
        <a:p>
          <a:endParaRPr lang="pt-BR"/>
        </a:p>
      </dgm:t>
    </dgm:pt>
    <dgm:pt modelId="{F22EF2EA-AE25-4F48-B156-52455E2BE79F}" type="sibTrans" cxnId="{492803CF-3A67-49F0-ADEA-6109B90AFCC1}">
      <dgm:prSet/>
      <dgm:spPr/>
      <dgm:t>
        <a:bodyPr/>
        <a:lstStyle/>
        <a:p>
          <a:endParaRPr lang="pt-BR"/>
        </a:p>
      </dgm:t>
    </dgm:pt>
    <dgm:pt modelId="{02AB5703-BF2D-47DC-AB75-DB02698B845F}" type="pres">
      <dgm:prSet presAssocID="{9FC0F784-3B44-433C-98B0-E43830274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2CF2ECE-6B3E-4F3C-92E7-31C0CD47AF94}" type="pres">
      <dgm:prSet presAssocID="{F723F3AF-A478-4E15-A5EC-FFB165D02E91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B953636-00A7-4C45-9F69-C3B562EEB1AC}" type="pres">
      <dgm:prSet presAssocID="{5C092DF9-84FB-46AF-AD70-4EB545918B33}" presName="sibTrans" presStyleCnt="0"/>
      <dgm:spPr/>
    </dgm:pt>
    <dgm:pt modelId="{63A988F0-C5B6-415D-A2AF-C9097BBAB53E}" type="pres">
      <dgm:prSet presAssocID="{14E389C1-B898-4A6C-A20F-C32BD4A68230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4DD6D9A-4C93-481C-B10C-1EA08AFE97A2}" type="pres">
      <dgm:prSet presAssocID="{AAA9F866-2964-4174-B670-1B0A601477E5}" presName="sibTrans" presStyleCnt="0"/>
      <dgm:spPr/>
    </dgm:pt>
    <dgm:pt modelId="{BB9E5185-83C0-4F74-B773-73A19DB51F8B}" type="pres">
      <dgm:prSet presAssocID="{A5F63896-9E55-4756-9D1A-C1C0E8637109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E2090F1-7374-455E-9764-DE6D5B31A007}" type="pres">
      <dgm:prSet presAssocID="{452E78AB-3E75-44D4-B0C8-96099AF876DD}" presName="sibTrans" presStyleCnt="0"/>
      <dgm:spPr/>
    </dgm:pt>
    <dgm:pt modelId="{B5A9EE8A-D717-428B-A1D9-F7869CE38724}" type="pres">
      <dgm:prSet presAssocID="{6B34487B-2988-4D83-8C1D-5BE1A9E8767C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040B219-4DF4-43F4-BC62-9E1B3D337471}" type="pres">
      <dgm:prSet presAssocID="{BF02CE03-D4AB-4844-B3DA-92D94F03C38A}" presName="sibTrans" presStyleCnt="0"/>
      <dgm:spPr/>
    </dgm:pt>
    <dgm:pt modelId="{2D4345B8-BBAD-4F49-B96A-902A61EA7E3B}" type="pres">
      <dgm:prSet presAssocID="{A6A6B26A-7800-47A2-B0D1-F874B69E0EFE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FD539C-5150-4DDA-9DFF-77666CE65DF9}" type="pres">
      <dgm:prSet presAssocID="{A7ACB1E1-294C-4E00-8893-0A8DC6E4D965}" presName="sibTrans" presStyleCnt="0"/>
      <dgm:spPr/>
    </dgm:pt>
    <dgm:pt modelId="{62D6F38D-6955-496F-8088-96972BDFB3F2}" type="pres">
      <dgm:prSet presAssocID="{34CDFE40-67FF-48D9-9F49-57171D45BFAF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1AD15AB-FFD9-4477-8ABB-1EA7DCDC34F2}" type="pres">
      <dgm:prSet presAssocID="{B965955A-FDB0-41C8-95F7-60C9D5AE8DF7}" presName="sibTrans" presStyleCnt="0"/>
      <dgm:spPr/>
    </dgm:pt>
    <dgm:pt modelId="{DAE4A7CC-6ED9-4BEE-93B7-162A6F423767}" type="pres">
      <dgm:prSet presAssocID="{E85EC2B8-8CF6-4DDF-AC51-DB68616A64C6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6F27BBD-5FD2-4038-887E-24F412A9A1CD}" type="pres">
      <dgm:prSet presAssocID="{085E2AA5-2A40-4FC0-A979-D25B9EF36C7F}" presName="sibTrans" presStyleCnt="0"/>
      <dgm:spPr/>
    </dgm:pt>
    <dgm:pt modelId="{6F3675E7-7857-4D40-8B80-E2FFA4232E23}" type="pres">
      <dgm:prSet presAssocID="{FC0C79DF-BB66-40CC-A094-97919E12AD1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0744EA6-BE03-45DB-BCD8-733B4AE4C1ED}" srcId="{9FC0F784-3B44-433C-98B0-E438302743F2}" destId="{6B34487B-2988-4D83-8C1D-5BE1A9E8767C}" srcOrd="3" destOrd="0" parTransId="{B46417D7-7F55-4B4D-BE8C-20DD0620D314}" sibTransId="{BF02CE03-D4AB-4844-B3DA-92D94F03C38A}"/>
    <dgm:cxn modelId="{A262D1D5-9498-42EB-81B7-10DA570F2E56}" srcId="{9FC0F784-3B44-433C-98B0-E438302743F2}" destId="{34CDFE40-67FF-48D9-9F49-57171D45BFAF}" srcOrd="5" destOrd="0" parTransId="{04641DE3-9852-42D3-9136-4682E316D075}" sibTransId="{B965955A-FDB0-41C8-95F7-60C9D5AE8DF7}"/>
    <dgm:cxn modelId="{EE88CBE3-52F5-4A87-8BF6-E33E8A677D5F}" type="presOf" srcId="{E85EC2B8-8CF6-4DDF-AC51-DB68616A64C6}" destId="{DAE4A7CC-6ED9-4BEE-93B7-162A6F423767}" srcOrd="0" destOrd="0" presId="urn:microsoft.com/office/officeart/2005/8/layout/default"/>
    <dgm:cxn modelId="{BB67E83D-B102-4885-B835-FB98B363BB5E}" srcId="{9FC0F784-3B44-433C-98B0-E438302743F2}" destId="{A5F63896-9E55-4756-9D1A-C1C0E8637109}" srcOrd="2" destOrd="0" parTransId="{EBE80B40-55F5-4831-AF2A-2F5EA10F8680}" sibTransId="{452E78AB-3E75-44D4-B0C8-96099AF876DD}"/>
    <dgm:cxn modelId="{D657B1BF-0B34-4F77-B05F-0B2184D8DE7D}" srcId="{9FC0F784-3B44-433C-98B0-E438302743F2}" destId="{F723F3AF-A478-4E15-A5EC-FFB165D02E91}" srcOrd="0" destOrd="0" parTransId="{1132DE9E-0BA1-491E-A303-1CCF3495D5BB}" sibTransId="{5C092DF9-84FB-46AF-AD70-4EB545918B33}"/>
    <dgm:cxn modelId="{82F34996-FDA3-4023-AF55-9B4E3C50D4AF}" srcId="{9FC0F784-3B44-433C-98B0-E438302743F2}" destId="{A6A6B26A-7800-47A2-B0D1-F874B69E0EFE}" srcOrd="4" destOrd="0" parTransId="{302A63B8-5742-4F1C-8715-13A73E394585}" sibTransId="{A7ACB1E1-294C-4E00-8893-0A8DC6E4D965}"/>
    <dgm:cxn modelId="{FF14D022-3C9E-4897-A5DF-67D748E31D0C}" type="presOf" srcId="{FC0C79DF-BB66-40CC-A094-97919E12AD1F}" destId="{6F3675E7-7857-4D40-8B80-E2FFA4232E23}" srcOrd="0" destOrd="0" presId="urn:microsoft.com/office/officeart/2005/8/layout/default"/>
    <dgm:cxn modelId="{9CF38202-755E-454B-BD00-DCEB8F986CE7}" type="presOf" srcId="{A6A6B26A-7800-47A2-B0D1-F874B69E0EFE}" destId="{2D4345B8-BBAD-4F49-B96A-902A61EA7E3B}" srcOrd="0" destOrd="0" presId="urn:microsoft.com/office/officeart/2005/8/layout/default"/>
    <dgm:cxn modelId="{9FF9A824-329A-473A-954C-6EC26355AE04}" srcId="{9FC0F784-3B44-433C-98B0-E438302743F2}" destId="{E85EC2B8-8CF6-4DDF-AC51-DB68616A64C6}" srcOrd="6" destOrd="0" parTransId="{07CBE9C1-23E4-46CA-8EC6-9538BAA25A1C}" sibTransId="{085E2AA5-2A40-4FC0-A979-D25B9EF36C7F}"/>
    <dgm:cxn modelId="{82E8DABD-E1E7-4849-A982-7F5953F3C005}" type="presOf" srcId="{6B34487B-2988-4D83-8C1D-5BE1A9E8767C}" destId="{B5A9EE8A-D717-428B-A1D9-F7869CE38724}" srcOrd="0" destOrd="0" presId="urn:microsoft.com/office/officeart/2005/8/layout/default"/>
    <dgm:cxn modelId="{C309DA0B-10BC-4695-8896-DD5C728D8365}" type="presOf" srcId="{F723F3AF-A478-4E15-A5EC-FFB165D02E91}" destId="{92CF2ECE-6B3E-4F3C-92E7-31C0CD47AF94}" srcOrd="0" destOrd="0" presId="urn:microsoft.com/office/officeart/2005/8/layout/default"/>
    <dgm:cxn modelId="{F5BE001B-6F34-422B-B96C-7C0655126D61}" type="presOf" srcId="{14E389C1-B898-4A6C-A20F-C32BD4A68230}" destId="{63A988F0-C5B6-415D-A2AF-C9097BBAB53E}" srcOrd="0" destOrd="0" presId="urn:microsoft.com/office/officeart/2005/8/layout/default"/>
    <dgm:cxn modelId="{3684006B-1B90-4418-AFDE-B666A87700F3}" type="presOf" srcId="{9FC0F784-3B44-433C-98B0-E438302743F2}" destId="{02AB5703-BF2D-47DC-AB75-DB02698B845F}" srcOrd="0" destOrd="0" presId="urn:microsoft.com/office/officeart/2005/8/layout/default"/>
    <dgm:cxn modelId="{3B8C6898-7BF5-4855-A3A4-66278ECFD337}" srcId="{9FC0F784-3B44-433C-98B0-E438302743F2}" destId="{14E389C1-B898-4A6C-A20F-C32BD4A68230}" srcOrd="1" destOrd="0" parTransId="{BD7A2AFA-951B-4648-9467-85A5717EBEB1}" sibTransId="{AAA9F866-2964-4174-B670-1B0A601477E5}"/>
    <dgm:cxn modelId="{492803CF-3A67-49F0-ADEA-6109B90AFCC1}" srcId="{9FC0F784-3B44-433C-98B0-E438302743F2}" destId="{FC0C79DF-BB66-40CC-A094-97919E12AD1F}" srcOrd="7" destOrd="0" parTransId="{0F4222C0-24E6-4563-B801-7BF644526674}" sibTransId="{F22EF2EA-AE25-4F48-B156-52455E2BE79F}"/>
    <dgm:cxn modelId="{98E76B45-6F56-4446-82AC-A9000D50841B}" type="presOf" srcId="{A5F63896-9E55-4756-9D1A-C1C0E8637109}" destId="{BB9E5185-83C0-4F74-B773-73A19DB51F8B}" srcOrd="0" destOrd="0" presId="urn:microsoft.com/office/officeart/2005/8/layout/default"/>
    <dgm:cxn modelId="{521F275B-1E13-4F0D-B0E5-49CBD16BF920}" type="presOf" srcId="{34CDFE40-67FF-48D9-9F49-57171D45BFAF}" destId="{62D6F38D-6955-496F-8088-96972BDFB3F2}" srcOrd="0" destOrd="0" presId="urn:microsoft.com/office/officeart/2005/8/layout/default"/>
    <dgm:cxn modelId="{3553C040-F026-4756-A30E-E1CFB670B672}" type="presParOf" srcId="{02AB5703-BF2D-47DC-AB75-DB02698B845F}" destId="{92CF2ECE-6B3E-4F3C-92E7-31C0CD47AF94}" srcOrd="0" destOrd="0" presId="urn:microsoft.com/office/officeart/2005/8/layout/default"/>
    <dgm:cxn modelId="{E4E51520-7052-433E-AA7F-AB27A06C794F}" type="presParOf" srcId="{02AB5703-BF2D-47DC-AB75-DB02698B845F}" destId="{BB953636-00A7-4C45-9F69-C3B562EEB1AC}" srcOrd="1" destOrd="0" presId="urn:microsoft.com/office/officeart/2005/8/layout/default"/>
    <dgm:cxn modelId="{CADEBA7C-C2B2-4597-B4B0-D8CC62D0318E}" type="presParOf" srcId="{02AB5703-BF2D-47DC-AB75-DB02698B845F}" destId="{63A988F0-C5B6-415D-A2AF-C9097BBAB53E}" srcOrd="2" destOrd="0" presId="urn:microsoft.com/office/officeart/2005/8/layout/default"/>
    <dgm:cxn modelId="{2744CAFF-A6B3-45CC-BD55-D0C95E6602FE}" type="presParOf" srcId="{02AB5703-BF2D-47DC-AB75-DB02698B845F}" destId="{D4DD6D9A-4C93-481C-B10C-1EA08AFE97A2}" srcOrd="3" destOrd="0" presId="urn:microsoft.com/office/officeart/2005/8/layout/default"/>
    <dgm:cxn modelId="{0FDD04F0-7E06-48A5-9C0B-83D42065BD30}" type="presParOf" srcId="{02AB5703-BF2D-47DC-AB75-DB02698B845F}" destId="{BB9E5185-83C0-4F74-B773-73A19DB51F8B}" srcOrd="4" destOrd="0" presId="urn:microsoft.com/office/officeart/2005/8/layout/default"/>
    <dgm:cxn modelId="{19710024-09E0-4892-BED3-3D57528539D2}" type="presParOf" srcId="{02AB5703-BF2D-47DC-AB75-DB02698B845F}" destId="{3E2090F1-7374-455E-9764-DE6D5B31A007}" srcOrd="5" destOrd="0" presId="urn:microsoft.com/office/officeart/2005/8/layout/default"/>
    <dgm:cxn modelId="{FB1BEE82-8357-4B86-B947-43C2A7B1D943}" type="presParOf" srcId="{02AB5703-BF2D-47DC-AB75-DB02698B845F}" destId="{B5A9EE8A-D717-428B-A1D9-F7869CE38724}" srcOrd="6" destOrd="0" presId="urn:microsoft.com/office/officeart/2005/8/layout/default"/>
    <dgm:cxn modelId="{A3EE96DF-2B1C-4CA8-BA73-CB10F948C66B}" type="presParOf" srcId="{02AB5703-BF2D-47DC-AB75-DB02698B845F}" destId="{9040B219-4DF4-43F4-BC62-9E1B3D337471}" srcOrd="7" destOrd="0" presId="urn:microsoft.com/office/officeart/2005/8/layout/default"/>
    <dgm:cxn modelId="{88BCA2A6-A43C-4677-B439-96F1E2784451}" type="presParOf" srcId="{02AB5703-BF2D-47DC-AB75-DB02698B845F}" destId="{2D4345B8-BBAD-4F49-B96A-902A61EA7E3B}" srcOrd="8" destOrd="0" presId="urn:microsoft.com/office/officeart/2005/8/layout/default"/>
    <dgm:cxn modelId="{6C40C76E-2860-47E6-9283-E42173D2DDA1}" type="presParOf" srcId="{02AB5703-BF2D-47DC-AB75-DB02698B845F}" destId="{BFFD539C-5150-4DDA-9DFF-77666CE65DF9}" srcOrd="9" destOrd="0" presId="urn:microsoft.com/office/officeart/2005/8/layout/default"/>
    <dgm:cxn modelId="{F76E5998-3F96-446E-BBB9-39A3E5C82851}" type="presParOf" srcId="{02AB5703-BF2D-47DC-AB75-DB02698B845F}" destId="{62D6F38D-6955-496F-8088-96972BDFB3F2}" srcOrd="10" destOrd="0" presId="urn:microsoft.com/office/officeart/2005/8/layout/default"/>
    <dgm:cxn modelId="{F1964349-51DD-4E1D-A482-D9BBFA7A640F}" type="presParOf" srcId="{02AB5703-BF2D-47DC-AB75-DB02698B845F}" destId="{61AD15AB-FFD9-4477-8ABB-1EA7DCDC34F2}" srcOrd="11" destOrd="0" presId="urn:microsoft.com/office/officeart/2005/8/layout/default"/>
    <dgm:cxn modelId="{2A1E2750-C409-4393-85EA-2B6232945F30}" type="presParOf" srcId="{02AB5703-BF2D-47DC-AB75-DB02698B845F}" destId="{DAE4A7CC-6ED9-4BEE-93B7-162A6F423767}" srcOrd="12" destOrd="0" presId="urn:microsoft.com/office/officeart/2005/8/layout/default"/>
    <dgm:cxn modelId="{AEBBB116-7F0F-486B-A19E-7141F4A4F0A6}" type="presParOf" srcId="{02AB5703-BF2D-47DC-AB75-DB02698B845F}" destId="{F6F27BBD-5FD2-4038-887E-24F412A9A1CD}" srcOrd="13" destOrd="0" presId="urn:microsoft.com/office/officeart/2005/8/layout/default"/>
    <dgm:cxn modelId="{6FAAC9D8-BADE-49B0-8932-A0B22B0A13C3}" type="presParOf" srcId="{02AB5703-BF2D-47DC-AB75-DB02698B845F}" destId="{6F3675E7-7857-4D40-8B80-E2FFA4232E23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DD2012-642C-4171-867B-3D3975EA2A97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FE33612F-56E9-4EFD-B535-364126E94A70}">
      <dgm:prSet phldrT="[Texto]" custT="1"/>
      <dgm:spPr/>
      <dgm:t>
        <a:bodyPr/>
        <a:lstStyle/>
        <a:p>
          <a:r>
            <a:rPr lang="pt-BR" sz="1600" dirty="0" smtClean="0">
              <a:latin typeface="Calibri" panose="020F0502020204030204" pitchFamily="34" charset="0"/>
              <a:cs typeface="Calibri" panose="020F0502020204030204" pitchFamily="34" charset="0"/>
            </a:rPr>
            <a:t>Unidades Hospitalares: </a:t>
          </a:r>
          <a:r>
            <a:rPr lang="pt-BR" sz="16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X</a:t>
          </a:r>
          <a:r>
            <a:rPr lang="pt-BR" sz="1600" dirty="0" smtClean="0">
              <a:latin typeface="Calibri" panose="020F0502020204030204" pitchFamily="34" charset="0"/>
              <a:cs typeface="Calibri" panose="020F0502020204030204" pitchFamily="34" charset="0"/>
            </a:rPr>
            <a:t>% da produção; </a:t>
          </a:r>
          <a:endParaRPr lang="pt-BR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91E61B5-1641-405D-B278-1D256374BE22}" type="parTrans" cxnId="{9338430D-3214-4FF5-A35C-0C165631CC07}">
      <dgm:prSet/>
      <dgm:spPr/>
      <dgm:t>
        <a:bodyPr/>
        <a:lstStyle/>
        <a:p>
          <a:endParaRPr lang="pt-BR"/>
        </a:p>
      </dgm:t>
    </dgm:pt>
    <dgm:pt modelId="{8326A36A-D07C-4C00-B720-7E2077D9C552}" type="sibTrans" cxnId="{9338430D-3214-4FF5-A35C-0C165631CC07}">
      <dgm:prSet/>
      <dgm:spPr/>
      <dgm:t>
        <a:bodyPr/>
        <a:lstStyle/>
        <a:p>
          <a:endParaRPr lang="pt-BR"/>
        </a:p>
      </dgm:t>
    </dgm:pt>
    <dgm:pt modelId="{D8DF08FC-B249-4364-BE34-329A0E5A2BC9}">
      <dgm:prSet custT="1"/>
      <dgm:spPr/>
      <dgm:t>
        <a:bodyPr/>
        <a:lstStyle/>
        <a:p>
          <a:r>
            <a:rPr lang="pt-BR" sz="1600" dirty="0" smtClean="0">
              <a:latin typeface="Calibri" panose="020F0502020204030204" pitchFamily="34" charset="0"/>
              <a:cs typeface="Calibri" panose="020F0502020204030204" pitchFamily="34" charset="0"/>
            </a:rPr>
            <a:t> Ambulatórios, Policlínicas, Centros de Especialidades e Serviços de Apoio Diagnóstico e Terapêutico: </a:t>
          </a:r>
          <a:r>
            <a:rPr lang="pt-BR" sz="16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X</a:t>
          </a:r>
          <a:r>
            <a:rPr lang="pt-BR" sz="1600" dirty="0" smtClean="0">
              <a:latin typeface="Calibri" panose="020F0502020204030204" pitchFamily="34" charset="0"/>
              <a:cs typeface="Calibri" panose="020F0502020204030204" pitchFamily="34" charset="0"/>
            </a:rPr>
            <a:t>% da produção; </a:t>
          </a:r>
          <a:endParaRPr lang="pt-BR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62541CC-D249-45C6-8A77-6F2B479E2DED}" type="parTrans" cxnId="{0673AE15-EF1A-4EDC-AE34-66BCD25C054B}">
      <dgm:prSet/>
      <dgm:spPr/>
      <dgm:t>
        <a:bodyPr/>
        <a:lstStyle/>
        <a:p>
          <a:endParaRPr lang="pt-BR"/>
        </a:p>
      </dgm:t>
    </dgm:pt>
    <dgm:pt modelId="{61D7A99B-4379-4D4F-AE45-0BBE638FA4B8}" type="sibTrans" cxnId="{0673AE15-EF1A-4EDC-AE34-66BCD25C054B}">
      <dgm:prSet/>
      <dgm:spPr/>
      <dgm:t>
        <a:bodyPr/>
        <a:lstStyle/>
        <a:p>
          <a:endParaRPr lang="pt-BR"/>
        </a:p>
      </dgm:t>
    </dgm:pt>
    <dgm:pt modelId="{E52DD79E-CD8F-4DBD-B183-BE0CEF8BD6CD}">
      <dgm:prSet custT="1"/>
      <dgm:spPr/>
      <dgm:t>
        <a:bodyPr/>
        <a:lstStyle/>
        <a:p>
          <a:r>
            <a:rPr lang="pt-BR" sz="1600" dirty="0" smtClean="0">
              <a:latin typeface="Calibri" panose="020F0502020204030204" pitchFamily="34" charset="0"/>
              <a:cs typeface="Calibri" panose="020F0502020204030204" pitchFamily="34" charset="0"/>
            </a:rPr>
            <a:t>UPA, SAMU, CER e CAPS: </a:t>
          </a:r>
          <a:r>
            <a:rPr lang="pt-BR" sz="16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X</a:t>
          </a:r>
          <a:r>
            <a:rPr lang="pt-BR" sz="1600" dirty="0" smtClean="0">
              <a:latin typeface="Calibri" panose="020F0502020204030204" pitchFamily="34" charset="0"/>
              <a:cs typeface="Calibri" panose="020F0502020204030204" pitchFamily="34" charset="0"/>
            </a:rPr>
            <a:t>% do valor da habilitação da respectiva rede de atenção</a:t>
          </a:r>
          <a:endParaRPr lang="pt-BR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8CA7F18-5673-4AD0-87B9-2BB2FA6DCFDF}" type="parTrans" cxnId="{9F569E93-9F14-47C4-95BC-BD66DC249CEC}">
      <dgm:prSet/>
      <dgm:spPr/>
      <dgm:t>
        <a:bodyPr/>
        <a:lstStyle/>
        <a:p>
          <a:endParaRPr lang="pt-BR"/>
        </a:p>
      </dgm:t>
    </dgm:pt>
    <dgm:pt modelId="{EDCFE673-5F5F-4734-9586-EFD53C4D0C2B}" type="sibTrans" cxnId="{9F569E93-9F14-47C4-95BC-BD66DC249CEC}">
      <dgm:prSet/>
      <dgm:spPr/>
      <dgm:t>
        <a:bodyPr/>
        <a:lstStyle/>
        <a:p>
          <a:endParaRPr lang="pt-BR"/>
        </a:p>
      </dgm:t>
    </dgm:pt>
    <dgm:pt modelId="{376973F5-A4D0-45FE-AAC3-85A93F416F93}" type="pres">
      <dgm:prSet presAssocID="{09DD2012-642C-4171-867B-3D3975EA2A9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3C4D7634-1E7F-4B4B-8DF7-3746B0D1F600}" type="pres">
      <dgm:prSet presAssocID="{FE33612F-56E9-4EFD-B535-364126E94A70}" presName="thickLine" presStyleLbl="alignNode1" presStyleIdx="0" presStyleCnt="3"/>
      <dgm:spPr/>
    </dgm:pt>
    <dgm:pt modelId="{857324E0-FF85-48F5-8F0B-2A9A4A7DD284}" type="pres">
      <dgm:prSet presAssocID="{FE33612F-56E9-4EFD-B535-364126E94A70}" presName="horz1" presStyleCnt="0"/>
      <dgm:spPr/>
    </dgm:pt>
    <dgm:pt modelId="{95DDE35F-B16A-44B6-AF1E-A608939B9065}" type="pres">
      <dgm:prSet presAssocID="{FE33612F-56E9-4EFD-B535-364126E94A70}" presName="tx1" presStyleLbl="revTx" presStyleIdx="0" presStyleCnt="3"/>
      <dgm:spPr/>
      <dgm:t>
        <a:bodyPr/>
        <a:lstStyle/>
        <a:p>
          <a:endParaRPr lang="pt-BR"/>
        </a:p>
      </dgm:t>
    </dgm:pt>
    <dgm:pt modelId="{864D91A2-EC6B-476E-BFD2-3F5415768431}" type="pres">
      <dgm:prSet presAssocID="{FE33612F-56E9-4EFD-B535-364126E94A70}" presName="vert1" presStyleCnt="0"/>
      <dgm:spPr/>
    </dgm:pt>
    <dgm:pt modelId="{76F1371C-21D8-4F73-B153-5C092075C7FA}" type="pres">
      <dgm:prSet presAssocID="{D8DF08FC-B249-4364-BE34-329A0E5A2BC9}" presName="thickLine" presStyleLbl="alignNode1" presStyleIdx="1" presStyleCnt="3"/>
      <dgm:spPr/>
    </dgm:pt>
    <dgm:pt modelId="{B2ABF7B1-8209-40FD-9EE3-0F8151F8789C}" type="pres">
      <dgm:prSet presAssocID="{D8DF08FC-B249-4364-BE34-329A0E5A2BC9}" presName="horz1" presStyleCnt="0"/>
      <dgm:spPr/>
    </dgm:pt>
    <dgm:pt modelId="{4DC3D397-A7A8-447E-8E76-F3B1092377AB}" type="pres">
      <dgm:prSet presAssocID="{D8DF08FC-B249-4364-BE34-329A0E5A2BC9}" presName="tx1" presStyleLbl="revTx" presStyleIdx="1" presStyleCnt="3"/>
      <dgm:spPr/>
      <dgm:t>
        <a:bodyPr/>
        <a:lstStyle/>
        <a:p>
          <a:endParaRPr lang="pt-BR"/>
        </a:p>
      </dgm:t>
    </dgm:pt>
    <dgm:pt modelId="{42094CFF-3C7E-4CE8-B8EB-79C961C3F545}" type="pres">
      <dgm:prSet presAssocID="{D8DF08FC-B249-4364-BE34-329A0E5A2BC9}" presName="vert1" presStyleCnt="0"/>
      <dgm:spPr/>
    </dgm:pt>
    <dgm:pt modelId="{A42FAB6A-91F2-4D05-BD43-200BA1696221}" type="pres">
      <dgm:prSet presAssocID="{E52DD79E-CD8F-4DBD-B183-BE0CEF8BD6CD}" presName="thickLine" presStyleLbl="alignNode1" presStyleIdx="2" presStyleCnt="3"/>
      <dgm:spPr/>
    </dgm:pt>
    <dgm:pt modelId="{38E1D6FE-8A94-4C64-BAFC-F5CD98B121E9}" type="pres">
      <dgm:prSet presAssocID="{E52DD79E-CD8F-4DBD-B183-BE0CEF8BD6CD}" presName="horz1" presStyleCnt="0"/>
      <dgm:spPr/>
    </dgm:pt>
    <dgm:pt modelId="{E89FC39C-FF68-499D-A26F-0546DC817254}" type="pres">
      <dgm:prSet presAssocID="{E52DD79E-CD8F-4DBD-B183-BE0CEF8BD6CD}" presName="tx1" presStyleLbl="revTx" presStyleIdx="2" presStyleCnt="3"/>
      <dgm:spPr/>
      <dgm:t>
        <a:bodyPr/>
        <a:lstStyle/>
        <a:p>
          <a:endParaRPr lang="pt-BR"/>
        </a:p>
      </dgm:t>
    </dgm:pt>
    <dgm:pt modelId="{6789FA8B-73DD-400D-B448-AF67B201F3E8}" type="pres">
      <dgm:prSet presAssocID="{E52DD79E-CD8F-4DBD-B183-BE0CEF8BD6CD}" presName="vert1" presStyleCnt="0"/>
      <dgm:spPr/>
    </dgm:pt>
  </dgm:ptLst>
  <dgm:cxnLst>
    <dgm:cxn modelId="{9338430D-3214-4FF5-A35C-0C165631CC07}" srcId="{09DD2012-642C-4171-867B-3D3975EA2A97}" destId="{FE33612F-56E9-4EFD-B535-364126E94A70}" srcOrd="0" destOrd="0" parTransId="{E91E61B5-1641-405D-B278-1D256374BE22}" sibTransId="{8326A36A-D07C-4C00-B720-7E2077D9C552}"/>
    <dgm:cxn modelId="{9F569E93-9F14-47C4-95BC-BD66DC249CEC}" srcId="{09DD2012-642C-4171-867B-3D3975EA2A97}" destId="{E52DD79E-CD8F-4DBD-B183-BE0CEF8BD6CD}" srcOrd="2" destOrd="0" parTransId="{28CA7F18-5673-4AD0-87B9-2BB2FA6DCFDF}" sibTransId="{EDCFE673-5F5F-4734-9586-EFD53C4D0C2B}"/>
    <dgm:cxn modelId="{92F9118F-D2F5-4056-96C0-02580E867295}" type="presOf" srcId="{FE33612F-56E9-4EFD-B535-364126E94A70}" destId="{95DDE35F-B16A-44B6-AF1E-A608939B9065}" srcOrd="0" destOrd="0" presId="urn:microsoft.com/office/officeart/2008/layout/LinedList"/>
    <dgm:cxn modelId="{52EA850A-D2A7-471C-B675-7836538AF17A}" type="presOf" srcId="{09DD2012-642C-4171-867B-3D3975EA2A97}" destId="{376973F5-A4D0-45FE-AAC3-85A93F416F93}" srcOrd="0" destOrd="0" presId="urn:microsoft.com/office/officeart/2008/layout/LinedList"/>
    <dgm:cxn modelId="{41DEBD81-A7DD-4384-85F2-813F8717B80E}" type="presOf" srcId="{D8DF08FC-B249-4364-BE34-329A0E5A2BC9}" destId="{4DC3D397-A7A8-447E-8E76-F3B1092377AB}" srcOrd="0" destOrd="0" presId="urn:microsoft.com/office/officeart/2008/layout/LinedList"/>
    <dgm:cxn modelId="{CB6B9721-B2D8-4B63-8C57-95DE2FD7BA54}" type="presOf" srcId="{E52DD79E-CD8F-4DBD-B183-BE0CEF8BD6CD}" destId="{E89FC39C-FF68-499D-A26F-0546DC817254}" srcOrd="0" destOrd="0" presId="urn:microsoft.com/office/officeart/2008/layout/LinedList"/>
    <dgm:cxn modelId="{0673AE15-EF1A-4EDC-AE34-66BCD25C054B}" srcId="{09DD2012-642C-4171-867B-3D3975EA2A97}" destId="{D8DF08FC-B249-4364-BE34-329A0E5A2BC9}" srcOrd="1" destOrd="0" parTransId="{E62541CC-D249-45C6-8A77-6F2B479E2DED}" sibTransId="{61D7A99B-4379-4D4F-AE45-0BBE638FA4B8}"/>
    <dgm:cxn modelId="{167DD813-CF56-4F41-8ADD-8EB6CC00D5DB}" type="presParOf" srcId="{376973F5-A4D0-45FE-AAC3-85A93F416F93}" destId="{3C4D7634-1E7F-4B4B-8DF7-3746B0D1F600}" srcOrd="0" destOrd="0" presId="urn:microsoft.com/office/officeart/2008/layout/LinedList"/>
    <dgm:cxn modelId="{8A8993F9-9215-4A04-B428-8E0046AF4DAE}" type="presParOf" srcId="{376973F5-A4D0-45FE-AAC3-85A93F416F93}" destId="{857324E0-FF85-48F5-8F0B-2A9A4A7DD284}" srcOrd="1" destOrd="0" presId="urn:microsoft.com/office/officeart/2008/layout/LinedList"/>
    <dgm:cxn modelId="{E8462CD5-A347-4700-8D3E-E1F4B0380AB7}" type="presParOf" srcId="{857324E0-FF85-48F5-8F0B-2A9A4A7DD284}" destId="{95DDE35F-B16A-44B6-AF1E-A608939B9065}" srcOrd="0" destOrd="0" presId="urn:microsoft.com/office/officeart/2008/layout/LinedList"/>
    <dgm:cxn modelId="{4966DE1C-6B7F-47F8-A014-978269CC76DF}" type="presParOf" srcId="{857324E0-FF85-48F5-8F0B-2A9A4A7DD284}" destId="{864D91A2-EC6B-476E-BFD2-3F5415768431}" srcOrd="1" destOrd="0" presId="urn:microsoft.com/office/officeart/2008/layout/LinedList"/>
    <dgm:cxn modelId="{B274AD2C-1DDC-41FF-AA1E-2B3802CFE631}" type="presParOf" srcId="{376973F5-A4D0-45FE-AAC3-85A93F416F93}" destId="{76F1371C-21D8-4F73-B153-5C092075C7FA}" srcOrd="2" destOrd="0" presId="urn:microsoft.com/office/officeart/2008/layout/LinedList"/>
    <dgm:cxn modelId="{106A481E-8483-4EAF-AE42-7F2CFD3DD574}" type="presParOf" srcId="{376973F5-A4D0-45FE-AAC3-85A93F416F93}" destId="{B2ABF7B1-8209-40FD-9EE3-0F8151F8789C}" srcOrd="3" destOrd="0" presId="urn:microsoft.com/office/officeart/2008/layout/LinedList"/>
    <dgm:cxn modelId="{EC146AF3-0DFD-4313-9692-9A736FE5CA75}" type="presParOf" srcId="{B2ABF7B1-8209-40FD-9EE3-0F8151F8789C}" destId="{4DC3D397-A7A8-447E-8E76-F3B1092377AB}" srcOrd="0" destOrd="0" presId="urn:microsoft.com/office/officeart/2008/layout/LinedList"/>
    <dgm:cxn modelId="{8BAB1CFF-B7C0-4525-AA89-B642FD6CE387}" type="presParOf" srcId="{B2ABF7B1-8209-40FD-9EE3-0F8151F8789C}" destId="{42094CFF-3C7E-4CE8-B8EB-79C961C3F545}" srcOrd="1" destOrd="0" presId="urn:microsoft.com/office/officeart/2008/layout/LinedList"/>
    <dgm:cxn modelId="{95847DDA-45A8-4A0B-A4AC-3BF178EBC499}" type="presParOf" srcId="{376973F5-A4D0-45FE-AAC3-85A93F416F93}" destId="{A42FAB6A-91F2-4D05-BD43-200BA1696221}" srcOrd="4" destOrd="0" presId="urn:microsoft.com/office/officeart/2008/layout/LinedList"/>
    <dgm:cxn modelId="{C809184F-D8F9-4B24-B11B-FB412B54E90E}" type="presParOf" srcId="{376973F5-A4D0-45FE-AAC3-85A93F416F93}" destId="{38E1D6FE-8A94-4C64-BAFC-F5CD98B121E9}" srcOrd="5" destOrd="0" presId="urn:microsoft.com/office/officeart/2008/layout/LinedList"/>
    <dgm:cxn modelId="{FD632288-6152-4C7B-AE4B-014095C5FDFF}" type="presParOf" srcId="{38E1D6FE-8A94-4C64-BAFC-F5CD98B121E9}" destId="{E89FC39C-FF68-499D-A26F-0546DC817254}" srcOrd="0" destOrd="0" presId="urn:microsoft.com/office/officeart/2008/layout/LinedList"/>
    <dgm:cxn modelId="{113BE1D1-E63A-4CE4-822C-CA13A8D9EB74}" type="presParOf" srcId="{38E1D6FE-8A94-4C64-BAFC-F5CD98B121E9}" destId="{6789FA8B-73DD-400D-B448-AF67B201F3E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FB8C3C-8190-44A3-A16C-8B2D155F8714}">
      <dsp:nvSpPr>
        <dsp:cNvPr id="0" name=""/>
        <dsp:cNvSpPr/>
      </dsp:nvSpPr>
      <dsp:spPr>
        <a:xfrm>
          <a:off x="2628740" y="1221979"/>
          <a:ext cx="2832649" cy="2832649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>
              <a:latin typeface="Arial" panose="020B0604020202020204" pitchFamily="34" charset="0"/>
              <a:cs typeface="Arial" panose="020B0604020202020204" pitchFamily="34" charset="0"/>
            </a:rPr>
            <a:t>Programa de Monitoramento e Qualificação da Atenção Especializada</a:t>
          </a:r>
        </a:p>
      </dsp:txBody>
      <dsp:txXfrm>
        <a:off x="3043572" y="1636811"/>
        <a:ext cx="2002985" cy="2002985"/>
      </dsp:txXfrm>
    </dsp:sp>
    <dsp:sp modelId="{9A46EEA2-17AF-4034-9123-EFF93C0CB0AD}">
      <dsp:nvSpPr>
        <dsp:cNvPr id="0" name=""/>
        <dsp:cNvSpPr/>
      </dsp:nvSpPr>
      <dsp:spPr>
        <a:xfrm>
          <a:off x="3336903" y="87393"/>
          <a:ext cx="1416324" cy="1416324"/>
        </a:xfrm>
        <a:prstGeom prst="ellipse">
          <a:avLst/>
        </a:prstGeom>
        <a:solidFill>
          <a:schemeClr val="accent5">
            <a:alpha val="50000"/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>
              <a:latin typeface="Arial" panose="020B0604020202020204" pitchFamily="34" charset="0"/>
              <a:cs typeface="Arial" panose="020B0604020202020204" pitchFamily="34" charset="0"/>
            </a:rPr>
            <a:t>PNAES</a:t>
          </a:r>
        </a:p>
      </dsp:txBody>
      <dsp:txXfrm>
        <a:off x="3544319" y="294809"/>
        <a:ext cx="1001492" cy="1001492"/>
      </dsp:txXfrm>
    </dsp:sp>
    <dsp:sp modelId="{2629AF74-E86D-4A7D-ACEE-E07F186692A1}">
      <dsp:nvSpPr>
        <dsp:cNvPr id="0" name=""/>
        <dsp:cNvSpPr/>
      </dsp:nvSpPr>
      <dsp:spPr>
        <a:xfrm>
          <a:off x="5089460" y="1360701"/>
          <a:ext cx="1416324" cy="1416324"/>
        </a:xfrm>
        <a:prstGeom prst="ellipse">
          <a:avLst/>
        </a:prstGeom>
        <a:solidFill>
          <a:schemeClr val="accent5">
            <a:alpha val="50000"/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>
              <a:latin typeface="Arial" panose="020B0604020202020204" pitchFamily="34" charset="0"/>
              <a:cs typeface="Arial" panose="020B0604020202020204" pitchFamily="34" charset="0"/>
            </a:rPr>
            <a:t>PNHOSP</a:t>
          </a:r>
        </a:p>
      </dsp:txBody>
      <dsp:txXfrm>
        <a:off x="5296876" y="1568117"/>
        <a:ext cx="1001492" cy="1001492"/>
      </dsp:txXfrm>
    </dsp:sp>
    <dsp:sp modelId="{737068BE-A672-49DE-84DA-66AC0DD8A30C}">
      <dsp:nvSpPr>
        <dsp:cNvPr id="0" name=""/>
        <dsp:cNvSpPr/>
      </dsp:nvSpPr>
      <dsp:spPr>
        <a:xfrm>
          <a:off x="4420042" y="3420956"/>
          <a:ext cx="1416324" cy="1416324"/>
        </a:xfrm>
        <a:prstGeom prst="ellipse">
          <a:avLst/>
        </a:prstGeom>
        <a:solidFill>
          <a:schemeClr val="accent5">
            <a:alpha val="50000"/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>
              <a:latin typeface="Arial" panose="020B0604020202020204" pitchFamily="34" charset="0"/>
              <a:cs typeface="Arial" panose="020B0604020202020204" pitchFamily="34" charset="0"/>
            </a:rPr>
            <a:t>Redes de Atenção à Saúde</a:t>
          </a:r>
        </a:p>
      </dsp:txBody>
      <dsp:txXfrm>
        <a:off x="4627458" y="3628372"/>
        <a:ext cx="1001492" cy="1001492"/>
      </dsp:txXfrm>
    </dsp:sp>
    <dsp:sp modelId="{6AB74EDD-E887-45AE-9C43-A96C963D7F8C}">
      <dsp:nvSpPr>
        <dsp:cNvPr id="0" name=""/>
        <dsp:cNvSpPr/>
      </dsp:nvSpPr>
      <dsp:spPr>
        <a:xfrm>
          <a:off x="2240031" y="3420956"/>
          <a:ext cx="1443787" cy="1416324"/>
        </a:xfrm>
        <a:prstGeom prst="ellipse">
          <a:avLst/>
        </a:prstGeom>
        <a:solidFill>
          <a:schemeClr val="accent5">
            <a:alpha val="50000"/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>
              <a:latin typeface="Arial" panose="020B0604020202020204" pitchFamily="34" charset="0"/>
              <a:cs typeface="Arial" panose="020B0604020202020204" pitchFamily="34" charset="0"/>
            </a:rPr>
            <a:t>Portarias de Alta Complexidade</a:t>
          </a:r>
        </a:p>
      </dsp:txBody>
      <dsp:txXfrm>
        <a:off x="2451469" y="3628372"/>
        <a:ext cx="1020911" cy="1001492"/>
      </dsp:txXfrm>
    </dsp:sp>
    <dsp:sp modelId="{7CC9D879-CEC0-4045-8B96-F6241B58CC2F}">
      <dsp:nvSpPr>
        <dsp:cNvPr id="0" name=""/>
        <dsp:cNvSpPr/>
      </dsp:nvSpPr>
      <dsp:spPr>
        <a:xfrm>
          <a:off x="1584345" y="1360701"/>
          <a:ext cx="1416324" cy="1416324"/>
        </a:xfrm>
        <a:prstGeom prst="ellipse">
          <a:avLst/>
        </a:prstGeom>
        <a:solidFill>
          <a:schemeClr val="accent5">
            <a:alpha val="50000"/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>
              <a:latin typeface="Arial" panose="020B0604020202020204" pitchFamily="34" charset="0"/>
              <a:cs typeface="Arial" panose="020B0604020202020204" pitchFamily="34" charset="0"/>
            </a:rPr>
            <a:t>Certificação de Ensino</a:t>
          </a:r>
        </a:p>
      </dsp:txBody>
      <dsp:txXfrm>
        <a:off x="1791761" y="1568117"/>
        <a:ext cx="1001492" cy="10014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BDDDA7-FE8D-4FBA-B548-21F64D2FD9EB}">
      <dsp:nvSpPr>
        <dsp:cNvPr id="0" name=""/>
        <dsp:cNvSpPr/>
      </dsp:nvSpPr>
      <dsp:spPr>
        <a:xfrm rot="10800000">
          <a:off x="2563078" y="816"/>
          <a:ext cx="9513039" cy="796178"/>
        </a:xfrm>
        <a:prstGeom prst="homePlat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4459" tIns="53340" rIns="99568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pt-BR" sz="1400" b="1" kern="1200" dirty="0">
              <a:solidFill>
                <a:schemeClr val="bg1"/>
              </a:solidFill>
              <a:latin typeface="Calibri"/>
              <a:cs typeface="Calibri"/>
            </a:rPr>
            <a:t>Comitê Consultivo</a:t>
          </a:r>
          <a:endParaRPr lang="pt-BR" sz="1200" b="1" kern="1200" dirty="0">
            <a:solidFill>
              <a:schemeClr val="bg1"/>
            </a:solidFill>
            <a:latin typeface="Calibri"/>
            <a:cs typeface="Calibri"/>
          </a:endParaRPr>
        </a:p>
        <a:p>
          <a:pPr lvl="0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pt-BR" sz="1200" kern="1200" dirty="0">
              <a:solidFill>
                <a:schemeClr val="bg1"/>
              </a:solidFill>
              <a:latin typeface="Calibri"/>
              <a:cs typeface="Calibri"/>
            </a:rPr>
            <a:t> Institui o Comitê Consultivo do Programa de Avaliação, Monitoramento e  Qualificação da Atenção Especializada e seu Regimento; Definição, competências, composição, funcionamento; </a:t>
          </a:r>
        </a:p>
      </dsp:txBody>
      <dsp:txXfrm rot="10800000">
        <a:off x="2762122" y="816"/>
        <a:ext cx="9313995" cy="796178"/>
      </dsp:txXfrm>
    </dsp:sp>
    <dsp:sp modelId="{90BA2ED8-DB0F-4321-832D-C48DEA47CA16}">
      <dsp:nvSpPr>
        <dsp:cNvPr id="0" name=""/>
        <dsp:cNvSpPr/>
      </dsp:nvSpPr>
      <dsp:spPr>
        <a:xfrm>
          <a:off x="2189312" y="120106"/>
          <a:ext cx="667750" cy="667750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7D9461-BF01-4CBD-9FDA-C85C1C825BCE}">
      <dsp:nvSpPr>
        <dsp:cNvPr id="0" name=""/>
        <dsp:cNvSpPr/>
      </dsp:nvSpPr>
      <dsp:spPr>
        <a:xfrm rot="10800000">
          <a:off x="2570974" y="958670"/>
          <a:ext cx="9513039" cy="934756"/>
        </a:xfrm>
        <a:prstGeom prst="homePlat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4459" tIns="53340" rIns="99568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>
              <a:solidFill>
                <a:schemeClr val="bg1"/>
              </a:solidFill>
              <a:latin typeface="Calibri"/>
              <a:cs typeface="Calibri"/>
            </a:rPr>
            <a:t>Portaria Específica para Certificação de Ensino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>
              <a:solidFill>
                <a:schemeClr val="bg1"/>
              </a:solidFill>
              <a:latin typeface="Calibri"/>
              <a:cs typeface="Calibri"/>
            </a:rPr>
            <a:t>Definição do rito específico para HE/Serviços de Ensino; Elenco de requisitos específicos para ensino; outras deliberações específicas a partir de “pactuações com o MEC”; </a:t>
          </a:r>
        </a:p>
      </dsp:txBody>
      <dsp:txXfrm rot="10800000">
        <a:off x="2804663" y="958670"/>
        <a:ext cx="9279350" cy="934756"/>
      </dsp:txXfrm>
    </dsp:sp>
    <dsp:sp modelId="{C74A87C5-D680-4CDF-9D08-E98F87A5298A}">
      <dsp:nvSpPr>
        <dsp:cNvPr id="0" name=""/>
        <dsp:cNvSpPr/>
      </dsp:nvSpPr>
      <dsp:spPr>
        <a:xfrm>
          <a:off x="2240362" y="1092173"/>
          <a:ext cx="667750" cy="667750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184073-CEB8-43E4-B31E-FA5ACB3B767B}">
      <dsp:nvSpPr>
        <dsp:cNvPr id="0" name=""/>
        <dsp:cNvSpPr/>
      </dsp:nvSpPr>
      <dsp:spPr>
        <a:xfrm rot="10800000">
          <a:off x="2563078" y="2065626"/>
          <a:ext cx="9513039" cy="837044"/>
        </a:xfrm>
        <a:prstGeom prst="homePlate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4459" tIns="53340" rIns="99568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>
              <a:solidFill>
                <a:schemeClr val="bg1"/>
              </a:solidFill>
              <a:latin typeface="Calibri"/>
              <a:cs typeface="Calibri"/>
            </a:rPr>
            <a:t>Portaria sobre Iniciativas de Apoio à Qualificação e Melhoria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>
              <a:solidFill>
                <a:schemeClr val="bg1"/>
              </a:solidFill>
              <a:latin typeface="Calibri"/>
              <a:cs typeface="Calibri"/>
            </a:rPr>
            <a:t>Componentes; Estrutura – obras e equipamentos; Educação permanente – gestão e assistência; Fontes de recursos – valor anual; Critérios de seleção/eleição das unidades contempladas; Rito; Monitoramento, avaliação e prestação de contas; </a:t>
          </a:r>
          <a:endParaRPr lang="pt-BR" sz="1800" b="1" kern="1200" dirty="0">
            <a:solidFill>
              <a:schemeClr val="bg1"/>
            </a:solidFill>
            <a:latin typeface="Calibri"/>
            <a:cs typeface="Calibri"/>
          </a:endParaRPr>
        </a:p>
      </dsp:txBody>
      <dsp:txXfrm rot="10800000">
        <a:off x="2772339" y="2065626"/>
        <a:ext cx="9303778" cy="837044"/>
      </dsp:txXfrm>
    </dsp:sp>
    <dsp:sp modelId="{13339894-6B85-450B-9E19-E9D01B9CA09A}">
      <dsp:nvSpPr>
        <dsp:cNvPr id="0" name=""/>
        <dsp:cNvSpPr/>
      </dsp:nvSpPr>
      <dsp:spPr>
        <a:xfrm>
          <a:off x="2229203" y="2150273"/>
          <a:ext cx="667750" cy="667750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113812-52CE-4AFB-BAD5-09FEE24CF4BB}">
      <dsp:nvSpPr>
        <dsp:cNvPr id="0" name=""/>
        <dsp:cNvSpPr/>
      </dsp:nvSpPr>
      <dsp:spPr>
        <a:xfrm rot="10800000">
          <a:off x="2563078" y="3069608"/>
          <a:ext cx="9513039" cy="928266"/>
        </a:xfrm>
        <a:prstGeom prst="homePlat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4459" tIns="53340" rIns="99568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>
              <a:solidFill>
                <a:schemeClr val="bg1"/>
              </a:solidFill>
              <a:latin typeface="Calibri"/>
              <a:cs typeface="Calibri"/>
            </a:rPr>
            <a:t>Portaria sobre Rede Colaborativa de Serviços Avaliados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>
              <a:solidFill>
                <a:schemeClr val="bg1"/>
              </a:solidFill>
              <a:latin typeface="Calibri"/>
              <a:cs typeface="Calibri"/>
            </a:rPr>
            <a:t>Eleger e destacar frentes de colaboração de acordo com os gaps e experiências exitosas verificados nas avaliações; Definir o rito; Definir estratégias ou formas de apoio; Definir custeio do projeto; </a:t>
          </a:r>
          <a:endParaRPr lang="pt-BR" sz="1200" b="1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10800000">
        <a:off x="2795144" y="3069608"/>
        <a:ext cx="9280973" cy="928266"/>
      </dsp:txXfrm>
    </dsp:sp>
    <dsp:sp modelId="{3D3CB8E1-0082-46D8-96BF-4E25D97CB33F}">
      <dsp:nvSpPr>
        <dsp:cNvPr id="0" name=""/>
        <dsp:cNvSpPr/>
      </dsp:nvSpPr>
      <dsp:spPr>
        <a:xfrm>
          <a:off x="2229203" y="3199866"/>
          <a:ext cx="667750" cy="667750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CF2ECE-6B3E-4F3C-92E7-31C0CD47AF94}">
      <dsp:nvSpPr>
        <dsp:cNvPr id="0" name=""/>
        <dsp:cNvSpPr/>
      </dsp:nvSpPr>
      <dsp:spPr>
        <a:xfrm>
          <a:off x="805971" y="585"/>
          <a:ext cx="1877210" cy="1126326"/>
        </a:xfrm>
        <a:prstGeom prst="rect">
          <a:avLst/>
        </a:prstGeom>
        <a:solidFill>
          <a:srgbClr val="FD9DA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Unidades hospitalares, gerais e especializadas, incluindo maternidades;</a:t>
          </a:r>
          <a:endParaRPr lang="pt-BR" sz="16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05971" y="585"/>
        <a:ext cx="1877210" cy="1126326"/>
      </dsp:txXfrm>
    </dsp:sp>
    <dsp:sp modelId="{63A988F0-C5B6-415D-A2AF-C9097BBAB53E}">
      <dsp:nvSpPr>
        <dsp:cNvPr id="0" name=""/>
        <dsp:cNvSpPr/>
      </dsp:nvSpPr>
      <dsp:spPr>
        <a:xfrm>
          <a:off x="2870903" y="585"/>
          <a:ext cx="1877210" cy="1126326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Complexos hospitalares</a:t>
          </a:r>
        </a:p>
      </dsp:txBody>
      <dsp:txXfrm>
        <a:off x="2870903" y="585"/>
        <a:ext cx="1877210" cy="1126326"/>
      </dsp:txXfrm>
    </dsp:sp>
    <dsp:sp modelId="{BB9E5185-83C0-4F74-B773-73A19DB51F8B}">
      <dsp:nvSpPr>
        <dsp:cNvPr id="0" name=""/>
        <dsp:cNvSpPr/>
      </dsp:nvSpPr>
      <dsp:spPr>
        <a:xfrm>
          <a:off x="4935835" y="585"/>
          <a:ext cx="1877210" cy="112632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Unidades de Pronto Atendimento 24h – UPA 24h </a:t>
          </a:r>
        </a:p>
      </dsp:txBody>
      <dsp:txXfrm>
        <a:off x="4935835" y="585"/>
        <a:ext cx="1877210" cy="1126326"/>
      </dsp:txXfrm>
    </dsp:sp>
    <dsp:sp modelId="{B5A9EE8A-D717-428B-A1D9-F7869CE38724}">
      <dsp:nvSpPr>
        <dsp:cNvPr id="0" name=""/>
        <dsp:cNvSpPr/>
      </dsp:nvSpPr>
      <dsp:spPr>
        <a:xfrm>
          <a:off x="7000766" y="585"/>
          <a:ext cx="1877210" cy="112632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Serviços de Atendimento Móvel de Urgência - SAMU </a:t>
          </a:r>
        </a:p>
      </dsp:txBody>
      <dsp:txXfrm>
        <a:off x="7000766" y="585"/>
        <a:ext cx="1877210" cy="1126326"/>
      </dsp:txXfrm>
    </dsp:sp>
    <dsp:sp modelId="{2D4345B8-BBAD-4F49-B96A-902A61EA7E3B}">
      <dsp:nvSpPr>
        <dsp:cNvPr id="0" name=""/>
        <dsp:cNvSpPr/>
      </dsp:nvSpPr>
      <dsp:spPr>
        <a:xfrm>
          <a:off x="805971" y="1314633"/>
          <a:ext cx="1877210" cy="1126326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Centros Especializados de Reabilitação - CER</a:t>
          </a:r>
        </a:p>
      </dsp:txBody>
      <dsp:txXfrm>
        <a:off x="805971" y="1314633"/>
        <a:ext cx="1877210" cy="1126326"/>
      </dsp:txXfrm>
    </dsp:sp>
    <dsp:sp modelId="{62D6F38D-6955-496F-8088-96972BDFB3F2}">
      <dsp:nvSpPr>
        <dsp:cNvPr id="0" name=""/>
        <dsp:cNvSpPr/>
      </dsp:nvSpPr>
      <dsp:spPr>
        <a:xfrm>
          <a:off x="2870903" y="1314633"/>
          <a:ext cx="1877210" cy="1126326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Centros de Atenção Psicossocial – CAPS </a:t>
          </a:r>
        </a:p>
      </dsp:txBody>
      <dsp:txXfrm>
        <a:off x="2870903" y="1314633"/>
        <a:ext cx="1877210" cy="1126326"/>
      </dsp:txXfrm>
    </dsp:sp>
    <dsp:sp modelId="{DAE4A7CC-6ED9-4BEE-93B7-162A6F423767}">
      <dsp:nvSpPr>
        <dsp:cNvPr id="0" name=""/>
        <dsp:cNvSpPr/>
      </dsp:nvSpPr>
      <dsp:spPr>
        <a:xfrm>
          <a:off x="4935835" y="1314633"/>
          <a:ext cx="1877210" cy="112632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Policlínicas, Centros de Especialidades, Ambulatórios Isolados de Especialidades</a:t>
          </a:r>
        </a:p>
      </dsp:txBody>
      <dsp:txXfrm>
        <a:off x="4935835" y="1314633"/>
        <a:ext cx="1877210" cy="1126326"/>
      </dsp:txXfrm>
    </dsp:sp>
    <dsp:sp modelId="{6F3675E7-7857-4D40-8B80-E2FFA4232E23}">
      <dsp:nvSpPr>
        <dsp:cNvPr id="0" name=""/>
        <dsp:cNvSpPr/>
      </dsp:nvSpPr>
      <dsp:spPr>
        <a:xfrm>
          <a:off x="7000766" y="1314633"/>
          <a:ext cx="1877210" cy="112632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Serviços de Apoio Diagnóstico e Terapêutico</a:t>
          </a:r>
        </a:p>
      </dsp:txBody>
      <dsp:txXfrm>
        <a:off x="7000766" y="1314633"/>
        <a:ext cx="1877210" cy="11263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4D7634-1E7F-4B4B-8DF7-3746B0D1F600}">
      <dsp:nvSpPr>
        <dsp:cNvPr id="0" name=""/>
        <dsp:cNvSpPr/>
      </dsp:nvSpPr>
      <dsp:spPr>
        <a:xfrm>
          <a:off x="0" y="725"/>
          <a:ext cx="1024999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DDE35F-B16A-44B6-AF1E-A608939B9065}">
      <dsp:nvSpPr>
        <dsp:cNvPr id="0" name=""/>
        <dsp:cNvSpPr/>
      </dsp:nvSpPr>
      <dsp:spPr>
        <a:xfrm>
          <a:off x="0" y="725"/>
          <a:ext cx="10249998" cy="494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Unidades Hospitalares: </a:t>
          </a:r>
          <a:r>
            <a:rPr lang="pt-BR" sz="1600" kern="12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X</a:t>
          </a:r>
          <a:r>
            <a:rPr lang="pt-BR" sz="16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% da produção; </a:t>
          </a:r>
          <a:endParaRPr lang="pt-BR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725"/>
        <a:ext cx="10249998" cy="494841"/>
      </dsp:txXfrm>
    </dsp:sp>
    <dsp:sp modelId="{76F1371C-21D8-4F73-B153-5C092075C7FA}">
      <dsp:nvSpPr>
        <dsp:cNvPr id="0" name=""/>
        <dsp:cNvSpPr/>
      </dsp:nvSpPr>
      <dsp:spPr>
        <a:xfrm>
          <a:off x="0" y="495567"/>
          <a:ext cx="1024999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3D397-A7A8-447E-8E76-F3B1092377AB}">
      <dsp:nvSpPr>
        <dsp:cNvPr id="0" name=""/>
        <dsp:cNvSpPr/>
      </dsp:nvSpPr>
      <dsp:spPr>
        <a:xfrm>
          <a:off x="0" y="495567"/>
          <a:ext cx="10249998" cy="494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Ambulatórios, Policlínicas, Centros de Especialidades e Serviços de Apoio Diagnóstico e Terapêutico: </a:t>
          </a:r>
          <a:r>
            <a:rPr lang="pt-BR" sz="1600" kern="12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X</a:t>
          </a:r>
          <a:r>
            <a:rPr lang="pt-BR" sz="16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% da produção; </a:t>
          </a:r>
          <a:endParaRPr lang="pt-BR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495567"/>
        <a:ext cx="10249998" cy="494841"/>
      </dsp:txXfrm>
    </dsp:sp>
    <dsp:sp modelId="{A42FAB6A-91F2-4D05-BD43-200BA1696221}">
      <dsp:nvSpPr>
        <dsp:cNvPr id="0" name=""/>
        <dsp:cNvSpPr/>
      </dsp:nvSpPr>
      <dsp:spPr>
        <a:xfrm>
          <a:off x="0" y="990408"/>
          <a:ext cx="1024999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9FC39C-FF68-499D-A26F-0546DC817254}">
      <dsp:nvSpPr>
        <dsp:cNvPr id="0" name=""/>
        <dsp:cNvSpPr/>
      </dsp:nvSpPr>
      <dsp:spPr>
        <a:xfrm>
          <a:off x="0" y="990408"/>
          <a:ext cx="10249998" cy="494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UPA, SAMU, CER e CAPS: </a:t>
          </a:r>
          <a:r>
            <a:rPr lang="pt-BR" sz="1600" kern="12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X</a:t>
          </a:r>
          <a:r>
            <a:rPr lang="pt-BR" sz="16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% do valor da habilitação da respectiva rede de atenção</a:t>
          </a:r>
          <a:endParaRPr lang="pt-BR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990408"/>
        <a:ext cx="10249998" cy="4948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2593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54675" y="0"/>
            <a:ext cx="432593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CD4B4E2-4813-4E16-B52C-B24C80B2DA6F}" type="datetimeFigureOut">
              <a:rPr lang="pt-BR"/>
              <a:pPr>
                <a:defRPr/>
              </a:pPr>
              <a:t>25/10/2023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453188"/>
            <a:ext cx="432593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54675" y="6453188"/>
            <a:ext cx="432593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CEE3F1B-DC91-487C-B7D5-18D2C8F2DE7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2593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54675" y="0"/>
            <a:ext cx="432593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C79DAD-DBF7-4295-99ED-9EFC04FAB6B4}" type="datetimeFigureOut">
              <a:rPr lang="pt-BR"/>
              <a:pPr>
                <a:defRPr/>
              </a:pPr>
              <a:t>25/10/2023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952750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8538" y="3270250"/>
            <a:ext cx="7985125" cy="267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Editar estilos de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453188"/>
            <a:ext cx="432593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54675" y="6453188"/>
            <a:ext cx="432593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28363DA-B885-4BC3-965B-57759F62A7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04920B-BB4A-4432-A7FA-14A657F03B1C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6661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04920B-BB4A-4432-A7FA-14A657F03B1C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6556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04920B-BB4A-4432-A7FA-14A657F03B1C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8087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04920B-BB4A-4432-A7FA-14A657F03B1C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9502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04920B-BB4A-4432-A7FA-14A657F03B1C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6127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04920B-BB4A-4432-A7FA-14A657F03B1C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353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04920B-BB4A-4432-A7FA-14A657F03B1C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5556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04920B-BB4A-4432-A7FA-14A657F03B1C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5395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04920B-BB4A-4432-A7FA-14A657F03B1C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6931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de Abert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5EAA027-B7AC-E312-3D74-EFF272CDB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875" y="2324784"/>
            <a:ext cx="7110249" cy="1543023"/>
          </a:xfrm>
          <a:prstGeom prst="rect">
            <a:avLst/>
          </a:prstGeom>
        </p:spPr>
        <p:txBody>
          <a:bodyPr/>
          <a:lstStyle>
            <a:lvl1pPr algn="ctr">
              <a:defRPr lang="pt-BR" sz="5400" b="1" kern="1200" dirty="0">
                <a:solidFill>
                  <a:srgbClr val="33529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927858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ópicos com íc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81706" y="557562"/>
            <a:ext cx="9628587" cy="713678"/>
          </a:xfrm>
          <a:prstGeom prst="rect">
            <a:avLst/>
          </a:prstGeom>
        </p:spPr>
        <p:txBody>
          <a:bodyPr anchorCtr="1">
            <a:normAutofit/>
          </a:bodyPr>
          <a:lstStyle>
            <a:lvl1pPr algn="ctr">
              <a:defRPr sz="3600" b="1" spc="-150" baseline="0">
                <a:solidFill>
                  <a:srgbClr val="33529E"/>
                </a:solidFill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/>
          </p:nvPr>
        </p:nvSpPr>
        <p:spPr>
          <a:xfrm>
            <a:off x="1281706" y="3438526"/>
            <a:ext cx="3886200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/>
          </p:nvPr>
        </p:nvSpPr>
        <p:spPr>
          <a:xfrm>
            <a:off x="1281706" y="4229101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Espaço Reservado para Texto 3"/>
          <p:cNvSpPr>
            <a:spLocks noGrp="1"/>
          </p:cNvSpPr>
          <p:nvPr>
            <p:ph type="body" sz="quarter" idx="17"/>
          </p:nvPr>
        </p:nvSpPr>
        <p:spPr>
          <a:xfrm>
            <a:off x="7024093" y="3429000"/>
            <a:ext cx="3886200" cy="666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3" name="Espaço Reservado para Texto 3"/>
          <p:cNvSpPr>
            <a:spLocks noGrp="1"/>
          </p:cNvSpPr>
          <p:nvPr>
            <p:ph type="body" sz="quarter" idx="18"/>
          </p:nvPr>
        </p:nvSpPr>
        <p:spPr>
          <a:xfrm>
            <a:off x="7024093" y="4219574"/>
            <a:ext cx="3886200" cy="8953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24129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ópicos com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81706" y="557562"/>
            <a:ext cx="9628587" cy="713678"/>
          </a:xfrm>
          <a:prstGeom prst="rect">
            <a:avLst/>
          </a:prstGeom>
        </p:spPr>
        <p:txBody>
          <a:bodyPr anchorCtr="1">
            <a:normAutofit/>
          </a:bodyPr>
          <a:lstStyle>
            <a:lvl1pPr algn="ctr">
              <a:defRPr sz="3600" b="1" strike="noStrike" spc="-150" baseline="0">
                <a:solidFill>
                  <a:srgbClr val="33529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/>
          </p:nvPr>
        </p:nvSpPr>
        <p:spPr>
          <a:xfrm>
            <a:off x="1281706" y="1994980"/>
            <a:ext cx="3886200" cy="4137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/>
          </p:nvPr>
        </p:nvSpPr>
        <p:spPr>
          <a:xfrm>
            <a:off x="1281706" y="406667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Imagem 3"/>
          <p:cNvSpPr>
            <a:spLocks noGrp="1"/>
          </p:cNvSpPr>
          <p:nvPr>
            <p:ph type="pic" sz="quarter" idx="19"/>
          </p:nvPr>
        </p:nvSpPr>
        <p:spPr>
          <a:xfrm>
            <a:off x="1281706" y="2618562"/>
            <a:ext cx="3886201" cy="1238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pt-BR" noProof="0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20"/>
          </p:nvPr>
        </p:nvSpPr>
        <p:spPr>
          <a:xfrm>
            <a:off x="7024092" y="1994980"/>
            <a:ext cx="3886200" cy="4146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5" name="Espaço Reservado para Texto 3"/>
          <p:cNvSpPr>
            <a:spLocks noGrp="1"/>
          </p:cNvSpPr>
          <p:nvPr>
            <p:ph type="body" sz="quarter" idx="21"/>
          </p:nvPr>
        </p:nvSpPr>
        <p:spPr>
          <a:xfrm>
            <a:off x="7024092" y="406575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6" name="Espaço Reservado para Imagem 3"/>
          <p:cNvSpPr>
            <a:spLocks noGrp="1"/>
          </p:cNvSpPr>
          <p:nvPr>
            <p:ph type="pic" sz="quarter" idx="22"/>
          </p:nvPr>
        </p:nvSpPr>
        <p:spPr>
          <a:xfrm>
            <a:off x="7024092" y="2618562"/>
            <a:ext cx="3886201" cy="1238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970891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exto com gráfico dire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/>
          </p:nvPr>
        </p:nvSpPr>
        <p:spPr>
          <a:xfrm>
            <a:off x="1059367" y="1572322"/>
            <a:ext cx="3601843" cy="14329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spc="-150">
                <a:solidFill>
                  <a:srgbClr val="33529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/>
          </p:nvPr>
        </p:nvSpPr>
        <p:spPr>
          <a:xfrm>
            <a:off x="1059366" y="3429000"/>
            <a:ext cx="3601843" cy="2157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Gráfico 4"/>
          <p:cNvSpPr>
            <a:spLocks noGrp="1"/>
          </p:cNvSpPr>
          <p:nvPr>
            <p:ph type="chart" sz="quarter" idx="17"/>
          </p:nvPr>
        </p:nvSpPr>
        <p:spPr>
          <a:xfrm>
            <a:off x="5374888" y="769434"/>
            <a:ext cx="5553307" cy="481732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444448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ações com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/>
          </p:nvPr>
        </p:nvSpPr>
        <p:spPr>
          <a:xfrm>
            <a:off x="7991475" y="1085850"/>
            <a:ext cx="2827736" cy="441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spc="-150">
                <a:solidFill>
                  <a:srgbClr val="33529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Espaço Reservado para Imagem 2"/>
          <p:cNvSpPr>
            <a:spLocks noGrp="1"/>
          </p:cNvSpPr>
          <p:nvPr>
            <p:ph type="pic" sz="quarter" idx="16"/>
          </p:nvPr>
        </p:nvSpPr>
        <p:spPr>
          <a:xfrm>
            <a:off x="1276350" y="0"/>
            <a:ext cx="2105025" cy="4191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pt-BR" noProof="0"/>
          </a:p>
        </p:txBody>
      </p:sp>
      <p:sp>
        <p:nvSpPr>
          <p:cNvPr id="13" name="Espaço Reservado para Texto 3"/>
          <p:cNvSpPr>
            <a:spLocks noGrp="1"/>
          </p:cNvSpPr>
          <p:nvPr>
            <p:ph type="body" sz="quarter" idx="19"/>
          </p:nvPr>
        </p:nvSpPr>
        <p:spPr>
          <a:xfrm>
            <a:off x="1360706" y="4466196"/>
            <a:ext cx="1857375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5" name="Espaço Reservado para Texto 3"/>
          <p:cNvSpPr>
            <a:spLocks noGrp="1"/>
          </p:cNvSpPr>
          <p:nvPr>
            <p:ph type="body" sz="quarter" idx="20"/>
          </p:nvPr>
        </p:nvSpPr>
        <p:spPr>
          <a:xfrm>
            <a:off x="1360706" y="5256771"/>
            <a:ext cx="1857375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21"/>
          </p:nvPr>
        </p:nvSpPr>
        <p:spPr>
          <a:xfrm>
            <a:off x="3500438" y="4466196"/>
            <a:ext cx="1857375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7" name="Espaço Reservado para Texto 3"/>
          <p:cNvSpPr>
            <a:spLocks noGrp="1"/>
          </p:cNvSpPr>
          <p:nvPr>
            <p:ph type="body" sz="quarter" idx="22"/>
          </p:nvPr>
        </p:nvSpPr>
        <p:spPr>
          <a:xfrm>
            <a:off x="3500438" y="5256771"/>
            <a:ext cx="1857375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quarter" idx="23"/>
          </p:nvPr>
        </p:nvSpPr>
        <p:spPr>
          <a:xfrm>
            <a:off x="5638800" y="4466196"/>
            <a:ext cx="1857375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9" name="Espaço Reservado para Texto 3"/>
          <p:cNvSpPr>
            <a:spLocks noGrp="1"/>
          </p:cNvSpPr>
          <p:nvPr>
            <p:ph type="body" sz="quarter" idx="24"/>
          </p:nvPr>
        </p:nvSpPr>
        <p:spPr>
          <a:xfrm>
            <a:off x="5638800" y="5256771"/>
            <a:ext cx="1857375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Espaço Reservado para Imagem 2"/>
          <p:cNvSpPr>
            <a:spLocks noGrp="1"/>
          </p:cNvSpPr>
          <p:nvPr>
            <p:ph type="pic" sz="quarter" idx="25"/>
          </p:nvPr>
        </p:nvSpPr>
        <p:spPr>
          <a:xfrm>
            <a:off x="3381375" y="0"/>
            <a:ext cx="2105025" cy="4191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pt-BR" noProof="0"/>
          </a:p>
        </p:txBody>
      </p:sp>
      <p:sp>
        <p:nvSpPr>
          <p:cNvPr id="23" name="Espaço Reservado para Imagem 2"/>
          <p:cNvSpPr>
            <a:spLocks noGrp="1"/>
          </p:cNvSpPr>
          <p:nvPr>
            <p:ph type="pic" sz="quarter" idx="26"/>
          </p:nvPr>
        </p:nvSpPr>
        <p:spPr>
          <a:xfrm>
            <a:off x="5486400" y="0"/>
            <a:ext cx="2105025" cy="4191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365314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ações se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/>
          </p:nvPr>
        </p:nvSpPr>
        <p:spPr>
          <a:xfrm>
            <a:off x="1266011" y="773613"/>
            <a:ext cx="3143250" cy="48126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spc="-150">
                <a:solidFill>
                  <a:srgbClr val="33529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Espaço Reservado para Texto 3"/>
          <p:cNvSpPr>
            <a:spLocks noGrp="1"/>
          </p:cNvSpPr>
          <p:nvPr>
            <p:ph type="body" sz="quarter" idx="19"/>
          </p:nvPr>
        </p:nvSpPr>
        <p:spPr>
          <a:xfrm>
            <a:off x="5031959" y="773613"/>
            <a:ext cx="5383280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Espaço Reservado para Texto 3"/>
          <p:cNvSpPr>
            <a:spLocks noGrp="1"/>
          </p:cNvSpPr>
          <p:nvPr>
            <p:ph type="body" sz="quarter" idx="20"/>
          </p:nvPr>
        </p:nvSpPr>
        <p:spPr>
          <a:xfrm>
            <a:off x="5031959" y="1300568"/>
            <a:ext cx="5383280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21"/>
          </p:nvPr>
        </p:nvSpPr>
        <p:spPr>
          <a:xfrm>
            <a:off x="5031959" y="4535418"/>
            <a:ext cx="5383280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7" name="Espaço Reservado para Texto 3"/>
          <p:cNvSpPr>
            <a:spLocks noGrp="1"/>
          </p:cNvSpPr>
          <p:nvPr>
            <p:ph type="body" sz="quarter" idx="22"/>
          </p:nvPr>
        </p:nvSpPr>
        <p:spPr>
          <a:xfrm>
            <a:off x="5031959" y="5062372"/>
            <a:ext cx="5383280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quarter" idx="23"/>
          </p:nvPr>
        </p:nvSpPr>
        <p:spPr>
          <a:xfrm>
            <a:off x="5031959" y="3281483"/>
            <a:ext cx="5383280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9" name="Espaço Reservado para Texto 3"/>
          <p:cNvSpPr>
            <a:spLocks noGrp="1"/>
          </p:cNvSpPr>
          <p:nvPr>
            <p:ph type="body" sz="quarter" idx="24"/>
          </p:nvPr>
        </p:nvSpPr>
        <p:spPr>
          <a:xfrm>
            <a:off x="5031959" y="3808438"/>
            <a:ext cx="5383280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Espaço Reservado para Texto 3"/>
          <p:cNvSpPr>
            <a:spLocks noGrp="1"/>
          </p:cNvSpPr>
          <p:nvPr>
            <p:ph type="body" sz="quarter" idx="25"/>
          </p:nvPr>
        </p:nvSpPr>
        <p:spPr>
          <a:xfrm>
            <a:off x="5031959" y="2027548"/>
            <a:ext cx="5383280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1" name="Espaço Reservado para Texto 3"/>
          <p:cNvSpPr>
            <a:spLocks noGrp="1"/>
          </p:cNvSpPr>
          <p:nvPr>
            <p:ph type="body" sz="quarter" idx="26"/>
          </p:nvPr>
        </p:nvSpPr>
        <p:spPr>
          <a:xfrm>
            <a:off x="5031959" y="2554503"/>
            <a:ext cx="5383280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2929760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ópicos com ícones à dire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38312" y="557561"/>
            <a:ext cx="8715376" cy="713678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600" b="1" spc="-150" baseline="0">
                <a:solidFill>
                  <a:srgbClr val="33529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/>
          </p:nvPr>
        </p:nvSpPr>
        <p:spPr>
          <a:xfrm>
            <a:off x="1738312" y="1638265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/>
          </p:nvPr>
        </p:nvSpPr>
        <p:spPr>
          <a:xfrm>
            <a:off x="1738312" y="2233734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5" name="Espaço Reservado para Texto 3"/>
          <p:cNvSpPr>
            <a:spLocks noGrp="1"/>
          </p:cNvSpPr>
          <p:nvPr>
            <p:ph type="body" sz="quarter" idx="17"/>
          </p:nvPr>
        </p:nvSpPr>
        <p:spPr>
          <a:xfrm>
            <a:off x="1738312" y="351492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18"/>
          </p:nvPr>
        </p:nvSpPr>
        <p:spPr>
          <a:xfrm>
            <a:off x="1738312" y="411039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Espaço Reservado para Texto 3"/>
          <p:cNvSpPr>
            <a:spLocks noGrp="1"/>
          </p:cNvSpPr>
          <p:nvPr>
            <p:ph type="body" sz="quarter" idx="19"/>
          </p:nvPr>
        </p:nvSpPr>
        <p:spPr>
          <a:xfrm>
            <a:off x="6567488" y="1638265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1" name="Espaço Reservado para Texto 3"/>
          <p:cNvSpPr>
            <a:spLocks noGrp="1"/>
          </p:cNvSpPr>
          <p:nvPr>
            <p:ph type="body" sz="quarter" idx="20"/>
          </p:nvPr>
        </p:nvSpPr>
        <p:spPr>
          <a:xfrm>
            <a:off x="6567488" y="2233734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Espaço Reservado para Texto 3"/>
          <p:cNvSpPr>
            <a:spLocks noGrp="1"/>
          </p:cNvSpPr>
          <p:nvPr>
            <p:ph type="body" sz="quarter" idx="21"/>
          </p:nvPr>
        </p:nvSpPr>
        <p:spPr>
          <a:xfrm>
            <a:off x="6567488" y="351492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4" name="Espaço Reservado para Texto 3"/>
          <p:cNvSpPr>
            <a:spLocks noGrp="1"/>
          </p:cNvSpPr>
          <p:nvPr>
            <p:ph type="body" sz="quarter" idx="22"/>
          </p:nvPr>
        </p:nvSpPr>
        <p:spPr>
          <a:xfrm>
            <a:off x="6567488" y="411039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2306816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fot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0" y="971550"/>
            <a:ext cx="12192000" cy="39015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pt-BR" noProof="0"/>
          </a:p>
        </p:txBody>
      </p:sp>
      <p:sp>
        <p:nvSpPr>
          <p:cNvPr id="8" name="Espaço Reservado para Texto 3"/>
          <p:cNvSpPr>
            <a:spLocks noGrp="1"/>
          </p:cNvSpPr>
          <p:nvPr>
            <p:ph type="body" sz="quarter" idx="16"/>
          </p:nvPr>
        </p:nvSpPr>
        <p:spPr>
          <a:xfrm>
            <a:off x="1059366" y="5166036"/>
            <a:ext cx="6478857" cy="62910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1557952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fotos com texto de apo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Texto 3"/>
          <p:cNvSpPr>
            <a:spLocks noGrp="1"/>
          </p:cNvSpPr>
          <p:nvPr>
            <p:ph type="body" sz="quarter" idx="16"/>
          </p:nvPr>
        </p:nvSpPr>
        <p:spPr>
          <a:xfrm>
            <a:off x="1773044" y="928688"/>
            <a:ext cx="2170306" cy="49697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8"/>
          </p:nvPr>
        </p:nvSpPr>
        <p:spPr>
          <a:xfrm>
            <a:off x="8439150" y="0"/>
            <a:ext cx="3752850" cy="685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pt-BR" noProof="0"/>
          </a:p>
        </p:txBody>
      </p:sp>
      <p:sp>
        <p:nvSpPr>
          <p:cNvPr id="8" name="Espaço Reservado para Imagem 2"/>
          <p:cNvSpPr>
            <a:spLocks noGrp="1"/>
          </p:cNvSpPr>
          <p:nvPr>
            <p:ph type="pic" sz="quarter" idx="19"/>
          </p:nvPr>
        </p:nvSpPr>
        <p:spPr>
          <a:xfrm>
            <a:off x="4686300" y="0"/>
            <a:ext cx="3752850" cy="685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9000496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ópicos com ícon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90624" y="546410"/>
            <a:ext cx="9628587" cy="72482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lang="pt-BR" dirty="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/>
          </p:nvPr>
        </p:nvSpPr>
        <p:spPr>
          <a:xfrm>
            <a:off x="2134162" y="3429000"/>
            <a:ext cx="3238501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/>
          </p:nvPr>
        </p:nvSpPr>
        <p:spPr>
          <a:xfrm>
            <a:off x="2134161" y="3952874"/>
            <a:ext cx="3238501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17"/>
          </p:nvPr>
        </p:nvSpPr>
        <p:spPr>
          <a:xfrm>
            <a:off x="6821392" y="3429000"/>
            <a:ext cx="3238501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quarter" idx="18"/>
          </p:nvPr>
        </p:nvSpPr>
        <p:spPr>
          <a:xfrm>
            <a:off x="6821391" y="3952874"/>
            <a:ext cx="3238501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1687424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gráfico de progres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90624" y="557562"/>
            <a:ext cx="9628587" cy="713678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600" b="1" spc="-150" baseline="0">
                <a:solidFill>
                  <a:srgbClr val="33529E"/>
                </a:solidFill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/>
          </p:nvPr>
        </p:nvSpPr>
        <p:spPr>
          <a:xfrm>
            <a:off x="1190624" y="1989460"/>
            <a:ext cx="2871786" cy="2806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Espaço Reservado para Texto 3"/>
          <p:cNvSpPr>
            <a:spLocks noGrp="1"/>
          </p:cNvSpPr>
          <p:nvPr>
            <p:ph type="body" sz="quarter" idx="19"/>
          </p:nvPr>
        </p:nvSpPr>
        <p:spPr>
          <a:xfrm>
            <a:off x="1877460" y="3391863"/>
            <a:ext cx="1498115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2" name="Espaço Reservado para Texto 3"/>
          <p:cNvSpPr>
            <a:spLocks noGrp="1"/>
          </p:cNvSpPr>
          <p:nvPr>
            <p:ph type="body" sz="quarter" idx="20"/>
          </p:nvPr>
        </p:nvSpPr>
        <p:spPr>
          <a:xfrm>
            <a:off x="7947425" y="1989460"/>
            <a:ext cx="2871786" cy="2806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5" name="Espaço Reservado para Texto 3"/>
          <p:cNvSpPr>
            <a:spLocks noGrp="1"/>
          </p:cNvSpPr>
          <p:nvPr>
            <p:ph type="body" sz="quarter" idx="21"/>
          </p:nvPr>
        </p:nvSpPr>
        <p:spPr>
          <a:xfrm>
            <a:off x="8634261" y="3391863"/>
            <a:ext cx="1498115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6" name="Espaço Reservado para Texto 3"/>
          <p:cNvSpPr>
            <a:spLocks noGrp="1"/>
          </p:cNvSpPr>
          <p:nvPr>
            <p:ph type="body" sz="quarter" idx="22"/>
          </p:nvPr>
        </p:nvSpPr>
        <p:spPr>
          <a:xfrm>
            <a:off x="4565888" y="1989460"/>
            <a:ext cx="2871786" cy="2806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9" name="Espaço Reservado para Texto 3"/>
          <p:cNvSpPr>
            <a:spLocks noGrp="1"/>
          </p:cNvSpPr>
          <p:nvPr>
            <p:ph type="body" sz="quarter" idx="23"/>
          </p:nvPr>
        </p:nvSpPr>
        <p:spPr>
          <a:xfrm>
            <a:off x="5252724" y="3391863"/>
            <a:ext cx="1498115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0" name="Espaço Reservado para Texto 3"/>
          <p:cNvSpPr>
            <a:spLocks noGrp="1"/>
          </p:cNvSpPr>
          <p:nvPr>
            <p:ph type="body" sz="quarter" idx="16"/>
          </p:nvPr>
        </p:nvSpPr>
        <p:spPr>
          <a:xfrm>
            <a:off x="2619375" y="5222209"/>
            <a:ext cx="6857999" cy="3645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55269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968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2623" y="555171"/>
            <a:ext cx="10800000" cy="718458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553260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1136B438-876F-4751-7E8C-E90A1F6FF92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4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94156" y="1773039"/>
            <a:ext cx="7203688" cy="2877015"/>
          </a:xfrm>
          <a:prstGeom prst="rect">
            <a:avLst/>
          </a:prstGeom>
        </p:spPr>
        <p:txBody>
          <a:bodyPr anchorCtr="1">
            <a:normAutofit/>
          </a:bodyPr>
          <a:lstStyle>
            <a:lvl1pPr algn="ctr">
              <a:defRPr sz="6000" b="1" spc="-150" baseline="0">
                <a:solidFill>
                  <a:srgbClr val="33529E"/>
                </a:solidFill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221780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aspa co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>
            <a:stCxn id="5128" idx="1"/>
          </p:cNvCxnSpPr>
          <p:nvPr userDrawn="1"/>
        </p:nvCxnSpPr>
        <p:spPr>
          <a:xfrm flipH="1">
            <a:off x="1276350" y="5486400"/>
            <a:ext cx="50482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aixaDeTexto 6"/>
          <p:cNvSpPr txBox="1">
            <a:spLocks noChangeArrowheads="1"/>
          </p:cNvSpPr>
          <p:nvPr userDrawn="1"/>
        </p:nvSpPr>
        <p:spPr bwMode="auto">
          <a:xfrm>
            <a:off x="168192" y="-122753"/>
            <a:ext cx="1249060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6600" b="1">
                <a:solidFill>
                  <a:srgbClr val="3352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8" name="CaixaDeTexto 7"/>
          <p:cNvSpPr txBox="1">
            <a:spLocks noChangeArrowheads="1"/>
          </p:cNvSpPr>
          <p:nvPr userDrawn="1"/>
        </p:nvSpPr>
        <p:spPr bwMode="auto">
          <a:xfrm rot="10800000">
            <a:off x="10785900" y="3124200"/>
            <a:ext cx="1249060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66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16" name="Espaço Reservado para Imagem 1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/>
          </p:nvPr>
        </p:nvSpPr>
        <p:spPr>
          <a:xfrm>
            <a:off x="1276350" y="1085850"/>
            <a:ext cx="9639301" cy="4076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Espaço Reservado para Texto 3"/>
          <p:cNvSpPr>
            <a:spLocks noGrp="1"/>
          </p:cNvSpPr>
          <p:nvPr>
            <p:ph type="body" sz="quarter" idx="15"/>
          </p:nvPr>
        </p:nvSpPr>
        <p:spPr>
          <a:xfrm>
            <a:off x="1781175" y="5286375"/>
            <a:ext cx="9134476" cy="400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148321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aspa se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>
            <a:spLocks noChangeArrowheads="1"/>
          </p:cNvSpPr>
          <p:nvPr userDrawn="1"/>
        </p:nvSpPr>
        <p:spPr bwMode="auto">
          <a:xfrm>
            <a:off x="407487" y="295275"/>
            <a:ext cx="1249060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6600" b="1">
                <a:solidFill>
                  <a:srgbClr val="3352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6" name="CaixaDeTexto 5"/>
          <p:cNvSpPr txBox="1">
            <a:spLocks noChangeArrowheads="1"/>
          </p:cNvSpPr>
          <p:nvPr userDrawn="1"/>
        </p:nvSpPr>
        <p:spPr bwMode="auto">
          <a:xfrm rot="10800000">
            <a:off x="10536543" y="3324391"/>
            <a:ext cx="1249060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66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/>
          </p:nvPr>
        </p:nvSpPr>
        <p:spPr>
          <a:xfrm>
            <a:off x="1276350" y="1085850"/>
            <a:ext cx="9639301" cy="4076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Espaço Reservado para Texto 3"/>
          <p:cNvSpPr>
            <a:spLocks noGrp="1"/>
          </p:cNvSpPr>
          <p:nvPr>
            <p:ph type="body" sz="quarter" idx="15"/>
          </p:nvPr>
        </p:nvSpPr>
        <p:spPr>
          <a:xfrm>
            <a:off x="1276350" y="5286375"/>
            <a:ext cx="9639301" cy="400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37290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1/2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/>
          </p:nvPr>
        </p:nvSpPr>
        <p:spPr>
          <a:xfrm>
            <a:off x="1059366" y="1085851"/>
            <a:ext cx="4315521" cy="3062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spc="-150">
                <a:solidFill>
                  <a:srgbClr val="33529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pt-BR" noProof="0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/>
          </p:nvPr>
        </p:nvSpPr>
        <p:spPr>
          <a:xfrm>
            <a:off x="1059366" y="4449338"/>
            <a:ext cx="4315521" cy="11374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3219252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1/4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/>
          </p:nvPr>
        </p:nvSpPr>
        <p:spPr>
          <a:xfrm>
            <a:off x="489176" y="555171"/>
            <a:ext cx="10800000" cy="7184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spc="-150">
                <a:solidFill>
                  <a:srgbClr val="33529E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/>
          </p:nvPr>
        </p:nvSpPr>
        <p:spPr>
          <a:xfrm>
            <a:off x="489176" y="5238685"/>
            <a:ext cx="7405887" cy="8498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3E2E41F-A220-420D-8F86-395E5FDF23A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88901" y="1639230"/>
            <a:ext cx="10800000" cy="3233854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F7C303"/>
              </a:buClr>
              <a:buFont typeface="Courier New" panose="02070309020205020404" pitchFamily="49" charset="0"/>
              <a:buChar char="o"/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F7C303"/>
              </a:buClr>
              <a:buFont typeface="Courier New" panose="02070309020205020404" pitchFamily="49" charset="0"/>
              <a:buChar char="o"/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F7C303"/>
              </a:buClr>
              <a:buFont typeface="Courier New" panose="02070309020205020404" pitchFamily="49" charset="0"/>
              <a:buChar char="o"/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F7C303"/>
              </a:buClr>
              <a:buFont typeface="Courier New" panose="02070309020205020404" pitchFamily="49" charset="0"/>
              <a:buChar char="o"/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F7C303"/>
              </a:buClr>
              <a:buFont typeface="Courier New" panose="02070309020205020404" pitchFamily="49" charset="0"/>
              <a:buChar char="o"/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94972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exto com gráfico esquer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/>
          </p:nvPr>
        </p:nvSpPr>
        <p:spPr>
          <a:xfrm>
            <a:off x="6341996" y="1085850"/>
            <a:ext cx="4798072" cy="8990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spc="-150">
                <a:solidFill>
                  <a:srgbClr val="33529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/>
          </p:nvPr>
        </p:nvSpPr>
        <p:spPr>
          <a:xfrm>
            <a:off x="6341996" y="2219093"/>
            <a:ext cx="4798072" cy="33676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DCC7624-8FD6-2D50-7C98-A23CCFB6C8D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91077" y="1085850"/>
            <a:ext cx="5359078" cy="450091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60465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foto com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/>
          </p:nvPr>
        </p:nvSpPr>
        <p:spPr>
          <a:xfrm>
            <a:off x="6821499" y="1285062"/>
            <a:ext cx="4318568" cy="9228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spc="-150">
                <a:solidFill>
                  <a:srgbClr val="33529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0" y="557561"/>
            <a:ext cx="6096000" cy="50291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pt-BR" noProof="0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/>
          </p:nvPr>
        </p:nvSpPr>
        <p:spPr>
          <a:xfrm>
            <a:off x="6821500" y="2509024"/>
            <a:ext cx="4318568" cy="3077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96575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92623" y="555171"/>
            <a:ext cx="10800000" cy="718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78" r:id="rId12"/>
    <p:sldLayoutId id="2147483768" r:id="rId13"/>
    <p:sldLayoutId id="2147483769" r:id="rId14"/>
    <p:sldLayoutId id="2147483779" r:id="rId15"/>
    <p:sldLayoutId id="2147483770" r:id="rId16"/>
    <p:sldLayoutId id="2147483771" r:id="rId17"/>
    <p:sldLayoutId id="2147483780" r:id="rId18"/>
  </p:sldLayoutIdLst>
  <p:hf hdr="0" ftr="0" dt="0"/>
  <p:txStyles>
    <p:titleStyle>
      <a:lvl1pPr marL="0" indent="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pt-BR" altLang="pt-BR" sz="4000" b="1" kern="1200" spc="-150" dirty="0" smtClean="0">
          <a:solidFill>
            <a:srgbClr val="33529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183EFF"/>
          </a:solidFill>
          <a:latin typeface="Montserra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183EFF"/>
          </a:solidFill>
          <a:latin typeface="Montserra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183EFF"/>
          </a:solidFill>
          <a:latin typeface="Montserra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183EFF"/>
          </a:solidFill>
          <a:latin typeface="Montserra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183EFF"/>
          </a:solidFill>
          <a:latin typeface="Montserra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183EFF"/>
          </a:solidFill>
          <a:latin typeface="Montserra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183EFF"/>
          </a:solidFill>
          <a:latin typeface="Montserra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183EFF"/>
          </a:solidFill>
          <a:latin typeface="Montserrat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0" y="2040834"/>
            <a:ext cx="12192000" cy="1719711"/>
          </a:xfrm>
        </p:spPr>
        <p:txBody>
          <a:bodyPr lIns="91440" tIns="45720" rIns="91440" bIns="45720" anchor="t"/>
          <a:lstStyle/>
          <a:p>
            <a:pPr>
              <a:lnSpc>
                <a:spcPct val="100000"/>
              </a:lnSpc>
            </a:pPr>
            <a:r>
              <a:rPr lang="pt-BR" sz="4000" dirty="0">
                <a:solidFill>
                  <a:schemeClr val="tx2"/>
                </a:solidFill>
                <a:latin typeface="Arial Rounded MT Bold"/>
                <a:cs typeface="Arial"/>
              </a:rPr>
              <a:t>Programa de </a:t>
            </a:r>
            <a:r>
              <a:rPr lang="pt-BR" sz="4000" dirty="0" smtClean="0">
                <a:solidFill>
                  <a:schemeClr val="tx2"/>
                </a:solidFill>
                <a:latin typeface="Arial Rounded MT Bold"/>
                <a:cs typeface="Arial"/>
              </a:rPr>
              <a:t>Monitoramento e Qualificação </a:t>
            </a:r>
            <a:r>
              <a:rPr lang="pt-BR" sz="4000" dirty="0">
                <a:solidFill>
                  <a:schemeClr val="tx2"/>
                </a:solidFill>
                <a:latin typeface="Arial Rounded MT Bold"/>
                <a:cs typeface="Arial"/>
              </a:rPr>
              <a:t>da </a:t>
            </a:r>
            <a:r>
              <a:rPr lang="pt-BR" sz="4000" dirty="0">
                <a:latin typeface="Arial Rounded MT Bold" panose="020F0704030504030204" pitchFamily="34" charset="0"/>
              </a:rPr>
              <a:t/>
            </a:r>
            <a:br>
              <a:rPr lang="pt-BR" sz="4000" dirty="0">
                <a:latin typeface="Arial Rounded MT Bold" panose="020F0704030504030204" pitchFamily="34" charset="0"/>
              </a:rPr>
            </a:br>
            <a:r>
              <a:rPr lang="pt-BR" dirty="0">
                <a:solidFill>
                  <a:schemeClr val="tx2"/>
                </a:solidFill>
                <a:latin typeface="Arial Rounded MT Bold"/>
                <a:cs typeface="Arial"/>
              </a:rPr>
              <a:t>ATENÇÃO ESPECIALIZADA</a:t>
            </a:r>
            <a:r>
              <a:rPr lang="pt-BR" sz="4000" dirty="0">
                <a:solidFill>
                  <a:schemeClr val="tx2"/>
                </a:solidFill>
                <a:latin typeface="Arial Rounded MT Bold"/>
                <a:cs typeface="Arial"/>
              </a:rPr>
              <a:t> </a:t>
            </a:r>
            <a:endParaRPr lang="pt-BR" sz="4400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Espaço Reservado para Texto 6"/>
          <p:cNvSpPr txBox="1">
            <a:spLocks/>
          </p:cNvSpPr>
          <p:nvPr/>
        </p:nvSpPr>
        <p:spPr>
          <a:xfrm>
            <a:off x="4152900" y="4213381"/>
            <a:ext cx="3886200" cy="11325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2" descr="https://brc-powerpoint.officeapps.live.com/pods/GetClipboardImage.ashx?Id=e06eab24-3241-489f-bcb6-662cec83f330&amp;DC=GBR1&amp;pkey=4720e757-343e-49e1-b172-fc24c6000877&amp;wdwaccluster=GBR1"/>
          <p:cNvSpPr>
            <a:spLocks noChangeAspect="1" noChangeArrowheads="1"/>
          </p:cNvSpPr>
          <p:nvPr/>
        </p:nvSpPr>
        <p:spPr bwMode="auto">
          <a:xfrm>
            <a:off x="2190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4" descr="https://brc-powerpoint.officeapps.live.com/pods/GetClipboardImage.ashx?Id=e06eab24-3241-489f-bcb6-662cec83f330&amp;DC=GBR1&amp;pkey=4720e757-343e-49e1-b172-fc24c6000877&amp;wdwaccluster=GBR1"/>
          <p:cNvSpPr>
            <a:spLocks noChangeAspect="1" noChangeArrowheads="1"/>
          </p:cNvSpPr>
          <p:nvPr/>
        </p:nvSpPr>
        <p:spPr bwMode="auto">
          <a:xfrm>
            <a:off x="3714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4065195-4D3D-AA66-DC3B-4D5ABC837968}"/>
              </a:ext>
            </a:extLst>
          </p:cNvPr>
          <p:cNvSpPr txBox="1"/>
          <p:nvPr/>
        </p:nvSpPr>
        <p:spPr>
          <a:xfrm>
            <a:off x="676276" y="4102682"/>
            <a:ext cx="11024658" cy="163121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pt-BR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Departamento de Atenção Hospitalar, Domiciliar e Urgência (DAHU)</a:t>
            </a:r>
            <a:endParaRPr lang="pt-BR" sz="2000" b="1" dirty="0">
              <a:solidFill>
                <a:schemeClr val="tx2">
                  <a:lumMod val="60000"/>
                  <a:lumOff val="40000"/>
                </a:schemeClr>
              </a:solidFill>
              <a:latin typeface="Arial Rounded MT Bold" panose="020F0704030504030204" pitchFamily="34" charset="0"/>
            </a:endParaRPr>
          </a:p>
          <a:p>
            <a:pPr algn="ctr"/>
            <a:endParaRPr lang="pt-BR" sz="2000" b="1" dirty="0">
              <a:solidFill>
                <a:schemeClr val="tx2">
                  <a:lumMod val="60000"/>
                  <a:lumOff val="40000"/>
                </a:schemeClr>
              </a:solidFill>
              <a:latin typeface="Arial Rounded MT Bold" panose="020F0704030504030204" pitchFamily="34" charset="0"/>
            </a:endParaRPr>
          </a:p>
          <a:p>
            <a:pPr algn="ctr"/>
            <a:endParaRPr lang="pt-BR" sz="2000" b="1" dirty="0">
              <a:solidFill>
                <a:schemeClr val="tx2">
                  <a:lumMod val="60000"/>
                  <a:lumOff val="40000"/>
                </a:schemeClr>
              </a:solidFill>
              <a:latin typeface="Arial Rounded MT Bold" panose="020F0704030504030204" pitchFamily="34" charset="0"/>
            </a:endParaRPr>
          </a:p>
          <a:p>
            <a:pPr algn="ctr"/>
            <a:endParaRPr lang="pt-BR" sz="2000" b="1" dirty="0">
              <a:solidFill>
                <a:schemeClr val="tx2">
                  <a:lumMod val="60000"/>
                  <a:lumOff val="40000"/>
                </a:schemeClr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pt-BR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Outubro 2023</a:t>
            </a:r>
            <a:endParaRPr lang="pt-BR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03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aixaDeTexto 23"/>
          <p:cNvSpPr txBox="1"/>
          <p:nvPr/>
        </p:nvSpPr>
        <p:spPr>
          <a:xfrm>
            <a:off x="3519939" y="239793"/>
            <a:ext cx="4640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dirty="0">
                <a:solidFill>
                  <a:srgbClr val="2F54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Portaria Específica de HE – De/Para</a:t>
            </a:r>
          </a:p>
        </p:txBody>
      </p:sp>
      <p:sp>
        <p:nvSpPr>
          <p:cNvPr id="70" name="Retângulo Arredondado 69"/>
          <p:cNvSpPr/>
          <p:nvPr/>
        </p:nvSpPr>
        <p:spPr>
          <a:xfrm>
            <a:off x="443108" y="990982"/>
            <a:ext cx="4943082" cy="456757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Estrutura da PT Nº 285 / 2015</a:t>
            </a:r>
            <a:r>
              <a:rPr kumimoji="0" lang="pt-BR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8" name="Retângulo Arredondado 77"/>
          <p:cNvSpPr/>
          <p:nvPr/>
        </p:nvSpPr>
        <p:spPr>
          <a:xfrm>
            <a:off x="6226233" y="990982"/>
            <a:ext cx="5258918" cy="456757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Estrutura da “Nova” PT</a:t>
            </a:r>
            <a:r>
              <a:rPr kumimoji="0" lang="pt-BR" sz="1200" b="1" i="0" u="none" strike="noStrike" kern="1200" cap="none" spc="0" normalizeH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pt-BR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6" name="Retângulo Arredondado 35"/>
          <p:cNvSpPr/>
          <p:nvPr/>
        </p:nvSpPr>
        <p:spPr>
          <a:xfrm>
            <a:off x="6137109" y="1501593"/>
            <a:ext cx="5880720" cy="531721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endParaRPr lang="pt-BR" sz="1200" b="1" dirty="0">
              <a:solidFill>
                <a:srgbClr val="3352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b="1" dirty="0">
                <a:solidFill>
                  <a:srgbClr val="33529E"/>
                </a:solidFill>
                <a:latin typeface="Arial"/>
                <a:cs typeface="Arial"/>
              </a:rPr>
              <a:t>I – </a:t>
            </a:r>
            <a:r>
              <a:rPr lang="pt-BR" sz="1500" b="1" dirty="0" err="1" smtClean="0">
                <a:solidFill>
                  <a:srgbClr val="3352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Considerandos</a:t>
            </a:r>
            <a:endParaRPr lang="pt-BR" sz="1500" b="1" dirty="0">
              <a:solidFill>
                <a:srgbClr val="33529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500" b="1" dirty="0">
              <a:solidFill>
                <a:srgbClr val="33529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500" b="1" dirty="0">
                <a:solidFill>
                  <a:srgbClr val="3352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 – Disposições Gerais </a:t>
            </a:r>
          </a:p>
          <a:p>
            <a:pPr algn="just"/>
            <a:r>
              <a:rPr lang="pt-BR" sz="1500" dirty="0">
                <a:solidFill>
                  <a:srgbClr val="3352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Conceitos </a:t>
            </a:r>
          </a:p>
          <a:p>
            <a:pPr algn="just"/>
            <a:r>
              <a:rPr lang="pt-BR" sz="1500" dirty="0">
                <a:solidFill>
                  <a:srgbClr val="3352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pt-BR" sz="1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Definição (O que é a Certificação)</a:t>
            </a:r>
          </a:p>
          <a:p>
            <a:pPr algn="just"/>
            <a:r>
              <a:rPr lang="pt-BR" sz="1500" dirty="0">
                <a:solidFill>
                  <a:srgbClr val="3352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Objetivos</a:t>
            </a:r>
          </a:p>
          <a:p>
            <a:pPr algn="just"/>
            <a:r>
              <a:rPr lang="pt-BR" sz="1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Interface da Certificação de Ensino com o Programa de Monitoramento, Avaliação e Qualificação </a:t>
            </a:r>
            <a:r>
              <a:rPr lang="pt-BR" sz="1500" dirty="0">
                <a:solidFill>
                  <a:srgbClr val="3352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  </a:t>
            </a:r>
          </a:p>
          <a:p>
            <a:pPr algn="just"/>
            <a:endParaRPr lang="pt-BR" sz="15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500" b="1" dirty="0">
                <a:solidFill>
                  <a:srgbClr val="3352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III – Requisitos para Certificação</a:t>
            </a:r>
            <a:r>
              <a:rPr lang="pt-BR" sz="1500" dirty="0">
                <a:solidFill>
                  <a:srgbClr val="3352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pt-BR" sz="1500" b="1" dirty="0">
                <a:solidFill>
                  <a:srgbClr val="3352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Ensino </a:t>
            </a:r>
          </a:p>
          <a:p>
            <a:pPr algn="just"/>
            <a:r>
              <a:rPr lang="pt-BR" sz="1500" dirty="0">
                <a:solidFill>
                  <a:srgbClr val="3352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(Condicionantes mínimos para certificação) </a:t>
            </a:r>
          </a:p>
          <a:p>
            <a:pPr marL="228600" indent="-228600" algn="just">
              <a:buAutoNum type="alphaLcParenR"/>
            </a:pPr>
            <a:r>
              <a:rPr lang="pt-BR" sz="1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Requisitos gerais de Ensino / Requisitos do Programa</a:t>
            </a:r>
          </a:p>
          <a:p>
            <a:pPr marL="228600" indent="-228600" algn="just">
              <a:buAutoNum type="alphaLcParenR"/>
            </a:pPr>
            <a:r>
              <a:rPr lang="pt-BR" sz="1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Requisitos Específicos de Ensino para hospitais</a:t>
            </a:r>
          </a:p>
          <a:p>
            <a:pPr marL="228600" indent="-228600" algn="just">
              <a:buAutoNum type="alphaLcParenR"/>
            </a:pPr>
            <a:r>
              <a:rPr lang="pt-BR" sz="1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Requisitos Específicos de Ensino para estabelecimentos não-hospitalares </a:t>
            </a:r>
          </a:p>
          <a:p>
            <a:pPr marL="228600" indent="-228600" algn="just">
              <a:buAutoNum type="alphaLcParenR"/>
            </a:pPr>
            <a:endParaRPr lang="pt-BR" sz="1500" b="1" dirty="0">
              <a:solidFill>
                <a:srgbClr val="33529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500" b="1" dirty="0">
                <a:solidFill>
                  <a:srgbClr val="3352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IV – Governança e do Processo de Certificação</a:t>
            </a:r>
          </a:p>
          <a:p>
            <a:pPr algn="just"/>
            <a:r>
              <a:rPr lang="pt-BR" sz="1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Interface com a Governança e Rito do Programa de Qualificação </a:t>
            </a:r>
          </a:p>
          <a:p>
            <a:pPr algn="just"/>
            <a:endParaRPr lang="pt-BR" sz="1500" b="1" dirty="0">
              <a:solidFill>
                <a:srgbClr val="33529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– Incentivo Financeiro e Monitoramento  </a:t>
            </a:r>
          </a:p>
          <a:p>
            <a:pPr algn="just"/>
            <a:endParaRPr lang="pt-BR" sz="1500" dirty="0">
              <a:solidFill>
                <a:srgbClr val="33529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500" b="1" dirty="0">
                <a:solidFill>
                  <a:srgbClr val="3352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 - Disposições Finais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tângulo Arredondado 10"/>
          <p:cNvSpPr/>
          <p:nvPr/>
        </p:nvSpPr>
        <p:spPr>
          <a:xfrm>
            <a:off x="443108" y="1447739"/>
            <a:ext cx="4943082" cy="467874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500" b="1" dirty="0" smtClean="0">
                <a:solidFill>
                  <a:srgbClr val="3352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– </a:t>
            </a:r>
            <a:r>
              <a:rPr lang="pt-BR" sz="1500" b="1" dirty="0" err="1" smtClean="0">
                <a:solidFill>
                  <a:srgbClr val="3352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Considerandos</a:t>
            </a:r>
            <a:r>
              <a:rPr lang="pt-BR" sz="1500" b="1" dirty="0" smtClean="0">
                <a:solidFill>
                  <a:srgbClr val="3352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algn="just"/>
            <a:endParaRPr lang="pt-BR" sz="1500" b="1" dirty="0" smtClean="0">
              <a:solidFill>
                <a:srgbClr val="33529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500" b="1" dirty="0" smtClean="0">
                <a:solidFill>
                  <a:srgbClr val="3352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 – Disposições Gerais</a:t>
            </a:r>
          </a:p>
          <a:p>
            <a:pPr algn="just"/>
            <a:r>
              <a:rPr lang="pt-BR" sz="1500" dirty="0" smtClean="0">
                <a:solidFill>
                  <a:srgbClr val="3352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Conceitos</a:t>
            </a:r>
          </a:p>
          <a:p>
            <a:pPr algn="just"/>
            <a:r>
              <a:rPr lang="pt-BR" sz="1500" dirty="0" smtClean="0">
                <a:solidFill>
                  <a:srgbClr val="3352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Objetivos </a:t>
            </a:r>
          </a:p>
          <a:p>
            <a:pPr algn="just"/>
            <a:endParaRPr lang="pt-BR" sz="1500" b="1" dirty="0" smtClean="0">
              <a:solidFill>
                <a:srgbClr val="33529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500" b="1" dirty="0" smtClean="0">
                <a:solidFill>
                  <a:srgbClr val="3352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III – Processo de Certificação</a:t>
            </a:r>
          </a:p>
          <a:p>
            <a:pPr marL="228600" indent="-228600" algn="just">
              <a:buAutoNum type="alphaLcParenR"/>
            </a:pPr>
            <a:r>
              <a:rPr lang="pt-BR" sz="1500" dirty="0" smtClean="0">
                <a:solidFill>
                  <a:srgbClr val="3352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Requisitos gerais (Atenção Hospitalar e Ensino)</a:t>
            </a:r>
          </a:p>
          <a:p>
            <a:pPr marL="228600" indent="-228600" algn="just">
              <a:buAutoNum type="alphaLcParenR"/>
            </a:pPr>
            <a:r>
              <a:rPr lang="pt-BR" sz="1500" dirty="0" smtClean="0">
                <a:solidFill>
                  <a:srgbClr val="3352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Requisitos específicos (Atenção Hospitalar e Ensino)</a:t>
            </a:r>
          </a:p>
          <a:p>
            <a:pPr marL="228600" indent="-228600" algn="just">
              <a:buAutoNum type="alphaLcParenR"/>
            </a:pPr>
            <a:r>
              <a:rPr lang="pt-BR" sz="1500" dirty="0" smtClean="0">
                <a:solidFill>
                  <a:srgbClr val="3352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Tipo de HE I e II</a:t>
            </a:r>
          </a:p>
          <a:p>
            <a:pPr marL="228600" indent="-228600" algn="just">
              <a:buAutoNum type="alphaLcParenR"/>
            </a:pPr>
            <a:r>
              <a:rPr lang="pt-BR" sz="1500" dirty="0" smtClean="0">
                <a:solidFill>
                  <a:srgbClr val="3352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Solicitação</a:t>
            </a:r>
          </a:p>
          <a:p>
            <a:pPr marL="228600" indent="-228600" algn="just">
              <a:buAutoNum type="alphaLcParenR"/>
            </a:pPr>
            <a:r>
              <a:rPr lang="pt-BR" sz="1500" dirty="0" smtClean="0">
                <a:solidFill>
                  <a:srgbClr val="3352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Documentação </a:t>
            </a:r>
          </a:p>
          <a:p>
            <a:pPr marL="228600" indent="-228600" algn="just">
              <a:buAutoNum type="alphaLcParenR"/>
            </a:pPr>
            <a:endParaRPr lang="pt-BR" sz="1500" dirty="0" smtClean="0">
              <a:solidFill>
                <a:srgbClr val="33529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500" b="1" dirty="0" smtClean="0">
                <a:solidFill>
                  <a:srgbClr val="3352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IV - Validade da Certificação </a:t>
            </a:r>
          </a:p>
          <a:p>
            <a:pPr algn="just"/>
            <a:endParaRPr lang="pt-BR" sz="1500" b="1" dirty="0" smtClean="0">
              <a:solidFill>
                <a:srgbClr val="33529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500" b="1" dirty="0" smtClean="0">
                <a:solidFill>
                  <a:srgbClr val="3352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- Disposições Finais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74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91" y="2879952"/>
            <a:ext cx="2143125" cy="2143125"/>
          </a:xfrm>
          <a:prstGeom prst="rect">
            <a:avLst/>
          </a:prstGeom>
        </p:spPr>
      </p:pic>
      <p:sp>
        <p:nvSpPr>
          <p:cNvPr id="6" name="Seta para a Direita 5"/>
          <p:cNvSpPr/>
          <p:nvPr/>
        </p:nvSpPr>
        <p:spPr>
          <a:xfrm>
            <a:off x="3592286" y="3540034"/>
            <a:ext cx="2769325" cy="5355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366" y="1444975"/>
            <a:ext cx="4230935" cy="395433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361611" y="3713280"/>
            <a:ext cx="2233748" cy="378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CAPS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6917606" y="2934684"/>
            <a:ext cx="2233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HOSPITAL ESPECIALIZADO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0247810" y="3928827"/>
            <a:ext cx="2233748" cy="378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MATERNIDADE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9615896" y="3301799"/>
            <a:ext cx="2233748" cy="378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HOSPITAL GERAL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9168744" y="1629120"/>
            <a:ext cx="2233748" cy="378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UPA 24h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8285898" y="4366444"/>
            <a:ext cx="2233748" cy="378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SAMU 192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570519" y="1489307"/>
            <a:ext cx="2233748" cy="378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CER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9958252" y="2300603"/>
            <a:ext cx="2233748" cy="378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AMBULATÓRIOS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7375616" y="5121840"/>
            <a:ext cx="33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SERVIÇOS DE APOIO  DIAGNÓSTICO E TERAPÊUTICO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938638" y="2028160"/>
            <a:ext cx="2233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Certificação de Hospital de Ensino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6259992" y="4248857"/>
            <a:ext cx="2233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COMPLEXOS HOSPITALARES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5891212" y="2819148"/>
            <a:ext cx="2233748" cy="378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POLICLÍNICAS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7953404" y="2192999"/>
            <a:ext cx="2233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CENTROS DE ESPECIALIDADE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6506868" y="2040552"/>
            <a:ext cx="2233748" cy="378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MATERNIDADE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7008086" y="324230"/>
            <a:ext cx="342001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100" b="1" dirty="0" smtClean="0"/>
              <a:t>Certificação de Estabelecimentos Especializados de Ensino</a:t>
            </a:r>
            <a:endParaRPr lang="pt-BR" sz="2100" b="1" dirty="0"/>
          </a:p>
        </p:txBody>
      </p:sp>
    </p:spTree>
    <p:extLst>
      <p:ext uri="{BB962C8B-B14F-4D97-AF65-F5344CB8AC3E}">
        <p14:creationId xmlns:p14="http://schemas.microsoft.com/office/powerpoint/2010/main" val="2160578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ângulo Arredondado 25"/>
          <p:cNvSpPr/>
          <p:nvPr/>
        </p:nvSpPr>
        <p:spPr>
          <a:xfrm>
            <a:off x="2181499" y="371525"/>
            <a:ext cx="7342758" cy="54877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>
                <a:solidFill>
                  <a:schemeClr val="bg1"/>
                </a:solidFill>
                <a:latin typeface="Arial"/>
                <a:cs typeface="Arial"/>
              </a:rPr>
              <a:t>ESTABELECIMENTOS QUE PODEM PLEITEAR A CERTIFICAÇÃO </a:t>
            </a:r>
            <a:endParaRPr kumimoji="0" lang="pt-BR" sz="16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tângulo: Cantos Arredondados 37">
            <a:extLst>
              <a:ext uri="{FF2B5EF4-FFF2-40B4-BE49-F238E27FC236}">
                <a16:creationId xmlns:a16="http://schemas.microsoft.com/office/drawing/2014/main" id="{B1833917-CCCC-4794-9DAE-934C198549DD}"/>
              </a:ext>
            </a:extLst>
          </p:cNvPr>
          <p:cNvSpPr/>
          <p:nvPr/>
        </p:nvSpPr>
        <p:spPr>
          <a:xfrm>
            <a:off x="6677368" y="3424409"/>
            <a:ext cx="4741335" cy="6371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pt-BR" sz="900" b="1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64A4243-6344-B645-1490-CBF49ACE329A}"/>
              </a:ext>
            </a:extLst>
          </p:cNvPr>
          <p:cNvSpPr txBox="1"/>
          <p:nvPr/>
        </p:nvSpPr>
        <p:spPr>
          <a:xfrm>
            <a:off x="9313816" y="1344492"/>
            <a:ext cx="1854927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pt-BR" sz="1600" dirty="0">
                <a:solidFill>
                  <a:schemeClr val="accent5">
                    <a:lumMod val="75000"/>
                  </a:schemeClr>
                </a:solidFill>
                <a:cs typeface="Calibri" panose="020F0502020204030204" pitchFamily="34" charset="0"/>
              </a:rPr>
              <a:t>Públicos ou privados sem fins lucrativos, prestadores de serviços ao SUS, próprios ou conveniados a IES públicas ou </a:t>
            </a:r>
            <a:r>
              <a:rPr lang="pt-BR" sz="1600" dirty="0" smtClean="0">
                <a:solidFill>
                  <a:schemeClr val="accent5">
                    <a:lumMod val="75000"/>
                  </a:schemeClr>
                </a:solidFill>
                <a:cs typeface="Calibri" panose="020F0502020204030204" pitchFamily="34" charset="0"/>
              </a:rPr>
              <a:t>privadas que atendam aos requisitos</a:t>
            </a:r>
            <a:endParaRPr lang="pt-BR" sz="1600" dirty="0">
              <a:solidFill>
                <a:srgbClr val="C55A11"/>
              </a:solidFill>
              <a:ea typeface="Roboto"/>
              <a:cs typeface="Calibri" panose="020F0502020204030204" pitchFamily="34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183337981"/>
              </p:ext>
            </p:extLst>
          </p:nvPr>
        </p:nvGraphicFramePr>
        <p:xfrm>
          <a:off x="55879" y="1344491"/>
          <a:ext cx="9683949" cy="2441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Retângulo Arredondado 15"/>
          <p:cNvSpPr/>
          <p:nvPr/>
        </p:nvSpPr>
        <p:spPr>
          <a:xfrm>
            <a:off x="652425" y="4210226"/>
            <a:ext cx="10766278" cy="45321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7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INCENTIVO</a:t>
            </a:r>
            <a:r>
              <a:rPr lang="pt-BR" sz="17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Referência à série histórica da produção total da média complexidade ambulatorial e/ou hospitalar</a:t>
            </a:r>
            <a:endParaRPr kumimoji="0" lang="pt-BR" sz="17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441887998"/>
              </p:ext>
            </p:extLst>
          </p:nvPr>
        </p:nvGraphicFramePr>
        <p:xfrm>
          <a:off x="1023248" y="4940950"/>
          <a:ext cx="10249998" cy="1485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59796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7" grpId="0"/>
      <p:bldGraphic spid="4" grpId="0">
        <p:bldAsOne/>
      </p:bldGraphic>
      <p:bldP spid="16" grpId="0" animBg="1"/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Arredondado 9"/>
          <p:cNvSpPr/>
          <p:nvPr/>
        </p:nvSpPr>
        <p:spPr>
          <a:xfrm>
            <a:off x="2063934" y="256579"/>
            <a:ext cx="7342758" cy="54877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bg1"/>
                </a:solidFill>
                <a:latin typeface="Arial"/>
                <a:cs typeface="Arial"/>
              </a:rPr>
              <a:t>REQUISITOS GERAIS PARA TODOS OS ESTABELECIMENTOS </a:t>
            </a:r>
            <a:r>
              <a:rPr lang="pt-BR" sz="1600" b="1" dirty="0">
                <a:solidFill>
                  <a:schemeClr val="bg1"/>
                </a:solidFill>
                <a:latin typeface="Arial"/>
                <a:cs typeface="Arial"/>
              </a:rPr>
              <a:t> </a:t>
            </a:r>
            <a:endParaRPr kumimoji="0" lang="pt-BR" sz="16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57200" y="1106885"/>
            <a:ext cx="1089442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/>
              <a:t>Ser </a:t>
            </a:r>
            <a:r>
              <a:rPr lang="pt-BR" dirty="0" smtClean="0"/>
              <a:t>campo </a:t>
            </a:r>
            <a:r>
              <a:rPr lang="pt-BR" dirty="0"/>
              <a:t>de prática contínua para cursos de graduação e pós na área da saúde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/>
              <a:t>Ter os cursos de graduação e pós-graduação reconhecidos pelo MEC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/>
              <a:t>Ter convênio ou contrato formal de cooperação entre o estabelecimento e a IES, preferencialmente por meio do COAPES, caso o estabelecimento não pertença à mesma instituição que desenvolve as atividades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/>
              <a:t>Garantir acompanhamento contínuo por docente ou preceptor para os estudantes de graduação e para os programas de residência, respeitando carga horária e relação nº docente por estudante estabelecido.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A92BF2F-8E5D-4E7C-8C82-D2A7D85A714A}"/>
              </a:ext>
            </a:extLst>
          </p:cNvPr>
          <p:cNvSpPr/>
          <p:nvPr/>
        </p:nvSpPr>
        <p:spPr>
          <a:xfrm>
            <a:off x="457200" y="4219302"/>
            <a:ext cx="11599817" cy="235449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400" b="1" dirty="0">
                <a:cs typeface="Calibri" panose="020F0502020204030204" pitchFamily="34" charset="0"/>
              </a:rPr>
              <a:t>§ 1º Quando o estabelecimento não possuir programas de residência</a:t>
            </a:r>
            <a:r>
              <a:rPr lang="pt-BR" sz="1400" dirty="0">
                <a:cs typeface="Calibri" panose="020F0502020204030204" pitchFamily="34" charset="0"/>
              </a:rPr>
              <a:t> médica e/ou multiprofissional e, comprovadamente, servir de campo de prática para o projeto de expansão dos cursos da área da saúde, este </a:t>
            </a:r>
            <a:r>
              <a:rPr lang="pt-BR" sz="1400" b="1" dirty="0">
                <a:cs typeface="Calibri" panose="020F0502020204030204" pitchFamily="34" charset="0"/>
              </a:rPr>
              <a:t>terá até </a:t>
            </a:r>
            <a:r>
              <a:rPr lang="pt-BR" sz="1400" b="1" dirty="0" smtClean="0">
                <a:cs typeface="Calibri" panose="020F0502020204030204" pitchFamily="34" charset="0"/>
              </a:rPr>
              <a:t>anos </a:t>
            </a:r>
            <a:r>
              <a:rPr lang="pt-BR" sz="1400" b="1" dirty="0">
                <a:cs typeface="Calibri" panose="020F0502020204030204" pitchFamily="34" charset="0"/>
              </a:rPr>
              <a:t>a contar da data da visita de certificação para implantá-los</a:t>
            </a:r>
            <a:r>
              <a:rPr lang="pt-BR" sz="1400" dirty="0">
                <a:cs typeface="Calibri" panose="020F0502020204030204" pitchFamily="34" charset="0"/>
              </a:rPr>
              <a:t>, sob pena de cancelamento da certificação.</a:t>
            </a:r>
          </a:p>
          <a:p>
            <a:pPr algn="just">
              <a:lnSpc>
                <a:spcPct val="150000"/>
              </a:lnSpc>
            </a:pPr>
            <a:r>
              <a:rPr lang="pt-BR" sz="1400" dirty="0" smtClean="0">
                <a:cs typeface="Calibri" panose="020F0502020204030204" pitchFamily="34" charset="0"/>
              </a:rPr>
              <a:t>§ </a:t>
            </a:r>
            <a:r>
              <a:rPr lang="pt-BR" sz="1400" dirty="0">
                <a:cs typeface="Calibri" panose="020F0502020204030204" pitchFamily="34" charset="0"/>
              </a:rPr>
              <a:t>2º Os estabelecimentos de saúde da atenção especializada que, além dos cursos de graduação e pós-graduação, ofertarem </a:t>
            </a:r>
            <a:r>
              <a:rPr lang="pt-BR" sz="1400" b="1" dirty="0">
                <a:cs typeface="Calibri" panose="020F0502020204030204" pitchFamily="34" charset="0"/>
              </a:rPr>
              <a:t>cursos técnicos em área profissionais da saúde, </a:t>
            </a:r>
            <a:r>
              <a:rPr lang="pt-BR" sz="1400" dirty="0">
                <a:cs typeface="Calibri" panose="020F0502020204030204" pitchFamily="34" charset="0"/>
              </a:rPr>
              <a:t>serão considerados nas avaliações do Programa de Monitoramento, Avaliação e Qualificação. </a:t>
            </a:r>
          </a:p>
          <a:p>
            <a:pPr algn="just">
              <a:lnSpc>
                <a:spcPct val="150000"/>
              </a:lnSpc>
            </a:pPr>
            <a:r>
              <a:rPr lang="pt-BR" sz="1400" dirty="0" smtClean="0">
                <a:cs typeface="Calibri" panose="020F0502020204030204" pitchFamily="34" charset="0"/>
              </a:rPr>
              <a:t>§ </a:t>
            </a:r>
            <a:r>
              <a:rPr lang="pt-BR" sz="1400" dirty="0">
                <a:cs typeface="Calibri" panose="020F0502020204030204" pitchFamily="34" charset="0"/>
              </a:rPr>
              <a:t>3º A oferta adicional de cursos de </a:t>
            </a:r>
            <a:r>
              <a:rPr lang="pt-BR" sz="1400" b="1" dirty="0">
                <a:cs typeface="Calibri" panose="020F0502020204030204" pitchFamily="34" charset="0"/>
              </a:rPr>
              <a:t>graduação e/ou pós-graduação em área afins à saúde </a:t>
            </a:r>
            <a:r>
              <a:rPr lang="pt-BR" sz="1400" dirty="0">
                <a:cs typeface="Calibri" panose="020F0502020204030204" pitchFamily="34" charset="0"/>
              </a:rPr>
              <a:t>será considerada nas avaliações do Programa de Monitoramento, Avaliação e Qualificação.</a:t>
            </a:r>
            <a:r>
              <a:rPr lang="pt-BR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  <a:endParaRPr lang="pt-BR" sz="1000" dirty="0">
              <a:solidFill>
                <a:srgbClr val="3352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07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aixaDeTexto 23"/>
          <p:cNvSpPr txBox="1"/>
          <p:nvPr/>
        </p:nvSpPr>
        <p:spPr>
          <a:xfrm>
            <a:off x="539696" y="172495"/>
            <a:ext cx="1047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Requisitos</a:t>
            </a:r>
            <a:r>
              <a:rPr kumimoji="0" lang="pt-BR" sz="2000" b="1" i="0" u="none" strike="noStrike" kern="1200" cap="none" spc="0" normalizeH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pt-BR" sz="2000" b="1" i="0" u="none" strike="noStrike" kern="1200" cap="none" spc="0" normalizeH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Específicos</a:t>
            </a:r>
            <a:endParaRPr kumimoji="0" lang="pt-BR" sz="2000" b="1" i="0" u="sng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30691" y="716297"/>
            <a:ext cx="6096000" cy="54476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600" b="1" dirty="0" smtClean="0">
                <a:cs typeface="Calibri" panose="020F0502020204030204" pitchFamily="34" charset="0"/>
              </a:rPr>
              <a:t>ESTABELECIMENTOS HOSPITALARES</a:t>
            </a:r>
          </a:p>
          <a:p>
            <a:pPr algn="ctr"/>
            <a:endParaRPr lang="pt-BR" sz="1600" dirty="0" smtClean="0">
              <a:cs typeface="Calibri" panose="020F0502020204030204" pitchFamily="34" charset="0"/>
            </a:endParaRPr>
          </a:p>
          <a:p>
            <a:pPr algn="just"/>
            <a:r>
              <a:rPr lang="pt-BR" sz="1500" dirty="0">
                <a:cs typeface="Calibri" panose="020F0502020204030204" pitchFamily="34" charset="0"/>
              </a:rPr>
              <a:t>Ser campo de prática contínua para, pelo menos, </a:t>
            </a:r>
            <a:r>
              <a:rPr lang="pt-BR" sz="1500" b="1" dirty="0">
                <a:solidFill>
                  <a:srgbClr val="FF0000"/>
                </a:solidFill>
                <a:cs typeface="Calibri" panose="020F0502020204030204" pitchFamily="34" charset="0"/>
              </a:rPr>
              <a:t>03</a:t>
            </a:r>
            <a:r>
              <a:rPr lang="pt-BR" sz="1500" b="1" dirty="0">
                <a:cs typeface="Calibri" panose="020F0502020204030204" pitchFamily="34" charset="0"/>
              </a:rPr>
              <a:t> cursos de graduação</a:t>
            </a:r>
            <a:r>
              <a:rPr lang="pt-BR" sz="1500" dirty="0">
                <a:cs typeface="Calibri" panose="020F0502020204030204" pitchFamily="34" charset="0"/>
              </a:rPr>
              <a:t>, sendo obrigatórios medicina (internato) e enfermagem; </a:t>
            </a:r>
          </a:p>
          <a:p>
            <a:pPr algn="just"/>
            <a:endParaRPr lang="pt-BR" sz="1500" dirty="0" smtClean="0">
              <a:cs typeface="Calibri" panose="020F0502020204030204" pitchFamily="34" charset="0"/>
            </a:endParaRPr>
          </a:p>
          <a:p>
            <a:pPr algn="just"/>
            <a:r>
              <a:rPr lang="pt-BR" sz="1500" dirty="0">
                <a:cs typeface="Calibri" panose="020F0502020204030204" pitchFamily="34" charset="0"/>
              </a:rPr>
              <a:t>Ofertar programas de residência, em caráter e contínuo, em, no mínimo, </a:t>
            </a:r>
            <a:r>
              <a:rPr lang="pt-BR" sz="1500" b="1" dirty="0">
                <a:solidFill>
                  <a:srgbClr val="FF0000"/>
                </a:solidFill>
                <a:cs typeface="Calibri" panose="020F0502020204030204" pitchFamily="34" charset="0"/>
              </a:rPr>
              <a:t>03</a:t>
            </a:r>
            <a:r>
              <a:rPr lang="pt-BR" sz="1500" b="1" dirty="0">
                <a:cs typeface="Calibri" panose="020F0502020204030204" pitchFamily="34" charset="0"/>
              </a:rPr>
              <a:t>  residências médicas nas áreas prioritárias para o SUS e </a:t>
            </a:r>
            <a:r>
              <a:rPr lang="pt-BR" sz="1500" b="1" dirty="0">
                <a:solidFill>
                  <a:srgbClr val="FF0000"/>
                </a:solidFill>
                <a:cs typeface="Calibri" panose="020F0502020204030204" pitchFamily="34" charset="0"/>
              </a:rPr>
              <a:t>02</a:t>
            </a:r>
            <a:r>
              <a:rPr lang="pt-BR" sz="1500" b="1" dirty="0">
                <a:cs typeface="Calibri" panose="020F0502020204030204" pitchFamily="34" charset="0"/>
              </a:rPr>
              <a:t> residências em área profissional da saúde</a:t>
            </a:r>
            <a:r>
              <a:rPr lang="pt-BR" sz="1500" dirty="0">
                <a:cs typeface="Calibri" panose="020F0502020204030204" pitchFamily="34" charset="0"/>
              </a:rPr>
              <a:t>;  </a:t>
            </a:r>
          </a:p>
          <a:p>
            <a:pPr algn="just"/>
            <a:endParaRPr lang="pt-BR" sz="1500" dirty="0" smtClean="0">
              <a:cs typeface="Calibri" panose="020F0502020204030204" pitchFamily="34" charset="0"/>
            </a:endParaRPr>
          </a:p>
          <a:p>
            <a:pPr algn="just"/>
            <a:r>
              <a:rPr lang="pt-BR" sz="1500" dirty="0">
                <a:cs typeface="Calibri" panose="020F0502020204030204" pitchFamily="34" charset="0"/>
              </a:rPr>
              <a:t>Garantir acompanhamento contínuo por docente ou preceptor para os estudantes de graduação e para os programas de residência, respeitando carga horária e relação nº docente por estudante estabelecido;</a:t>
            </a:r>
          </a:p>
          <a:p>
            <a:pPr algn="just"/>
            <a:endParaRPr lang="pt-BR" sz="1500" dirty="0" smtClean="0">
              <a:cs typeface="Calibri" panose="020F0502020204030204" pitchFamily="34" charset="0"/>
            </a:endParaRPr>
          </a:p>
          <a:p>
            <a:pPr algn="just"/>
            <a:r>
              <a:rPr lang="pt-BR" sz="1500" dirty="0" smtClean="0">
                <a:cs typeface="Calibri" panose="020F0502020204030204" pitchFamily="34" charset="0"/>
              </a:rPr>
              <a:t>Possuir</a:t>
            </a:r>
            <a:r>
              <a:rPr lang="pt-BR" sz="1500" dirty="0">
                <a:cs typeface="Calibri" panose="020F0502020204030204" pitchFamily="34" charset="0"/>
              </a:rPr>
              <a:t>, no mínimo, </a:t>
            </a:r>
            <a:r>
              <a:rPr lang="pt-BR" sz="1500" b="1" dirty="0">
                <a:solidFill>
                  <a:srgbClr val="FF0000"/>
                </a:solidFill>
                <a:cs typeface="Calibri" panose="020F0502020204030204" pitchFamily="34" charset="0"/>
              </a:rPr>
              <a:t>100 leitos</a:t>
            </a:r>
            <a:r>
              <a:rPr lang="pt-BR" sz="1500" dirty="0">
                <a:cs typeface="Calibri" panose="020F0502020204030204" pitchFamily="34" charset="0"/>
              </a:rPr>
              <a:t>, no caso de </a:t>
            </a:r>
            <a:r>
              <a:rPr lang="pt-BR" sz="1500" b="1" dirty="0">
                <a:cs typeface="Calibri" panose="020F0502020204030204" pitchFamily="34" charset="0"/>
              </a:rPr>
              <a:t>hospitais gerais</a:t>
            </a:r>
            <a:r>
              <a:rPr lang="pt-BR" sz="1500" dirty="0">
                <a:cs typeface="Calibri" panose="020F0502020204030204" pitchFamily="34" charset="0"/>
              </a:rPr>
              <a:t>, e, no mínimo, </a:t>
            </a:r>
            <a:endParaRPr lang="pt-BR" sz="1500" dirty="0" smtClean="0">
              <a:cs typeface="Calibri" panose="020F0502020204030204" pitchFamily="34" charset="0"/>
            </a:endParaRPr>
          </a:p>
          <a:p>
            <a:pPr algn="just"/>
            <a:r>
              <a:rPr lang="pt-BR" sz="1500" b="1" dirty="0" smtClean="0">
                <a:solidFill>
                  <a:srgbClr val="FF0000"/>
                </a:solidFill>
                <a:cs typeface="Calibri" panose="020F0502020204030204" pitchFamily="34" charset="0"/>
              </a:rPr>
              <a:t>50 </a:t>
            </a:r>
            <a:r>
              <a:rPr lang="pt-BR" sz="1500" b="1" dirty="0">
                <a:solidFill>
                  <a:srgbClr val="FF0000"/>
                </a:solidFill>
                <a:cs typeface="Calibri" panose="020F0502020204030204" pitchFamily="34" charset="0"/>
              </a:rPr>
              <a:t>leitos</a:t>
            </a:r>
            <a:r>
              <a:rPr lang="pt-BR" sz="1500" dirty="0">
                <a:cs typeface="Calibri" panose="020F0502020204030204" pitchFamily="34" charset="0"/>
              </a:rPr>
              <a:t>, no caso de </a:t>
            </a:r>
            <a:r>
              <a:rPr lang="pt-BR" sz="1500" b="1" dirty="0">
                <a:cs typeface="Calibri" panose="020F0502020204030204" pitchFamily="34" charset="0"/>
              </a:rPr>
              <a:t>hospital especializado ou maternidade</a:t>
            </a:r>
          </a:p>
          <a:p>
            <a:pPr algn="just"/>
            <a:endParaRPr lang="pt-BR" sz="1500" dirty="0">
              <a:cs typeface="Calibri" panose="020F0502020204030204" pitchFamily="34" charset="0"/>
            </a:endParaRPr>
          </a:p>
          <a:p>
            <a:pPr algn="just"/>
            <a:r>
              <a:rPr lang="pt-BR" sz="1500" dirty="0">
                <a:cs typeface="Calibri" panose="020F0502020204030204" pitchFamily="34" charset="0"/>
              </a:rPr>
              <a:t>Dispor de UTI ou garantir acesso via </a:t>
            </a:r>
            <a:r>
              <a:rPr lang="pt-BR" sz="1500" dirty="0" err="1">
                <a:cs typeface="Calibri" panose="020F0502020204030204" pitchFamily="34" charset="0"/>
              </a:rPr>
              <a:t>pactuação</a:t>
            </a:r>
            <a:r>
              <a:rPr lang="pt-BR" sz="1500" dirty="0">
                <a:cs typeface="Calibri" panose="020F0502020204030204" pitchFamily="34" charset="0"/>
              </a:rPr>
              <a:t> loco-regional;</a:t>
            </a:r>
          </a:p>
          <a:p>
            <a:pPr algn="just"/>
            <a:endParaRPr lang="pt-BR" sz="1500" dirty="0" smtClean="0">
              <a:cs typeface="Calibri" panose="020F0502020204030204" pitchFamily="34" charset="0"/>
            </a:endParaRPr>
          </a:p>
          <a:p>
            <a:pPr algn="just"/>
            <a:r>
              <a:rPr lang="pt-BR" sz="1500" dirty="0">
                <a:cs typeface="Calibri" panose="020F0502020204030204" pitchFamily="34" charset="0"/>
              </a:rPr>
              <a:t>Para certificação de complexos hospitalares, será obrigatória a identificação dos componentes no cumprimento dos requisitos </a:t>
            </a:r>
            <a:r>
              <a:rPr lang="pt-BR" sz="1500" dirty="0" smtClean="0">
                <a:cs typeface="Calibri" panose="020F0502020204030204" pitchFamily="34" charset="0"/>
              </a:rPr>
              <a:t>estabelecidos;</a:t>
            </a:r>
          </a:p>
          <a:p>
            <a:pPr algn="just"/>
            <a:endParaRPr lang="pt-BR" sz="1500" dirty="0">
              <a:cs typeface="Calibri" panose="020F0502020204030204" pitchFamily="34" charset="0"/>
            </a:endParaRPr>
          </a:p>
          <a:p>
            <a:pPr algn="just"/>
            <a:r>
              <a:rPr lang="pt-BR" sz="1500" dirty="0">
                <a:cs typeface="Calibri" panose="020F0502020204030204" pitchFamily="34" charset="0"/>
              </a:rPr>
              <a:t>Quando se tratar de hospital especializado ou maternidade, este deverá ofertar cursos de residência de acordo com sua área de atuação</a:t>
            </a:r>
            <a:r>
              <a:rPr lang="pt-BR" sz="1600" dirty="0" smtClean="0">
                <a:cs typeface="Calibri" panose="020F0502020204030204" pitchFamily="34" charset="0"/>
              </a:rPr>
              <a:t>.</a:t>
            </a:r>
            <a:endParaRPr lang="pt-BR" sz="1600" dirty="0">
              <a:cs typeface="Calibri" panose="020F0502020204030204" pitchFamily="34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6478943" y="1894114"/>
            <a:ext cx="13063" cy="35838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/>
          <p:cNvSpPr/>
          <p:nvPr/>
        </p:nvSpPr>
        <p:spPr>
          <a:xfrm>
            <a:off x="6596746" y="714137"/>
            <a:ext cx="5238204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 smtClean="0">
                <a:cs typeface="Calibri" panose="020F0502020204030204" pitchFamily="34" charset="0"/>
              </a:rPr>
              <a:t>ESTABELECIMENTOS AMBULATORIAIS</a:t>
            </a:r>
          </a:p>
          <a:p>
            <a:pPr algn="ctr"/>
            <a:endParaRPr lang="pt-BR" sz="1600" dirty="0" smtClean="0">
              <a:cs typeface="Calibri" panose="020F0502020204030204" pitchFamily="34" charset="0"/>
            </a:endParaRPr>
          </a:p>
          <a:p>
            <a:pPr algn="just"/>
            <a:r>
              <a:rPr lang="pt-BR" sz="1500" dirty="0">
                <a:cs typeface="Calibri" panose="020F0502020204030204" pitchFamily="34" charset="0"/>
              </a:rPr>
              <a:t>Ser campo de prática contínua para, pelo menos, </a:t>
            </a:r>
            <a:r>
              <a:rPr lang="pt-BR" sz="1500" b="1" dirty="0">
                <a:solidFill>
                  <a:srgbClr val="FF0000"/>
                </a:solidFill>
                <a:cs typeface="Calibri" panose="020F0502020204030204" pitchFamily="34" charset="0"/>
              </a:rPr>
              <a:t>03</a:t>
            </a:r>
            <a:r>
              <a:rPr lang="pt-BR" sz="1500" b="1" dirty="0">
                <a:cs typeface="Calibri" panose="020F0502020204030204" pitchFamily="34" charset="0"/>
              </a:rPr>
              <a:t> cursos de graduação</a:t>
            </a:r>
            <a:r>
              <a:rPr lang="pt-BR" sz="1500" dirty="0">
                <a:cs typeface="Calibri" panose="020F0502020204030204" pitchFamily="34" charset="0"/>
              </a:rPr>
              <a:t>, inerentes ao perfil assistencial </a:t>
            </a:r>
            <a:r>
              <a:rPr lang="pt-BR" sz="1500" dirty="0" smtClean="0">
                <a:cs typeface="Calibri" panose="020F0502020204030204" pitchFamily="34" charset="0"/>
              </a:rPr>
              <a:t>do </a:t>
            </a:r>
            <a:r>
              <a:rPr lang="pt-BR" sz="1500" dirty="0">
                <a:cs typeface="Calibri" panose="020F0502020204030204" pitchFamily="34" charset="0"/>
              </a:rPr>
              <a:t>estabelecimento; </a:t>
            </a:r>
            <a:endParaRPr lang="pt-BR" sz="1500" dirty="0" smtClean="0">
              <a:cs typeface="Calibri" panose="020F0502020204030204" pitchFamily="34" charset="0"/>
            </a:endParaRPr>
          </a:p>
          <a:p>
            <a:pPr algn="just"/>
            <a:endParaRPr lang="pt-BR" sz="1500" dirty="0">
              <a:cs typeface="Calibri" panose="020F0502020204030204" pitchFamily="34" charset="0"/>
            </a:endParaRPr>
          </a:p>
          <a:p>
            <a:pPr algn="just"/>
            <a:r>
              <a:rPr lang="pt-BR" sz="1500" dirty="0">
                <a:cs typeface="Calibri" panose="020F0502020204030204" pitchFamily="34" charset="0"/>
              </a:rPr>
              <a:t>Ofertar programas de residência, em caráter e contínuo, em, no mínimo, </a:t>
            </a:r>
            <a:r>
              <a:rPr lang="pt-BR" sz="1500" b="1" dirty="0">
                <a:solidFill>
                  <a:srgbClr val="FF0000"/>
                </a:solidFill>
                <a:cs typeface="Calibri" panose="020F0502020204030204" pitchFamily="34" charset="0"/>
              </a:rPr>
              <a:t>03</a:t>
            </a:r>
            <a:r>
              <a:rPr lang="pt-BR" sz="1500" b="1" dirty="0">
                <a:cs typeface="Calibri" panose="020F0502020204030204" pitchFamily="34" charset="0"/>
              </a:rPr>
              <a:t> </a:t>
            </a:r>
            <a:r>
              <a:rPr lang="pt-BR" sz="1500" b="1" dirty="0" smtClean="0">
                <a:cs typeface="Calibri" panose="020F0502020204030204" pitchFamily="34" charset="0"/>
              </a:rPr>
              <a:t>residências </a:t>
            </a:r>
            <a:r>
              <a:rPr lang="pt-BR" sz="1500" b="1" dirty="0">
                <a:cs typeface="Calibri" panose="020F0502020204030204" pitchFamily="34" charset="0"/>
              </a:rPr>
              <a:t>médicas nas áreas prioritárias para o SUS </a:t>
            </a:r>
            <a:r>
              <a:rPr lang="pt-BR" sz="1500" dirty="0">
                <a:cs typeface="Calibri" panose="020F0502020204030204" pitchFamily="34" charset="0"/>
              </a:rPr>
              <a:t>e </a:t>
            </a:r>
            <a:r>
              <a:rPr lang="pt-BR" sz="1500" b="1" dirty="0">
                <a:solidFill>
                  <a:srgbClr val="FF0000"/>
                </a:solidFill>
                <a:cs typeface="Calibri" panose="020F0502020204030204" pitchFamily="34" charset="0"/>
              </a:rPr>
              <a:t>02</a:t>
            </a:r>
            <a:r>
              <a:rPr lang="pt-BR" sz="1500" b="1" dirty="0">
                <a:cs typeface="Calibri" panose="020F0502020204030204" pitchFamily="34" charset="0"/>
              </a:rPr>
              <a:t> residências em área profissional da </a:t>
            </a:r>
            <a:r>
              <a:rPr lang="pt-BR" sz="1500" b="1" dirty="0" smtClean="0">
                <a:cs typeface="Calibri" panose="020F0502020204030204" pitchFamily="34" charset="0"/>
              </a:rPr>
              <a:t>saúde</a:t>
            </a:r>
            <a:r>
              <a:rPr lang="pt-BR" sz="1500" b="1" dirty="0">
                <a:cs typeface="Calibri" panose="020F0502020204030204" pitchFamily="34" charset="0"/>
              </a:rPr>
              <a:t> </a:t>
            </a:r>
            <a:r>
              <a:rPr lang="pt-BR" sz="1500" dirty="0">
                <a:cs typeface="Calibri" panose="020F0502020204030204" pitchFamily="34" charset="0"/>
              </a:rPr>
              <a:t>inerentes ao perfil assistencial do </a:t>
            </a:r>
            <a:r>
              <a:rPr lang="pt-BR" sz="1500" dirty="0" smtClean="0">
                <a:cs typeface="Calibri" panose="020F0502020204030204" pitchFamily="34" charset="0"/>
              </a:rPr>
              <a:t>estabelecimento;</a:t>
            </a:r>
          </a:p>
          <a:p>
            <a:pPr algn="just"/>
            <a:endParaRPr lang="pt-BR" sz="1500" dirty="0">
              <a:cs typeface="Calibri" panose="020F0502020204030204" pitchFamily="34" charset="0"/>
            </a:endParaRPr>
          </a:p>
          <a:p>
            <a:pPr algn="just"/>
            <a:r>
              <a:rPr lang="pt-BR" sz="1500" dirty="0">
                <a:cs typeface="Calibri" panose="020F0502020204030204" pitchFamily="34" charset="0"/>
              </a:rPr>
              <a:t>Garantir acompanhamento contínuo por docente ou preceptor para os estudantes de graduação e para os programas de residência, respeitando carga horária e relação nº docente por estudante </a:t>
            </a:r>
            <a:r>
              <a:rPr lang="pt-BR" sz="1500" dirty="0" smtClean="0">
                <a:cs typeface="Calibri" panose="020F0502020204030204" pitchFamily="34" charset="0"/>
              </a:rPr>
              <a:t>estabelecido;</a:t>
            </a:r>
            <a:endParaRPr lang="pt-BR" sz="1500" dirty="0">
              <a:cs typeface="Calibri" panose="020F0502020204030204" pitchFamily="34" charset="0"/>
            </a:endParaRPr>
          </a:p>
          <a:p>
            <a:pPr algn="just"/>
            <a:endParaRPr lang="pt-BR" sz="1500" dirty="0" smtClean="0">
              <a:cs typeface="Calibri" panose="020F0502020204030204" pitchFamily="34" charset="0"/>
            </a:endParaRPr>
          </a:p>
          <a:p>
            <a:pPr algn="just"/>
            <a:r>
              <a:rPr lang="pt-BR" sz="1500" dirty="0" smtClean="0">
                <a:cs typeface="Calibri" panose="020F0502020204030204" pitchFamily="34" charset="0"/>
              </a:rPr>
              <a:t>A </a:t>
            </a:r>
            <a:r>
              <a:rPr lang="pt-BR" sz="1500" dirty="0">
                <a:cs typeface="Calibri" panose="020F0502020204030204" pitchFamily="34" charset="0"/>
              </a:rPr>
              <a:t>definição do número de vagas para os cursos de graduação e pós-graduação </a:t>
            </a:r>
            <a:r>
              <a:rPr lang="pt-BR" sz="1500" dirty="0" smtClean="0">
                <a:cs typeface="Calibri" panose="020F0502020204030204" pitchFamily="34" charset="0"/>
              </a:rPr>
              <a:t>deverá </a:t>
            </a:r>
            <a:r>
              <a:rPr lang="pt-BR" sz="1500" dirty="0">
                <a:cs typeface="Calibri" panose="020F0502020204030204" pitchFamily="34" charset="0"/>
              </a:rPr>
              <a:t>respeitar as capacidades instaladas e/ou diferentes portes das </a:t>
            </a:r>
            <a:r>
              <a:rPr lang="pt-BR" sz="1500" dirty="0" smtClean="0">
                <a:cs typeface="Calibri" panose="020F0502020204030204" pitchFamily="34" charset="0"/>
              </a:rPr>
              <a:t>unidades.</a:t>
            </a:r>
          </a:p>
          <a:p>
            <a:pPr algn="just"/>
            <a:endParaRPr lang="pt-BR" sz="1500" dirty="0">
              <a:cs typeface="Calibri" panose="020F0502020204030204" pitchFamily="34" charset="0"/>
            </a:endParaRPr>
          </a:p>
          <a:p>
            <a:pPr algn="just"/>
            <a:endParaRPr lang="pt-BR" sz="15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2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82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60354" y="235379"/>
            <a:ext cx="108912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800" b="1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defRPr>
            </a:lvl1pPr>
          </a:lstStyle>
          <a:p>
            <a:pPr algn="ctr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Programa de Avaliação, Monitoramento e  Qualificação da Atenção Especializada Ambulatorial e Hospitalar 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460354" y="5768312"/>
            <a:ext cx="6175577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711200">
              <a:lnSpc>
                <a:spcPct val="90000"/>
              </a:lnSpc>
              <a:spcAft>
                <a:spcPct val="35000"/>
              </a:spcAft>
            </a:pPr>
            <a:r>
              <a:rPr lang="pt-BR" dirty="0">
                <a:latin typeface="Calibri Light" panose="020F0302020204030204" pitchFamily="34" charset="0"/>
                <a:cs typeface="Calibri Light" panose="020F0302020204030204" pitchFamily="34" charset="0"/>
              </a:rPr>
              <a:t>Incentivar a prática de </a:t>
            </a:r>
            <a:r>
              <a:rPr lang="pt-BR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autoavaliação</a:t>
            </a:r>
            <a:r>
              <a:rPr lang="pt-BR" dirty="0">
                <a:latin typeface="Calibri Light" panose="020F0302020204030204" pitchFamily="34" charset="0"/>
                <a:cs typeface="Calibri Light" panose="020F0302020204030204" pitchFamily="34" charset="0"/>
              </a:rPr>
              <a:t> nas instituições de AES, com o objetivo de implementar ações de melhoria contínua </a:t>
            </a:r>
            <a:endParaRPr lang="pt-BR" dirty="0"/>
          </a:p>
        </p:txBody>
      </p:sp>
      <p:sp>
        <p:nvSpPr>
          <p:cNvPr id="32" name="Retângulo 31"/>
          <p:cNvSpPr/>
          <p:nvPr/>
        </p:nvSpPr>
        <p:spPr>
          <a:xfrm>
            <a:off x="460354" y="4738296"/>
            <a:ext cx="6175577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711200">
              <a:lnSpc>
                <a:spcPct val="90000"/>
              </a:lnSpc>
              <a:spcAft>
                <a:spcPct val="35000"/>
              </a:spcAft>
            </a:pPr>
            <a:r>
              <a:rPr lang="pt-BR" dirty="0">
                <a:latin typeface="Calibri Light" panose="020F0302020204030204" pitchFamily="34" charset="0"/>
                <a:cs typeface="Calibri Light" panose="020F0302020204030204" pitchFamily="34" charset="0"/>
              </a:rPr>
              <a:t>Apoiar a homologação de serviços habilitados pelos estados, como parte do processo de descentralização da habilitação de serviços na AES.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460354" y="3642563"/>
            <a:ext cx="6280081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711200">
              <a:lnSpc>
                <a:spcPct val="90000"/>
              </a:lnSpc>
              <a:spcAft>
                <a:spcPct val="35000"/>
              </a:spcAft>
            </a:pPr>
            <a:r>
              <a:rPr lang="pt-BR" dirty="0">
                <a:latin typeface="Calibri Light" panose="020F0302020204030204" pitchFamily="34" charset="0"/>
                <a:cs typeface="Calibri Light" panose="020F0302020204030204" pitchFamily="34" charset="0"/>
              </a:rPr>
              <a:t>Revisar o Programa de Certificação de Ensino, visando expandir o ensino para diversos serviços de atenção especializada e aprimorar a integração entre ensino e serviços de saúde.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460355" y="2612546"/>
            <a:ext cx="6280080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711200">
              <a:lnSpc>
                <a:spcPct val="90000"/>
              </a:lnSpc>
              <a:spcAft>
                <a:spcPct val="35000"/>
              </a:spcAft>
            </a:pPr>
            <a:r>
              <a:rPr lang="pt-BR" dirty="0">
                <a:latin typeface="Calibri Light" panose="020F0302020204030204" pitchFamily="34" charset="0"/>
                <a:cs typeface="Calibri Light" panose="020F0302020204030204" pitchFamily="34" charset="0"/>
              </a:rPr>
              <a:t>Promover a implementação da Política Nacional de Atenção Especializada (PNAES) com ênfase na integração das unidades de atenção especializada na Rede de Atenção à Saúde.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460354" y="1646621"/>
            <a:ext cx="61755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Calibri Light" panose="020F0302020204030204" pitchFamily="34" charset="0"/>
                <a:cs typeface="Calibri Light" panose="020F0302020204030204" pitchFamily="34" charset="0"/>
              </a:rPr>
              <a:t>Reforçar o papel do Ministério da Saúde no desenvolvimento e implementação de estratégias para avaliar e monitorar as ações na AES</a:t>
            </a:r>
            <a:endParaRPr lang="pt-BR" dirty="0"/>
          </a:p>
        </p:txBody>
      </p:sp>
      <p:sp>
        <p:nvSpPr>
          <p:cNvPr id="36" name="Retângulo 35"/>
          <p:cNvSpPr/>
          <p:nvPr/>
        </p:nvSpPr>
        <p:spPr>
          <a:xfrm>
            <a:off x="7210696" y="2056566"/>
            <a:ext cx="4585063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Clr>
                <a:srgbClr val="F7C303"/>
              </a:buClr>
            </a:pPr>
            <a:r>
              <a:rPr lang="pt-BR" b="1" dirty="0" smtClean="0">
                <a:solidFill>
                  <a:srgbClr val="33529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OBJETIVO</a:t>
            </a:r>
          </a:p>
          <a:p>
            <a:pPr algn="ctr">
              <a:buClr>
                <a:srgbClr val="F7C303"/>
              </a:buClr>
            </a:pPr>
            <a:endParaRPr lang="pt-BR" b="1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buClr>
                <a:srgbClr val="F7C303"/>
              </a:buClr>
            </a:pPr>
            <a:r>
              <a:rPr lang="pt-BR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Fortalecer a atuação do </a:t>
            </a:r>
            <a:r>
              <a:rPr lang="pt-BR" dirty="0">
                <a:latin typeface="Calibri Light" panose="020F0302020204030204" pitchFamily="34" charset="0"/>
                <a:cs typeface="Calibri Light" panose="020F0302020204030204" pitchFamily="34" charset="0"/>
              </a:rPr>
              <a:t>MS </a:t>
            </a:r>
            <a:r>
              <a:rPr lang="pt-BR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na </a:t>
            </a:r>
            <a:r>
              <a:rPr lang="pt-BR" dirty="0">
                <a:latin typeface="Calibri Light" panose="020F0302020204030204" pitchFamily="34" charset="0"/>
                <a:cs typeface="Calibri Light" panose="020F0302020204030204" pitchFamily="34" charset="0"/>
              </a:rPr>
              <a:t>avaliação e monitoramento das ações e serviços </a:t>
            </a:r>
            <a:r>
              <a:rPr lang="pt-BR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 AES, </a:t>
            </a:r>
            <a:r>
              <a:rPr lang="pt-BR" dirty="0">
                <a:latin typeface="Calibri Light" panose="020F0302020204030204" pitchFamily="34" charset="0"/>
                <a:cs typeface="Calibri Light" panose="020F0302020204030204" pitchFamily="34" charset="0"/>
              </a:rPr>
              <a:t>em consonância com a PNAES, para promoção de ações de melhoria contínua da tríade atenção-gestão-ensino, bem como para fortalecimento do papel dos serviços na Rede de Atenção à Saúde. </a:t>
            </a:r>
            <a:endParaRPr lang="pt-BR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buClr>
                <a:srgbClr val="F7C303"/>
              </a:buClr>
            </a:pPr>
            <a:endParaRPr lang="pt-BR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buClr>
                <a:srgbClr val="F7C303"/>
              </a:buClr>
            </a:pPr>
            <a:endParaRPr lang="pt-BR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2898755" y="1173139"/>
            <a:ext cx="18953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b="1" dirty="0" smtClean="0">
                <a:solidFill>
                  <a:srgbClr val="33529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JUSTIFICATIVA</a:t>
            </a:r>
            <a:endParaRPr lang="pt-BR" sz="2200" b="1" dirty="0">
              <a:solidFill>
                <a:srgbClr val="33529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85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 animBg="1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3918752044"/>
              </p:ext>
            </p:extLst>
          </p:nvPr>
        </p:nvGraphicFramePr>
        <p:xfrm>
          <a:off x="2069868" y="1213658"/>
          <a:ext cx="8090131" cy="4924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460354" y="309389"/>
            <a:ext cx="86919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800" b="1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pt-BR" sz="2200"/>
              <a:t>Programa de Avaliação, Monitoramento e  Qualificação da Atenção Especializada Ambulatorial e Hospitalar </a:t>
            </a:r>
          </a:p>
        </p:txBody>
      </p:sp>
    </p:spTree>
    <p:extLst>
      <p:ext uri="{BB962C8B-B14F-4D97-AF65-F5344CB8AC3E}">
        <p14:creationId xmlns:p14="http://schemas.microsoft.com/office/powerpoint/2010/main" val="145228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194542" y="24825"/>
            <a:ext cx="8024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Estratégia de Construção</a:t>
            </a:r>
          </a:p>
        </p:txBody>
      </p:sp>
      <p:sp>
        <p:nvSpPr>
          <p:cNvPr id="11" name="Forma em L 10">
            <a:extLst>
              <a:ext uri="{FF2B5EF4-FFF2-40B4-BE49-F238E27FC236}">
                <a16:creationId xmlns:a16="http://schemas.microsoft.com/office/drawing/2014/main" id="{1030BA52-32FF-C3E2-0F79-461C61365D66}"/>
              </a:ext>
            </a:extLst>
          </p:cNvPr>
          <p:cNvSpPr/>
          <p:nvPr/>
        </p:nvSpPr>
        <p:spPr>
          <a:xfrm flipV="1">
            <a:off x="268080" y="828923"/>
            <a:ext cx="11230451" cy="5316695"/>
          </a:xfrm>
          <a:prstGeom prst="corner">
            <a:avLst>
              <a:gd name="adj1" fmla="val 13842"/>
              <a:gd name="adj2" fmla="val 14182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7" name="Agrupar 26">
            <a:extLst>
              <a:ext uri="{FF2B5EF4-FFF2-40B4-BE49-F238E27FC236}">
                <a16:creationId xmlns:a16="http://schemas.microsoft.com/office/drawing/2014/main" id="{5DCFC93A-8B60-5104-C37B-0AF6EFBADE41}"/>
              </a:ext>
            </a:extLst>
          </p:cNvPr>
          <p:cNvGrpSpPr/>
          <p:nvPr/>
        </p:nvGrpSpPr>
        <p:grpSpPr>
          <a:xfrm>
            <a:off x="-1056661" y="1802362"/>
            <a:ext cx="14305322" cy="3998691"/>
            <a:chOff x="-981739" y="1674605"/>
            <a:chExt cx="14305322" cy="4231773"/>
          </a:xfrm>
        </p:grpSpPr>
        <p:graphicFrame>
          <p:nvGraphicFramePr>
            <p:cNvPr id="9" name="Diagrama 8">
              <a:extLst>
                <a:ext uri="{FF2B5EF4-FFF2-40B4-BE49-F238E27FC236}">
                  <a16:creationId xmlns:a16="http://schemas.microsoft.com/office/drawing/2014/main" id="{2E1A1556-EA93-0CFD-7AC3-B5139D68D22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58508771"/>
                </p:ext>
              </p:extLst>
            </p:nvPr>
          </p:nvGraphicFramePr>
          <p:xfrm>
            <a:off x="-981739" y="1674605"/>
            <a:ext cx="14305322" cy="423177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F904A6D6-988A-4AE9-0B0B-F3D53280DB71}"/>
                </a:ext>
              </a:extLst>
            </p:cNvPr>
            <p:cNvSpPr/>
            <p:nvPr/>
          </p:nvSpPr>
          <p:spPr>
            <a:xfrm>
              <a:off x="1191264" y="1778545"/>
              <a:ext cx="713952" cy="72135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5E4EFB24-3D16-2EF2-9991-8B17FE8F0282}"/>
                </a:ext>
              </a:extLst>
            </p:cNvPr>
            <p:cNvSpPr/>
            <p:nvPr/>
          </p:nvSpPr>
          <p:spPr>
            <a:xfrm>
              <a:off x="1236978" y="3946326"/>
              <a:ext cx="713952" cy="72135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22" name="Elipse 21">
              <a:extLst>
                <a:ext uri="{FF2B5EF4-FFF2-40B4-BE49-F238E27FC236}">
                  <a16:creationId xmlns:a16="http://schemas.microsoft.com/office/drawing/2014/main" id="{3B48BF08-5C09-56A5-9E35-A2EBF75F0327}"/>
                </a:ext>
              </a:extLst>
            </p:cNvPr>
            <p:cNvSpPr/>
            <p:nvPr/>
          </p:nvSpPr>
          <p:spPr>
            <a:xfrm>
              <a:off x="1216491" y="5032077"/>
              <a:ext cx="713952" cy="72135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25" name="Elipse 24">
              <a:extLst>
                <a:ext uri="{FF2B5EF4-FFF2-40B4-BE49-F238E27FC236}">
                  <a16:creationId xmlns:a16="http://schemas.microsoft.com/office/drawing/2014/main" id="{656343F8-9F2D-8665-09C0-34310FAD6FA4}"/>
                </a:ext>
              </a:extLst>
            </p:cNvPr>
            <p:cNvSpPr/>
            <p:nvPr/>
          </p:nvSpPr>
          <p:spPr>
            <a:xfrm>
              <a:off x="1241716" y="2827567"/>
              <a:ext cx="713952" cy="72135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086D735-8E0E-55CE-4F29-62CA1193AE62}"/>
              </a:ext>
            </a:extLst>
          </p:cNvPr>
          <p:cNvSpPr txBox="1"/>
          <p:nvPr/>
        </p:nvSpPr>
        <p:spPr>
          <a:xfrm>
            <a:off x="321869" y="787240"/>
            <a:ext cx="10755323" cy="8463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sz="1300" b="1" dirty="0">
                <a:latin typeface="Arial"/>
                <a:cs typeface="Arial"/>
              </a:rPr>
              <a:t>PORTARIA MATRIZ: </a:t>
            </a:r>
            <a:r>
              <a:rPr lang="pt-BR" sz="1200" dirty="0">
                <a:solidFill>
                  <a:srgbClr val="444444"/>
                </a:solidFill>
                <a:latin typeface="Calibri"/>
                <a:cs typeface="Calibri"/>
              </a:rPr>
              <a:t>Institui o Programa, seu conceito, objetivo e público-alvo; Define o rito / metodologia aplicada para avaliação dos estabelecimentos, mecanismo de ingresso no Programa, trâmite para visita dos avaliadores, requisitos de avaliação, sistemática de “pontuação/classificação”, trâmite para emissão dos pareceres no pós-avaliação; Apresenta as instâncias de governança, composição e atribuições; Pontua sobre o monitoramento e avaliação do Programa (resultados alcançados, impacto, </a:t>
            </a:r>
            <a:r>
              <a:rPr lang="pt-BR" sz="1200" dirty="0" err="1">
                <a:solidFill>
                  <a:srgbClr val="444444"/>
                </a:solidFill>
                <a:latin typeface="Calibri"/>
                <a:cs typeface="Calibri"/>
              </a:rPr>
              <a:t>etc</a:t>
            </a:r>
            <a:r>
              <a:rPr lang="pt-BR" sz="1200" dirty="0">
                <a:solidFill>
                  <a:srgbClr val="444444"/>
                </a:solidFill>
                <a:latin typeface="Calibri"/>
                <a:cs typeface="Calibri"/>
              </a:rPr>
              <a:t>).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2AC-CD8A-42E2-9D33-994CFC22834F}"/>
              </a:ext>
            </a:extLst>
          </p:cNvPr>
          <p:cNvSpPr txBox="1"/>
          <p:nvPr/>
        </p:nvSpPr>
        <p:spPr>
          <a:xfrm>
            <a:off x="735957" y="2189315"/>
            <a:ext cx="3938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/>
              <a:t> 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7BFDAB44-125B-4A5E-BF73-7E3760DB6498}"/>
              </a:ext>
            </a:extLst>
          </p:cNvPr>
          <p:cNvSpPr txBox="1"/>
          <p:nvPr/>
        </p:nvSpPr>
        <p:spPr>
          <a:xfrm>
            <a:off x="735957" y="3245702"/>
            <a:ext cx="3938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/>
              <a:t> 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16D12A03-4F49-4CF8-AC07-BB4D1F9D4CB6}"/>
              </a:ext>
            </a:extLst>
          </p:cNvPr>
          <p:cNvSpPr txBox="1"/>
          <p:nvPr/>
        </p:nvSpPr>
        <p:spPr>
          <a:xfrm>
            <a:off x="194542" y="644257"/>
            <a:ext cx="3938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380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4"/>
          </p:nvPr>
        </p:nvSpPr>
        <p:spPr>
          <a:xfrm>
            <a:off x="244568" y="207936"/>
            <a:ext cx="10875747" cy="577835"/>
          </a:xfrm>
        </p:spPr>
        <p:txBody>
          <a:bodyPr lIns="91440" tIns="45720" rIns="91440" bIns="45720" anchor="t"/>
          <a:lstStyle/>
          <a:p>
            <a:r>
              <a:rPr lang="pt-BR" sz="240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Conformação e composição: </a:t>
            </a:r>
            <a:r>
              <a:rPr lang="pt-BR" sz="2000" b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instâncias de governança e operacionalização</a:t>
            </a:r>
            <a:endParaRPr lang="pt-BR" sz="2400" b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tângulo Arredondado 26"/>
          <p:cNvSpPr/>
          <p:nvPr/>
        </p:nvSpPr>
        <p:spPr>
          <a:xfrm>
            <a:off x="2677976" y="775264"/>
            <a:ext cx="6842282" cy="46106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COMISSÃO GESTORA DE QUALIFICAÇÃO</a:t>
            </a:r>
          </a:p>
        </p:txBody>
      </p:sp>
      <p:grpSp>
        <p:nvGrpSpPr>
          <p:cNvPr id="4" name="Agrupar 3"/>
          <p:cNvGrpSpPr/>
          <p:nvPr/>
        </p:nvGrpSpPr>
        <p:grpSpPr>
          <a:xfrm>
            <a:off x="6079094" y="1835517"/>
            <a:ext cx="5604436" cy="977223"/>
            <a:chOff x="6068777" y="2257044"/>
            <a:chExt cx="5650456" cy="977223"/>
          </a:xfrm>
        </p:grpSpPr>
        <p:sp>
          <p:nvSpPr>
            <p:cNvPr id="64" name="Retângulo: Canto Dobrado 63">
              <a:extLst>
                <a:ext uri="{FF2B5EF4-FFF2-40B4-BE49-F238E27FC236}">
                  <a16:creationId xmlns:a16="http://schemas.microsoft.com/office/drawing/2014/main" id="{06EB0CE4-4A37-B7CA-02D8-44264F75BDD7}"/>
                </a:ext>
              </a:extLst>
            </p:cNvPr>
            <p:cNvSpPr/>
            <p:nvPr/>
          </p:nvSpPr>
          <p:spPr>
            <a:xfrm>
              <a:off x="6973123" y="2715311"/>
              <a:ext cx="4725960" cy="518956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defRPr/>
              </a:pPr>
              <a:r>
                <a:rPr lang="pt-BR" sz="1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Presidência: Secretário SAES </a:t>
              </a:r>
            </a:p>
            <a:p>
              <a:pPr algn="ctr">
                <a:defRPr/>
              </a:pPr>
              <a:r>
                <a:rPr lang="pt-BR" sz="10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SE, SAPS, SECTICS</a:t>
              </a:r>
              <a:r>
                <a:rPr lang="pt-BR" sz="1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SEIDIGI</a:t>
              </a:r>
              <a:r>
                <a:rPr lang="pt-BR" sz="10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SVSA, SESAI, </a:t>
              </a:r>
              <a:r>
                <a:rPr lang="pt-BR" sz="1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kumimoji="0" lang="pt-BR" sz="100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NS, CONASS, CONASEMS, OPAS, </a:t>
              </a:r>
              <a:r>
                <a:rPr lang="pt-BR" sz="1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FIOCRUZ,</a:t>
              </a:r>
              <a:r>
                <a:rPr kumimoji="0" lang="pt-BR" sz="100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1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ANVISA, INCA, INTO, INC, GHC, </a:t>
              </a:r>
              <a:r>
                <a:rPr lang="pt-BR" sz="10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EBSERH, SOBRASP</a:t>
              </a:r>
              <a:endParaRPr kumimoji="0" lang="pt-BR" sz="1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Retângulo Arredondado 74"/>
            <p:cNvSpPr/>
            <p:nvPr/>
          </p:nvSpPr>
          <p:spPr>
            <a:xfrm>
              <a:off x="6962713" y="2257044"/>
              <a:ext cx="4756520" cy="500892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2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COMITÊ CONSULTIVO</a:t>
              </a:r>
            </a:p>
          </p:txBody>
        </p:sp>
        <p:cxnSp>
          <p:nvCxnSpPr>
            <p:cNvPr id="38" name="Conector reto 37"/>
            <p:cNvCxnSpPr>
              <a:cxnSpLocks/>
            </p:cNvCxnSpPr>
            <p:nvPr/>
          </p:nvCxnSpPr>
          <p:spPr>
            <a:xfrm flipH="1">
              <a:off x="6068777" y="2536089"/>
              <a:ext cx="808477" cy="0"/>
            </a:xfrm>
            <a:prstGeom prst="line">
              <a:avLst/>
            </a:prstGeom>
            <a:ln w="19050">
              <a:solidFill>
                <a:schemeClr val="accent5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Conector reto 40">
            <a:extLst>
              <a:ext uri="{FF2B5EF4-FFF2-40B4-BE49-F238E27FC236}">
                <a16:creationId xmlns:a16="http://schemas.microsoft.com/office/drawing/2014/main" id="{35B0F695-9E44-67FE-1A26-79062E1D14DF}"/>
              </a:ext>
            </a:extLst>
          </p:cNvPr>
          <p:cNvCxnSpPr>
            <a:cxnSpLocks/>
          </p:cNvCxnSpPr>
          <p:nvPr/>
        </p:nvCxnSpPr>
        <p:spPr>
          <a:xfrm flipH="1" flipV="1">
            <a:off x="6085368" y="1421811"/>
            <a:ext cx="2690" cy="704959"/>
          </a:xfrm>
          <a:prstGeom prst="line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5" name="Retângulo Arredondado 24"/>
          <p:cNvSpPr/>
          <p:nvPr/>
        </p:nvSpPr>
        <p:spPr>
          <a:xfrm>
            <a:off x="685962" y="5858880"/>
            <a:ext cx="11279300" cy="72648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GRUPO TÉCNICO DE AVALIADORES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t-BR" sz="120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Cerca de 2.000 profissionais da área de </a:t>
            </a:r>
            <a:r>
              <a:rPr kumimoji="0" lang="pt-BR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saúde e</a:t>
            </a:r>
            <a:r>
              <a:rPr kumimoji="0" lang="pt-BR" sz="1200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educação,</a:t>
            </a:r>
            <a:r>
              <a:rPr kumimoji="0" lang="pt-BR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pt-BR" sz="120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com expertise técnico-científica comprovada na área de avaliação da qualidade em </a:t>
            </a:r>
            <a:r>
              <a:rPr kumimoji="0" lang="pt-BR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saúde e educação </a:t>
            </a:r>
            <a:r>
              <a:rPr kumimoji="0" lang="pt-BR" sz="120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e/ou experiência em avaliação da qualidade em </a:t>
            </a:r>
            <a:r>
              <a:rPr kumimoji="0" lang="pt-BR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saúde e educação.</a:t>
            </a: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3252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Educação permanente, logística</a:t>
            </a:r>
            <a:r>
              <a:rPr kumimoji="0" lang="pt-BR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pt-BR" sz="1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 remuneração por meio do </a:t>
            </a:r>
            <a:r>
              <a:rPr lang="pt-BR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PROADI-SUS.</a:t>
            </a:r>
            <a:endParaRPr lang="pt-BR" sz="12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tângulo: Canto Dobrado 65">
            <a:extLst>
              <a:ext uri="{FF2B5EF4-FFF2-40B4-BE49-F238E27FC236}">
                <a16:creationId xmlns:a16="http://schemas.microsoft.com/office/drawing/2014/main" id="{CFBCEF83-20CF-E276-9EED-2404ED199B73}"/>
              </a:ext>
            </a:extLst>
          </p:cNvPr>
          <p:cNvSpPr/>
          <p:nvPr/>
        </p:nvSpPr>
        <p:spPr>
          <a:xfrm>
            <a:off x="2677976" y="1236324"/>
            <a:ext cx="6821021" cy="479731"/>
          </a:xfrm>
          <a:prstGeom prst="foldedCorner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9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Ministério da Saúde: </a:t>
            </a:r>
            <a:r>
              <a:rPr kumimoji="0" lang="pt-BR" sz="90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SGTES e </a:t>
            </a:r>
            <a:r>
              <a:rPr kumimoji="0" lang="pt-BR" sz="9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SAES</a:t>
            </a:r>
            <a:r>
              <a:rPr kumimoji="0" lang="pt-BR" sz="900" b="0" i="0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0" lang="pt-BR" sz="9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DAHU, DAET, DRAC, CGCAN,</a:t>
            </a:r>
            <a:r>
              <a:rPr lang="pt-BR" sz="9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DESME, DCEBAS, CGMIND)</a:t>
            </a:r>
            <a:endParaRPr lang="pt-BR" sz="9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9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9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Ministério da Educação: SESU </a:t>
            </a:r>
          </a:p>
        </p:txBody>
      </p:sp>
      <p:grpSp>
        <p:nvGrpSpPr>
          <p:cNvPr id="3" name="Agrupar 2"/>
          <p:cNvGrpSpPr/>
          <p:nvPr/>
        </p:nvGrpSpPr>
        <p:grpSpPr>
          <a:xfrm>
            <a:off x="448733" y="1833979"/>
            <a:ext cx="5636637" cy="779938"/>
            <a:chOff x="510363" y="2257044"/>
            <a:chExt cx="5558414" cy="779938"/>
          </a:xfrm>
        </p:grpSpPr>
        <p:sp>
          <p:nvSpPr>
            <p:cNvPr id="48" name="Retângulo Arredondado 47"/>
            <p:cNvSpPr/>
            <p:nvPr/>
          </p:nvSpPr>
          <p:spPr>
            <a:xfrm>
              <a:off x="510363" y="2257044"/>
              <a:ext cx="4776707" cy="500893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2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COORDENAÇÃO EXECUTIVA</a:t>
              </a:r>
            </a:p>
          </p:txBody>
        </p:sp>
        <p:cxnSp>
          <p:nvCxnSpPr>
            <p:cNvPr id="33" name="Conector reto 32">
              <a:extLst>
                <a:ext uri="{FF2B5EF4-FFF2-40B4-BE49-F238E27FC236}">
                  <a16:creationId xmlns:a16="http://schemas.microsoft.com/office/drawing/2014/main" id="{4429D8A2-3781-DDBF-45BA-70E7162BA9DB}"/>
                </a:ext>
              </a:extLst>
            </p:cNvPr>
            <p:cNvCxnSpPr>
              <a:cxnSpLocks/>
            </p:cNvCxnSpPr>
            <p:nvPr/>
          </p:nvCxnSpPr>
          <p:spPr>
            <a:xfrm>
              <a:off x="5274105" y="2536089"/>
              <a:ext cx="794672" cy="0"/>
            </a:xfrm>
            <a:prstGeom prst="line">
              <a:avLst/>
            </a:prstGeom>
            <a:noFill/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67" name="Retângulo: Canto Dobrado 66">
              <a:extLst>
                <a:ext uri="{FF2B5EF4-FFF2-40B4-BE49-F238E27FC236}">
                  <a16:creationId xmlns:a16="http://schemas.microsoft.com/office/drawing/2014/main" id="{6921C795-3412-43F5-0039-1DDF4A678155}"/>
                </a:ext>
              </a:extLst>
            </p:cNvPr>
            <p:cNvSpPr/>
            <p:nvPr/>
          </p:nvSpPr>
          <p:spPr>
            <a:xfrm>
              <a:off x="525660" y="2736775"/>
              <a:ext cx="4746112" cy="300207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pt-BR" sz="100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DAHU</a:t>
              </a:r>
              <a:endParaRPr kumimoji="0" lang="pt-BR" sz="100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3" name="Retângulo Arredondado 82"/>
          <p:cNvSpPr/>
          <p:nvPr/>
        </p:nvSpPr>
        <p:spPr>
          <a:xfrm>
            <a:off x="1946220" y="3764786"/>
            <a:ext cx="1874577" cy="3894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CÂMARA TÉCNICA ATENÇÃO À SAÚDE</a:t>
            </a:r>
            <a:endParaRPr kumimoji="0" lang="pt-BR" sz="1000" b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Retângulo Arredondado 86"/>
          <p:cNvSpPr/>
          <p:nvPr/>
        </p:nvSpPr>
        <p:spPr>
          <a:xfrm>
            <a:off x="5123865" y="4153682"/>
            <a:ext cx="910800" cy="364359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7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CARDIOLOGIA</a:t>
            </a:r>
            <a:endParaRPr kumimoji="0" lang="pt-BR" sz="75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Retângulo Arredondado 88"/>
          <p:cNvSpPr/>
          <p:nvPr/>
        </p:nvSpPr>
        <p:spPr>
          <a:xfrm>
            <a:off x="7164981" y="4134759"/>
            <a:ext cx="910800" cy="364359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NEUROLOGIA</a:t>
            </a:r>
            <a:endParaRPr kumimoji="0" lang="pt-BR" sz="7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tângulo Arredondado 89"/>
          <p:cNvSpPr/>
          <p:nvPr/>
        </p:nvSpPr>
        <p:spPr>
          <a:xfrm>
            <a:off x="8185539" y="4117190"/>
            <a:ext cx="910800" cy="364359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ONCOLOGIA</a:t>
            </a:r>
            <a:endParaRPr kumimoji="0" lang="pt-BR" sz="7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7" name="Agrupar 36">
            <a:extLst>
              <a:ext uri="{FF2B5EF4-FFF2-40B4-BE49-F238E27FC236}">
                <a16:creationId xmlns:a16="http://schemas.microsoft.com/office/drawing/2014/main" id="{AD8BB4DF-B0F5-4EC2-B4BA-A01F757F9286}"/>
              </a:ext>
            </a:extLst>
          </p:cNvPr>
          <p:cNvGrpSpPr/>
          <p:nvPr/>
        </p:nvGrpSpPr>
        <p:grpSpPr>
          <a:xfrm>
            <a:off x="1359592" y="2920361"/>
            <a:ext cx="3022209" cy="779938"/>
            <a:chOff x="510363" y="2257044"/>
            <a:chExt cx="4776708" cy="779938"/>
          </a:xfrm>
        </p:grpSpPr>
        <p:sp>
          <p:nvSpPr>
            <p:cNvPr id="39" name="Retângulo Arredondado 47">
              <a:extLst>
                <a:ext uri="{FF2B5EF4-FFF2-40B4-BE49-F238E27FC236}">
                  <a16:creationId xmlns:a16="http://schemas.microsoft.com/office/drawing/2014/main" id="{EC14E220-98C1-4A4C-BD47-17551A3523C0}"/>
                </a:ext>
              </a:extLst>
            </p:cNvPr>
            <p:cNvSpPr/>
            <p:nvPr/>
          </p:nvSpPr>
          <p:spPr>
            <a:xfrm>
              <a:off x="510363" y="2257044"/>
              <a:ext cx="4776708" cy="500893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2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CÂMARA TÉCNICA </a:t>
              </a:r>
            </a:p>
          </p:txBody>
        </p:sp>
        <p:sp>
          <p:nvSpPr>
            <p:cNvPr id="42" name="Retângulo: Canto Dobrado 41">
              <a:extLst>
                <a:ext uri="{FF2B5EF4-FFF2-40B4-BE49-F238E27FC236}">
                  <a16:creationId xmlns:a16="http://schemas.microsoft.com/office/drawing/2014/main" id="{49A6F246-D147-4B34-9BE9-EA9280A15199}"/>
                </a:ext>
              </a:extLst>
            </p:cNvPr>
            <p:cNvSpPr/>
            <p:nvPr/>
          </p:nvSpPr>
          <p:spPr>
            <a:xfrm>
              <a:off x="525659" y="2736775"/>
              <a:ext cx="4746112" cy="300207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>
                <a:defRPr/>
              </a:pPr>
              <a:r>
                <a:rPr lang="pt-BR" sz="1000">
                  <a:solidFill>
                    <a:schemeClr val="accent5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01 representante de cada Diretoria/SAES</a:t>
              </a:r>
              <a:endParaRPr lang="pt-BR" sz="1000" i="0" u="none" strike="noStrike" kern="1200" cap="none" spc="0" normalizeH="0" baseline="0" noProof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</a:endParaRPr>
            </a:p>
          </p:txBody>
        </p:sp>
      </p:grpSp>
      <p:sp>
        <p:nvSpPr>
          <p:cNvPr id="43" name="Retângulo Arredondado 82">
            <a:extLst>
              <a:ext uri="{FF2B5EF4-FFF2-40B4-BE49-F238E27FC236}">
                <a16:creationId xmlns:a16="http://schemas.microsoft.com/office/drawing/2014/main" id="{2BEDE3AD-932F-47B5-B749-8CCC49C2E6F5}"/>
              </a:ext>
            </a:extLst>
          </p:cNvPr>
          <p:cNvSpPr/>
          <p:nvPr/>
        </p:nvSpPr>
        <p:spPr>
          <a:xfrm>
            <a:off x="1946220" y="4227787"/>
            <a:ext cx="1857000" cy="42802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CÂMARA TÉCNICA GESTÃO E GOVERNANÇA</a:t>
            </a:r>
            <a:endParaRPr kumimoji="0" lang="pt-BR" sz="1000" b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tângulo Arredondado 82">
            <a:extLst>
              <a:ext uri="{FF2B5EF4-FFF2-40B4-BE49-F238E27FC236}">
                <a16:creationId xmlns:a16="http://schemas.microsoft.com/office/drawing/2014/main" id="{F75B3D05-19DB-43F7-B062-DF02A745583A}"/>
              </a:ext>
            </a:extLst>
          </p:cNvPr>
          <p:cNvSpPr/>
          <p:nvPr/>
        </p:nvSpPr>
        <p:spPr>
          <a:xfrm>
            <a:off x="1928642" y="5249273"/>
            <a:ext cx="1874577" cy="43404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00" b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CÂMARA TÉCNICA DE ENSINO </a:t>
            </a:r>
          </a:p>
        </p:txBody>
      </p:sp>
      <p:sp>
        <p:nvSpPr>
          <p:cNvPr id="46" name="Retângulo Arredondado 91">
            <a:extLst>
              <a:ext uri="{FF2B5EF4-FFF2-40B4-BE49-F238E27FC236}">
                <a16:creationId xmlns:a16="http://schemas.microsoft.com/office/drawing/2014/main" id="{9268F325-7E48-453A-A1F6-EDDCC75CDC8B}"/>
              </a:ext>
            </a:extLst>
          </p:cNvPr>
          <p:cNvSpPr/>
          <p:nvPr/>
        </p:nvSpPr>
        <p:spPr>
          <a:xfrm>
            <a:off x="5123865" y="4691384"/>
            <a:ext cx="910800" cy="364359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URGÊNCIA E EMERGÊNCIA</a:t>
            </a:r>
            <a:endParaRPr kumimoji="0" lang="pt-BR" sz="7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tângulo Arredondado 92">
            <a:extLst>
              <a:ext uri="{FF2B5EF4-FFF2-40B4-BE49-F238E27FC236}">
                <a16:creationId xmlns:a16="http://schemas.microsoft.com/office/drawing/2014/main" id="{D2E57776-E279-4AB7-A3D0-81F22582491E}"/>
              </a:ext>
            </a:extLst>
          </p:cNvPr>
          <p:cNvSpPr/>
          <p:nvPr/>
        </p:nvSpPr>
        <p:spPr>
          <a:xfrm>
            <a:off x="8185422" y="4658312"/>
            <a:ext cx="910800" cy="364359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MATERNO </a:t>
            </a:r>
            <a:r>
              <a:rPr lang="pt-BR" sz="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INFANTIL </a:t>
            </a:r>
            <a:endParaRPr kumimoji="0" lang="pt-BR" sz="7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tângulo Arredondado 93">
            <a:extLst>
              <a:ext uri="{FF2B5EF4-FFF2-40B4-BE49-F238E27FC236}">
                <a16:creationId xmlns:a16="http://schemas.microsoft.com/office/drawing/2014/main" id="{DD91648D-DEAC-4744-B867-14BCC802F9BC}"/>
              </a:ext>
            </a:extLst>
          </p:cNvPr>
          <p:cNvSpPr/>
          <p:nvPr/>
        </p:nvSpPr>
        <p:spPr>
          <a:xfrm>
            <a:off x="7164981" y="4662294"/>
            <a:ext cx="910800" cy="364359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PESSOA COM DEFICIÊNCIA</a:t>
            </a:r>
            <a:endParaRPr kumimoji="0" lang="pt-BR" sz="7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tângulo Arredondado 94">
            <a:extLst>
              <a:ext uri="{FF2B5EF4-FFF2-40B4-BE49-F238E27FC236}">
                <a16:creationId xmlns:a16="http://schemas.microsoft.com/office/drawing/2014/main" id="{0A8E5AFE-9794-455C-9707-92DCD5B37056}"/>
              </a:ext>
            </a:extLst>
          </p:cNvPr>
          <p:cNvSpPr/>
          <p:nvPr/>
        </p:nvSpPr>
        <p:spPr>
          <a:xfrm>
            <a:off x="6144540" y="4678391"/>
            <a:ext cx="910800" cy="364359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SAÚDE MENTAL</a:t>
            </a:r>
            <a:endParaRPr kumimoji="0" lang="pt-BR" sz="7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tângulo Arredondado 86">
            <a:extLst>
              <a:ext uri="{FF2B5EF4-FFF2-40B4-BE49-F238E27FC236}">
                <a16:creationId xmlns:a16="http://schemas.microsoft.com/office/drawing/2014/main" id="{42130A6F-C03A-4FF2-AD65-9E156A598997}"/>
              </a:ext>
            </a:extLst>
          </p:cNvPr>
          <p:cNvSpPr/>
          <p:nvPr/>
        </p:nvSpPr>
        <p:spPr>
          <a:xfrm>
            <a:off x="6144423" y="4153681"/>
            <a:ext cx="910800" cy="364359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ORTOPEDIA</a:t>
            </a:r>
            <a:endParaRPr kumimoji="0" lang="pt-BR" sz="7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Conector: Angulado 12">
            <a:extLst>
              <a:ext uri="{FF2B5EF4-FFF2-40B4-BE49-F238E27FC236}">
                <a16:creationId xmlns:a16="http://schemas.microsoft.com/office/drawing/2014/main" id="{EE74A9C1-1D99-E37D-C992-03F75BAA932B}"/>
              </a:ext>
            </a:extLst>
          </p:cNvPr>
          <p:cNvCxnSpPr>
            <a:cxnSpLocks/>
            <a:endCxn id="67" idx="2"/>
          </p:cNvCxnSpPr>
          <p:nvPr/>
        </p:nvCxnSpPr>
        <p:spPr>
          <a:xfrm rot="16200000" flipV="1">
            <a:off x="2595427" y="2889188"/>
            <a:ext cx="556891" cy="6350"/>
          </a:xfrm>
          <a:prstGeom prst="bentConnector3">
            <a:avLst>
              <a:gd name="adj1" fmla="val 50000"/>
            </a:avLst>
          </a:prstGeom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6" name="Retângulo Arredondado 82">
            <a:extLst>
              <a:ext uri="{FF2B5EF4-FFF2-40B4-BE49-F238E27FC236}">
                <a16:creationId xmlns:a16="http://schemas.microsoft.com/office/drawing/2014/main" id="{716D4DBC-DF80-8A05-5D92-7A39944C20A1}"/>
              </a:ext>
            </a:extLst>
          </p:cNvPr>
          <p:cNvSpPr/>
          <p:nvPr/>
        </p:nvSpPr>
        <p:spPr>
          <a:xfrm>
            <a:off x="1946220" y="4746646"/>
            <a:ext cx="1857000" cy="42802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CÂMARA TÉCNICA CONTRATUALIZAÇÃO</a:t>
            </a:r>
            <a:endParaRPr kumimoji="0" lang="pt-BR" sz="1000" b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ector: Angulado 16">
            <a:extLst>
              <a:ext uri="{FF2B5EF4-FFF2-40B4-BE49-F238E27FC236}">
                <a16:creationId xmlns:a16="http://schemas.microsoft.com/office/drawing/2014/main" id="{D9C721D8-A4F7-F8E1-451F-0706966DAACC}"/>
              </a:ext>
            </a:extLst>
          </p:cNvPr>
          <p:cNvCxnSpPr>
            <a:cxnSpLocks/>
            <a:stCxn id="39" idx="3"/>
            <a:endCxn id="66" idx="2"/>
          </p:cNvCxnSpPr>
          <p:nvPr/>
        </p:nvCxnSpPr>
        <p:spPr>
          <a:xfrm flipV="1">
            <a:off x="4381801" y="1716055"/>
            <a:ext cx="1706686" cy="1454753"/>
          </a:xfrm>
          <a:prstGeom prst="bentConnector2">
            <a:avLst/>
          </a:prstGeom>
          <a:ln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0" name="Retângulo Arredondado 92">
            <a:extLst>
              <a:ext uri="{FF2B5EF4-FFF2-40B4-BE49-F238E27FC236}">
                <a16:creationId xmlns:a16="http://schemas.microsoft.com/office/drawing/2014/main" id="{0397EDD1-F400-41F1-9E99-55C319FE36E3}"/>
              </a:ext>
            </a:extLst>
          </p:cNvPr>
          <p:cNvSpPr/>
          <p:nvPr/>
        </p:nvSpPr>
        <p:spPr>
          <a:xfrm>
            <a:off x="6709581" y="5203101"/>
            <a:ext cx="910800" cy="364359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CRÔNICOS</a:t>
            </a:r>
            <a:endParaRPr kumimoji="0" lang="pt-BR" sz="7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have Direita 20">
            <a:extLst>
              <a:ext uri="{FF2B5EF4-FFF2-40B4-BE49-F238E27FC236}">
                <a16:creationId xmlns:a16="http://schemas.microsoft.com/office/drawing/2014/main" id="{8CD13CCF-F8A9-29E3-47AD-977B364E4A9A}"/>
              </a:ext>
            </a:extLst>
          </p:cNvPr>
          <p:cNvSpPr/>
          <p:nvPr/>
        </p:nvSpPr>
        <p:spPr>
          <a:xfrm>
            <a:off x="4381801" y="3764786"/>
            <a:ext cx="257102" cy="182875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18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aixaDeTexto 23"/>
          <p:cNvSpPr txBox="1"/>
          <p:nvPr/>
        </p:nvSpPr>
        <p:spPr>
          <a:xfrm>
            <a:off x="211475" y="199957"/>
            <a:ext cx="9380956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>
                <a:solidFill>
                  <a:srgbClr val="2F54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Rito do Processo </a:t>
            </a:r>
            <a:endParaRPr lang="pt-BR">
              <a:solidFill>
                <a:srgbClr val="2F54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Agrupar 1"/>
          <p:cNvGrpSpPr/>
          <p:nvPr/>
        </p:nvGrpSpPr>
        <p:grpSpPr>
          <a:xfrm>
            <a:off x="405223" y="832635"/>
            <a:ext cx="3463393" cy="5196978"/>
            <a:chOff x="211475" y="864043"/>
            <a:chExt cx="1325514" cy="4439477"/>
          </a:xfrm>
        </p:grpSpPr>
        <p:sp>
          <p:nvSpPr>
            <p:cNvPr id="26" name="Retângulo Arredondado 25"/>
            <p:cNvSpPr/>
            <p:nvPr/>
          </p:nvSpPr>
          <p:spPr>
            <a:xfrm>
              <a:off x="211475" y="864043"/>
              <a:ext cx="1325514" cy="45675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14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ESTABELECIMENTOS QUE PARTICIPAM</a:t>
              </a:r>
              <a:endParaRPr kumimoji="0" lang="pt-BR" sz="1400" b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tângulo Arredondado 27"/>
            <p:cNvSpPr/>
            <p:nvPr/>
          </p:nvSpPr>
          <p:spPr>
            <a:xfrm>
              <a:off x="211475" y="1463097"/>
              <a:ext cx="1325514" cy="384042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8" name="Retângulo: Cantos Arredondados 37">
            <a:extLst>
              <a:ext uri="{FF2B5EF4-FFF2-40B4-BE49-F238E27FC236}">
                <a16:creationId xmlns:a16="http://schemas.microsoft.com/office/drawing/2014/main" id="{B1833917-CCCC-4794-9DAE-934C198549DD}"/>
              </a:ext>
            </a:extLst>
          </p:cNvPr>
          <p:cNvSpPr/>
          <p:nvPr/>
        </p:nvSpPr>
        <p:spPr>
          <a:xfrm>
            <a:off x="6964239" y="3406480"/>
            <a:ext cx="4741335" cy="6371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pt-BR" sz="900" b="1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64A4243-6344-B645-1490-CBF49ACE329A}"/>
              </a:ext>
            </a:extLst>
          </p:cNvPr>
          <p:cNvSpPr txBox="1"/>
          <p:nvPr/>
        </p:nvSpPr>
        <p:spPr>
          <a:xfrm>
            <a:off x="5294280" y="5783392"/>
            <a:ext cx="274320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 algn="just">
              <a:spcBef>
                <a:spcPts val="0"/>
              </a:spcBef>
              <a:spcAft>
                <a:spcPts val="0"/>
              </a:spcAft>
              <a:buFont typeface="Wingdings,Sans-Serif"/>
              <a:buChar char="q"/>
            </a:pPr>
            <a:endParaRPr lang="pt-BR" sz="1000">
              <a:solidFill>
                <a:srgbClr val="C55A11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</a:endParaRPr>
          </a:p>
        </p:txBody>
      </p:sp>
      <p:grpSp>
        <p:nvGrpSpPr>
          <p:cNvPr id="32" name="Agrupar 31">
            <a:extLst>
              <a:ext uri="{FF2B5EF4-FFF2-40B4-BE49-F238E27FC236}">
                <a16:creationId xmlns:a16="http://schemas.microsoft.com/office/drawing/2014/main" id="{AB3B44D5-8A23-4B17-AAEA-9F26A0176E17}"/>
              </a:ext>
            </a:extLst>
          </p:cNvPr>
          <p:cNvGrpSpPr/>
          <p:nvPr/>
        </p:nvGrpSpPr>
        <p:grpSpPr>
          <a:xfrm>
            <a:off x="8581515" y="828386"/>
            <a:ext cx="3233398" cy="5201227"/>
            <a:chOff x="211475" y="864043"/>
            <a:chExt cx="1325514" cy="4439477"/>
          </a:xfrm>
        </p:grpSpPr>
        <p:sp>
          <p:nvSpPr>
            <p:cNvPr id="33" name="Retângulo Arredondado 25">
              <a:extLst>
                <a:ext uri="{FF2B5EF4-FFF2-40B4-BE49-F238E27FC236}">
                  <a16:creationId xmlns:a16="http://schemas.microsoft.com/office/drawing/2014/main" id="{B2A01FEE-5106-4250-96BC-5F931BC92BAD}"/>
                </a:ext>
              </a:extLst>
            </p:cNvPr>
            <p:cNvSpPr/>
            <p:nvPr/>
          </p:nvSpPr>
          <p:spPr>
            <a:xfrm>
              <a:off x="211475" y="864043"/>
              <a:ext cx="1325514" cy="45675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14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COMO SERÃO INCLUÍDOS</a:t>
              </a:r>
              <a:endParaRPr kumimoji="0" lang="pt-BR" sz="1400" b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tângulo Arredondado 27">
              <a:extLst>
                <a:ext uri="{FF2B5EF4-FFF2-40B4-BE49-F238E27FC236}">
                  <a16:creationId xmlns:a16="http://schemas.microsoft.com/office/drawing/2014/main" id="{AE50F921-0667-4FD6-A39F-0192578D968D}"/>
                </a:ext>
              </a:extLst>
            </p:cNvPr>
            <p:cNvSpPr/>
            <p:nvPr/>
          </p:nvSpPr>
          <p:spPr>
            <a:xfrm>
              <a:off x="211475" y="1463097"/>
              <a:ext cx="1325514" cy="384042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5" name="Agrupar 44">
            <a:extLst>
              <a:ext uri="{FF2B5EF4-FFF2-40B4-BE49-F238E27FC236}">
                <a16:creationId xmlns:a16="http://schemas.microsoft.com/office/drawing/2014/main" id="{F0E24B80-48D9-4365-BBE6-3CB41342E43B}"/>
              </a:ext>
            </a:extLst>
          </p:cNvPr>
          <p:cNvGrpSpPr/>
          <p:nvPr/>
        </p:nvGrpSpPr>
        <p:grpSpPr>
          <a:xfrm>
            <a:off x="4378371" y="828386"/>
            <a:ext cx="3766823" cy="5201227"/>
            <a:chOff x="211475" y="864043"/>
            <a:chExt cx="1325514" cy="4439477"/>
          </a:xfrm>
        </p:grpSpPr>
        <p:sp>
          <p:nvSpPr>
            <p:cNvPr id="46" name="Retângulo Arredondado 25">
              <a:extLst>
                <a:ext uri="{FF2B5EF4-FFF2-40B4-BE49-F238E27FC236}">
                  <a16:creationId xmlns:a16="http://schemas.microsoft.com/office/drawing/2014/main" id="{E802E10D-AE50-4D3E-BEF9-A9A71876B351}"/>
                </a:ext>
              </a:extLst>
            </p:cNvPr>
            <p:cNvSpPr/>
            <p:nvPr/>
          </p:nvSpPr>
          <p:spPr>
            <a:xfrm>
              <a:off x="211475" y="864043"/>
              <a:ext cx="1325514" cy="45675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14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PARA QUE PARTICIPAM </a:t>
              </a:r>
              <a:endParaRPr kumimoji="0" lang="pt-BR" sz="1400" b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tângulo Arredondado 27">
              <a:extLst>
                <a:ext uri="{FF2B5EF4-FFF2-40B4-BE49-F238E27FC236}">
                  <a16:creationId xmlns:a16="http://schemas.microsoft.com/office/drawing/2014/main" id="{5A1212A1-4A77-4790-B3AC-ADDD1FF4A647}"/>
                </a:ext>
              </a:extLst>
            </p:cNvPr>
            <p:cNvSpPr/>
            <p:nvPr/>
          </p:nvSpPr>
          <p:spPr>
            <a:xfrm>
              <a:off x="211475" y="1463097"/>
              <a:ext cx="1325514" cy="384042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Agrupar 47">
            <a:extLst>
              <a:ext uri="{FF2B5EF4-FFF2-40B4-BE49-F238E27FC236}">
                <a16:creationId xmlns:a16="http://schemas.microsoft.com/office/drawing/2014/main" id="{DB3667B6-0A61-4C77-8DC6-E51A99D2B7DB}"/>
              </a:ext>
            </a:extLst>
          </p:cNvPr>
          <p:cNvGrpSpPr/>
          <p:nvPr/>
        </p:nvGrpSpPr>
        <p:grpSpPr>
          <a:xfrm>
            <a:off x="971004" y="1902821"/>
            <a:ext cx="2331830" cy="3795546"/>
            <a:chOff x="253807" y="1811977"/>
            <a:chExt cx="1217545" cy="2665290"/>
          </a:xfrm>
        </p:grpSpPr>
        <p:sp>
          <p:nvSpPr>
            <p:cNvPr id="51" name="Retângulo Arredondado 30">
              <a:extLst>
                <a:ext uri="{FF2B5EF4-FFF2-40B4-BE49-F238E27FC236}">
                  <a16:creationId xmlns:a16="http://schemas.microsoft.com/office/drawing/2014/main" id="{84336B59-8382-4761-BE64-DC22FFB80C96}"/>
                </a:ext>
              </a:extLst>
            </p:cNvPr>
            <p:cNvSpPr/>
            <p:nvPr/>
          </p:nvSpPr>
          <p:spPr>
            <a:xfrm>
              <a:off x="253807" y="1811977"/>
              <a:ext cx="1217545" cy="5119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2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Habilitação em Alta Complexidade</a:t>
              </a:r>
            </a:p>
          </p:txBody>
        </p:sp>
        <p:sp>
          <p:nvSpPr>
            <p:cNvPr id="52" name="Retângulo Arredondado 42">
              <a:extLst>
                <a:ext uri="{FF2B5EF4-FFF2-40B4-BE49-F238E27FC236}">
                  <a16:creationId xmlns:a16="http://schemas.microsoft.com/office/drawing/2014/main" id="{80DAB6A7-B5BC-4504-BA60-CB91D5AA9E07}"/>
                </a:ext>
              </a:extLst>
            </p:cNvPr>
            <p:cNvSpPr/>
            <p:nvPr/>
          </p:nvSpPr>
          <p:spPr>
            <a:xfrm>
              <a:off x="253808" y="2515188"/>
              <a:ext cx="1217544" cy="5119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2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Habilitados e/ou Qualificados nas Redes Temáticas </a:t>
              </a:r>
            </a:p>
          </p:txBody>
        </p:sp>
        <p:sp>
          <p:nvSpPr>
            <p:cNvPr id="56" name="Retângulo Arredondado 43">
              <a:extLst>
                <a:ext uri="{FF2B5EF4-FFF2-40B4-BE49-F238E27FC236}">
                  <a16:creationId xmlns:a16="http://schemas.microsoft.com/office/drawing/2014/main" id="{0D774EB4-28E9-41F6-A322-9E8D8A0F57AA}"/>
                </a:ext>
              </a:extLst>
            </p:cNvPr>
            <p:cNvSpPr/>
            <p:nvPr/>
          </p:nvSpPr>
          <p:spPr>
            <a:xfrm>
              <a:off x="253808" y="3965342"/>
              <a:ext cx="1217544" cy="5119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200" b="1" dirty="0">
                  <a:solidFill>
                    <a:schemeClr val="tx1"/>
                  </a:solidFill>
                  <a:latin typeface="Arial"/>
                  <a:cs typeface="Arial"/>
                </a:rPr>
                <a:t>Serviços ambulatoriais  priorizados pelo Programa</a:t>
              </a:r>
            </a:p>
          </p:txBody>
        </p:sp>
      </p:grpSp>
      <p:sp>
        <p:nvSpPr>
          <p:cNvPr id="60" name="Retângulo Arredondado 43">
            <a:extLst>
              <a:ext uri="{FF2B5EF4-FFF2-40B4-BE49-F238E27FC236}">
                <a16:creationId xmlns:a16="http://schemas.microsoft.com/office/drawing/2014/main" id="{FFCC0DD4-65BC-49DE-9DEA-F2D1A35244DE}"/>
              </a:ext>
            </a:extLst>
          </p:cNvPr>
          <p:cNvSpPr/>
          <p:nvPr/>
        </p:nvSpPr>
        <p:spPr>
          <a:xfrm>
            <a:off x="971006" y="3905657"/>
            <a:ext cx="2331828" cy="791291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dirty="0">
                <a:solidFill>
                  <a:schemeClr val="tx1"/>
                </a:solidFill>
                <a:latin typeface="Arial"/>
                <a:cs typeface="Arial"/>
              </a:rPr>
              <a:t>Possuem / Pleiteiam Certificação de Ensino </a:t>
            </a:r>
            <a:endParaRPr lang="pt-B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tângulo Arredondado 43">
            <a:extLst>
              <a:ext uri="{FF2B5EF4-FFF2-40B4-BE49-F238E27FC236}">
                <a16:creationId xmlns:a16="http://schemas.microsoft.com/office/drawing/2014/main" id="{3E484628-918D-4B81-8899-0931549D0441}"/>
              </a:ext>
            </a:extLst>
          </p:cNvPr>
          <p:cNvSpPr/>
          <p:nvPr/>
        </p:nvSpPr>
        <p:spPr>
          <a:xfrm>
            <a:off x="4498814" y="1669067"/>
            <a:ext cx="3463393" cy="4174887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monitoramento e avaliação dos estabelecimentos de saúde em níveis de qualificação da atenção e da gestão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tângulo Arredondado 43">
            <a:extLst>
              <a:ext uri="{FF2B5EF4-FFF2-40B4-BE49-F238E27FC236}">
                <a16:creationId xmlns:a16="http://schemas.microsoft.com/office/drawing/2014/main" id="{507CDA1F-2590-41D0-9389-F8AC2BE9832D}"/>
              </a:ext>
            </a:extLst>
          </p:cNvPr>
          <p:cNvSpPr/>
          <p:nvPr/>
        </p:nvSpPr>
        <p:spPr>
          <a:xfrm>
            <a:off x="8797703" y="3905656"/>
            <a:ext cx="2899635" cy="1713893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certificação de ensino: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gestor do estabelecimento, mediante cumprimento dos requisitos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previstos em portaria interministerial MEC/Ministério da Saúde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específica a ser publicada.</a:t>
            </a:r>
          </a:p>
        </p:txBody>
      </p:sp>
      <p:sp>
        <p:nvSpPr>
          <p:cNvPr id="76" name="Retângulo Arredondado 43">
            <a:extLst>
              <a:ext uri="{FF2B5EF4-FFF2-40B4-BE49-F238E27FC236}">
                <a16:creationId xmlns:a16="http://schemas.microsoft.com/office/drawing/2014/main" id="{F6E5F80E-1EF9-4B3F-B82E-F484D2FAC170}"/>
              </a:ext>
            </a:extLst>
          </p:cNvPr>
          <p:cNvSpPr/>
          <p:nvPr/>
        </p:nvSpPr>
        <p:spPr>
          <a:xfrm>
            <a:off x="8797702" y="1835491"/>
            <a:ext cx="2899635" cy="1719689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habilitação em alta complexidade e/ou habilitação/qualificação em redes e/ou outros serviços ambulatoriais: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Ingresso compulsório, segundo priorização do MS</a:t>
            </a:r>
          </a:p>
        </p:txBody>
      </p:sp>
      <p:grpSp>
        <p:nvGrpSpPr>
          <p:cNvPr id="77" name="Agrupar 76">
            <a:extLst>
              <a:ext uri="{FF2B5EF4-FFF2-40B4-BE49-F238E27FC236}">
                <a16:creationId xmlns:a16="http://schemas.microsoft.com/office/drawing/2014/main" id="{139F9F4D-A7BE-41CD-9BCA-8E29BC27E517}"/>
              </a:ext>
            </a:extLst>
          </p:cNvPr>
          <p:cNvGrpSpPr/>
          <p:nvPr/>
        </p:nvGrpSpPr>
        <p:grpSpPr>
          <a:xfrm>
            <a:off x="4833928" y="2715564"/>
            <a:ext cx="2747993" cy="2783384"/>
            <a:chOff x="389906" y="1537072"/>
            <a:chExt cx="1219672" cy="1954535"/>
          </a:xfrm>
        </p:grpSpPr>
        <p:sp>
          <p:nvSpPr>
            <p:cNvPr id="81" name="Retângulo Arredondado 30">
              <a:extLst>
                <a:ext uri="{FF2B5EF4-FFF2-40B4-BE49-F238E27FC236}">
                  <a16:creationId xmlns:a16="http://schemas.microsoft.com/office/drawing/2014/main" id="{40DACFDA-651C-43C0-9ECD-132AF66CCF70}"/>
                </a:ext>
              </a:extLst>
            </p:cNvPr>
            <p:cNvSpPr/>
            <p:nvPr/>
          </p:nvSpPr>
          <p:spPr>
            <a:xfrm>
              <a:off x="389906" y="1537072"/>
              <a:ext cx="1201295" cy="54897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pt-BR" sz="12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Para manutenção a Homologação dos estabelecimentos de saúde em alta complexidade e/ou em redes temáticas;</a:t>
              </a:r>
            </a:p>
          </p:txBody>
        </p:sp>
        <p:sp>
          <p:nvSpPr>
            <p:cNvPr id="82" name="Retângulo Arredondado 42">
              <a:extLst>
                <a:ext uri="{FF2B5EF4-FFF2-40B4-BE49-F238E27FC236}">
                  <a16:creationId xmlns:a16="http://schemas.microsoft.com/office/drawing/2014/main" id="{1D592E69-8A96-4919-B7AE-92CB70AE13E5}"/>
                </a:ext>
              </a:extLst>
            </p:cNvPr>
            <p:cNvSpPr/>
            <p:nvPr/>
          </p:nvSpPr>
          <p:spPr>
            <a:xfrm>
              <a:off x="392034" y="2253992"/>
              <a:ext cx="1217544" cy="5119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pt-BR" sz="12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Para a concessão ou manutenção da Qualificação dos estabelecimentos nas redes temáticas; </a:t>
              </a:r>
            </a:p>
          </p:txBody>
        </p:sp>
        <p:sp>
          <p:nvSpPr>
            <p:cNvPr id="83" name="Retângulo Arredondado 43">
              <a:extLst>
                <a:ext uri="{FF2B5EF4-FFF2-40B4-BE49-F238E27FC236}">
                  <a16:creationId xmlns:a16="http://schemas.microsoft.com/office/drawing/2014/main" id="{C56C03DB-AC32-4FD7-9265-1B9CB65A6CE3}"/>
                </a:ext>
              </a:extLst>
            </p:cNvPr>
            <p:cNvSpPr/>
            <p:nvPr/>
          </p:nvSpPr>
          <p:spPr>
            <a:xfrm>
              <a:off x="390230" y="2937261"/>
              <a:ext cx="1217544" cy="55434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pt-BR" sz="1200" b="1" dirty="0">
                  <a:solidFill>
                    <a:schemeClr val="tx1"/>
                  </a:solidFill>
                  <a:latin typeface="Arial"/>
                  <a:cs typeface="Arial"/>
                </a:rPr>
                <a:t>Para manutenção ou concessão da Certificação de Ensino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186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74" grpId="0" animBg="1"/>
      <p:bldP spid="75" grpId="0" animBg="1"/>
      <p:bldP spid="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aixaDeTexto 23"/>
          <p:cNvSpPr txBox="1"/>
          <p:nvPr/>
        </p:nvSpPr>
        <p:spPr>
          <a:xfrm>
            <a:off x="211474" y="284254"/>
            <a:ext cx="9380956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>
                <a:solidFill>
                  <a:srgbClr val="2F54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Rito do Processo / Metodologia do Programa  </a:t>
            </a:r>
            <a:endParaRPr lang="pt-BR">
              <a:solidFill>
                <a:srgbClr val="2F54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Agrupar 2"/>
          <p:cNvGrpSpPr/>
          <p:nvPr/>
        </p:nvGrpSpPr>
        <p:grpSpPr>
          <a:xfrm>
            <a:off x="2171764" y="925317"/>
            <a:ext cx="1768389" cy="5195216"/>
            <a:chOff x="1872260" y="863916"/>
            <a:chExt cx="1352884" cy="4439477"/>
          </a:xfrm>
        </p:grpSpPr>
        <p:sp>
          <p:nvSpPr>
            <p:cNvPr id="64" name="Retângulo Arredondado 63"/>
            <p:cNvSpPr/>
            <p:nvPr/>
          </p:nvSpPr>
          <p:spPr>
            <a:xfrm>
              <a:off x="1889154" y="863916"/>
              <a:ext cx="1335990" cy="464534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1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REFERENCIAIS</a:t>
              </a:r>
              <a:endParaRPr kumimoji="0" lang="pt-BR" sz="1200" b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Retângulo Arredondado 64"/>
            <p:cNvSpPr/>
            <p:nvPr/>
          </p:nvSpPr>
          <p:spPr>
            <a:xfrm>
              <a:off x="1872260" y="1462970"/>
              <a:ext cx="1352884" cy="384042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Retângulo Arredondado 65"/>
            <p:cNvSpPr/>
            <p:nvPr/>
          </p:nvSpPr>
          <p:spPr>
            <a:xfrm>
              <a:off x="1957617" y="1652638"/>
              <a:ext cx="1112175" cy="72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Política Nacional de Atenção Especializada à Saúde (PNAES)</a:t>
              </a:r>
            </a:p>
          </p:txBody>
        </p:sp>
        <p:sp>
          <p:nvSpPr>
            <p:cNvPr id="67" name="Retângulo Arredondado 66"/>
            <p:cNvSpPr/>
            <p:nvPr/>
          </p:nvSpPr>
          <p:spPr>
            <a:xfrm>
              <a:off x="1957617" y="2597344"/>
              <a:ext cx="1112175" cy="72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Política Nacional de Atenção Hospitalar (PNHOSP)</a:t>
              </a:r>
            </a:p>
          </p:txBody>
        </p:sp>
        <p:sp>
          <p:nvSpPr>
            <p:cNvPr id="68" name="Retângulo Arredondado 67"/>
            <p:cNvSpPr/>
            <p:nvPr/>
          </p:nvSpPr>
          <p:spPr>
            <a:xfrm>
              <a:off x="1965545" y="3542050"/>
              <a:ext cx="1104247" cy="72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Portarias da Alta Complexidade</a:t>
              </a:r>
            </a:p>
          </p:txBody>
        </p:sp>
        <p:sp>
          <p:nvSpPr>
            <p:cNvPr id="69" name="Retângulo Arredondado 68"/>
            <p:cNvSpPr/>
            <p:nvPr/>
          </p:nvSpPr>
          <p:spPr>
            <a:xfrm>
              <a:off x="1965545" y="4454185"/>
              <a:ext cx="1104247" cy="72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Portarias das Redes de Atenção à Saúde</a:t>
              </a:r>
            </a:p>
          </p:txBody>
        </p:sp>
      </p:grpSp>
      <p:sp>
        <p:nvSpPr>
          <p:cNvPr id="7" name="CaixaDeTexto 6">
            <a:extLst>
              <a:ext uri="{FF2B5EF4-FFF2-40B4-BE49-F238E27FC236}">
                <a16:creationId xmlns:a16="http://schemas.microsoft.com/office/drawing/2014/main" id="{364A4243-6344-B645-1490-CBF49ACE329A}"/>
              </a:ext>
            </a:extLst>
          </p:cNvPr>
          <p:cNvSpPr txBox="1"/>
          <p:nvPr/>
        </p:nvSpPr>
        <p:spPr>
          <a:xfrm>
            <a:off x="5280212" y="5988424"/>
            <a:ext cx="274320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 algn="just">
              <a:spcBef>
                <a:spcPts val="0"/>
              </a:spcBef>
              <a:spcAft>
                <a:spcPts val="0"/>
              </a:spcAft>
              <a:buFont typeface="Wingdings,Sans-Serif"/>
              <a:buChar char="q"/>
            </a:pPr>
            <a:endParaRPr lang="pt-BR" sz="1000">
              <a:solidFill>
                <a:srgbClr val="C55A11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</a:endParaRPr>
          </a:p>
        </p:txBody>
      </p:sp>
      <p:grpSp>
        <p:nvGrpSpPr>
          <p:cNvPr id="40" name="Agrupar 39">
            <a:extLst>
              <a:ext uri="{FF2B5EF4-FFF2-40B4-BE49-F238E27FC236}">
                <a16:creationId xmlns:a16="http://schemas.microsoft.com/office/drawing/2014/main" id="{B6F7C141-E4BC-4740-93CB-C2DE73AB53D7}"/>
              </a:ext>
            </a:extLst>
          </p:cNvPr>
          <p:cNvGrpSpPr/>
          <p:nvPr/>
        </p:nvGrpSpPr>
        <p:grpSpPr>
          <a:xfrm>
            <a:off x="8458384" y="939363"/>
            <a:ext cx="3667967" cy="5147146"/>
            <a:chOff x="211475" y="864043"/>
            <a:chExt cx="1325514" cy="4439477"/>
          </a:xfrm>
        </p:grpSpPr>
        <p:sp>
          <p:nvSpPr>
            <p:cNvPr id="41" name="Retângulo Arredondado 25">
              <a:extLst>
                <a:ext uri="{FF2B5EF4-FFF2-40B4-BE49-F238E27FC236}">
                  <a16:creationId xmlns:a16="http://schemas.microsoft.com/office/drawing/2014/main" id="{177B56D6-E0B5-4A78-83CC-3F4AD29908AD}"/>
                </a:ext>
              </a:extLst>
            </p:cNvPr>
            <p:cNvSpPr/>
            <p:nvPr/>
          </p:nvSpPr>
          <p:spPr>
            <a:xfrm>
              <a:off x="211475" y="864043"/>
              <a:ext cx="1325514" cy="45675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1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DIMENSÕES  - REQUISITOS GERAIS </a:t>
              </a:r>
              <a:endParaRPr kumimoji="0" lang="pt-BR" sz="1200" b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tângulo Arredondado 27">
              <a:extLst>
                <a:ext uri="{FF2B5EF4-FFF2-40B4-BE49-F238E27FC236}">
                  <a16:creationId xmlns:a16="http://schemas.microsoft.com/office/drawing/2014/main" id="{261E2A07-B799-4132-8794-F8B944ADF28A}"/>
                </a:ext>
              </a:extLst>
            </p:cNvPr>
            <p:cNvSpPr/>
            <p:nvPr/>
          </p:nvSpPr>
          <p:spPr>
            <a:xfrm>
              <a:off x="211475" y="1463097"/>
              <a:ext cx="1325514" cy="384042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Agrupar 28">
            <a:extLst>
              <a:ext uri="{FF2B5EF4-FFF2-40B4-BE49-F238E27FC236}">
                <a16:creationId xmlns:a16="http://schemas.microsoft.com/office/drawing/2014/main" id="{624A5B43-DE6B-46EC-9428-3509C72E8A5A}"/>
              </a:ext>
            </a:extLst>
          </p:cNvPr>
          <p:cNvGrpSpPr/>
          <p:nvPr/>
        </p:nvGrpSpPr>
        <p:grpSpPr>
          <a:xfrm>
            <a:off x="202634" y="939363"/>
            <a:ext cx="1865316" cy="5196978"/>
            <a:chOff x="211475" y="864043"/>
            <a:chExt cx="1325514" cy="4439477"/>
          </a:xfrm>
        </p:grpSpPr>
        <p:sp>
          <p:nvSpPr>
            <p:cNvPr id="30" name="Retângulo Arredondado 25">
              <a:extLst>
                <a:ext uri="{FF2B5EF4-FFF2-40B4-BE49-F238E27FC236}">
                  <a16:creationId xmlns:a16="http://schemas.microsoft.com/office/drawing/2014/main" id="{43EB04E9-CAE6-4148-BA62-36B4280FA8B2}"/>
                </a:ext>
              </a:extLst>
            </p:cNvPr>
            <p:cNvSpPr/>
            <p:nvPr/>
          </p:nvSpPr>
          <p:spPr>
            <a:xfrm>
              <a:off x="211475" y="864043"/>
              <a:ext cx="1325514" cy="45675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1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ESTABELECIMENTOS QUE PARTICIPAM</a:t>
              </a:r>
              <a:endParaRPr kumimoji="0" lang="pt-BR" sz="1200" b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tângulo Arredondado 27">
              <a:extLst>
                <a:ext uri="{FF2B5EF4-FFF2-40B4-BE49-F238E27FC236}">
                  <a16:creationId xmlns:a16="http://schemas.microsoft.com/office/drawing/2014/main" id="{8BF65002-B89D-4E3F-8C4F-2C7A1C18EA64}"/>
                </a:ext>
              </a:extLst>
            </p:cNvPr>
            <p:cNvSpPr/>
            <p:nvPr/>
          </p:nvSpPr>
          <p:spPr>
            <a:xfrm>
              <a:off x="211475" y="1463097"/>
              <a:ext cx="1325514" cy="384042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5" name="Agrupar 34">
            <a:extLst>
              <a:ext uri="{FF2B5EF4-FFF2-40B4-BE49-F238E27FC236}">
                <a16:creationId xmlns:a16="http://schemas.microsoft.com/office/drawing/2014/main" id="{4C42E02D-6353-487F-932B-473F389D748D}"/>
              </a:ext>
            </a:extLst>
          </p:cNvPr>
          <p:cNvGrpSpPr/>
          <p:nvPr/>
        </p:nvGrpSpPr>
        <p:grpSpPr>
          <a:xfrm>
            <a:off x="263847" y="1921409"/>
            <a:ext cx="1716778" cy="3934155"/>
            <a:chOff x="253807" y="1811977"/>
            <a:chExt cx="1332232" cy="2762623"/>
          </a:xfrm>
        </p:grpSpPr>
        <p:sp>
          <p:nvSpPr>
            <p:cNvPr id="36" name="Retângulo Arredondado 30">
              <a:extLst>
                <a:ext uri="{FF2B5EF4-FFF2-40B4-BE49-F238E27FC236}">
                  <a16:creationId xmlns:a16="http://schemas.microsoft.com/office/drawing/2014/main" id="{C72100BF-9616-49A9-A939-64EC43A0995C}"/>
                </a:ext>
              </a:extLst>
            </p:cNvPr>
            <p:cNvSpPr/>
            <p:nvPr/>
          </p:nvSpPr>
          <p:spPr>
            <a:xfrm>
              <a:off x="253807" y="1811977"/>
              <a:ext cx="1332231" cy="5119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Habilitação em Alta Complexidade</a:t>
              </a:r>
            </a:p>
          </p:txBody>
        </p:sp>
        <p:sp>
          <p:nvSpPr>
            <p:cNvPr id="39" name="Retângulo Arredondado 42">
              <a:extLst>
                <a:ext uri="{FF2B5EF4-FFF2-40B4-BE49-F238E27FC236}">
                  <a16:creationId xmlns:a16="http://schemas.microsoft.com/office/drawing/2014/main" id="{3EF1CC33-BA13-4235-A502-43A04CCF7560}"/>
                </a:ext>
              </a:extLst>
            </p:cNvPr>
            <p:cNvSpPr/>
            <p:nvPr/>
          </p:nvSpPr>
          <p:spPr>
            <a:xfrm>
              <a:off x="253807" y="2515188"/>
              <a:ext cx="1332231" cy="5119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Habilitados e/ou Qualificados nas Redes Temáticas </a:t>
              </a:r>
            </a:p>
          </p:txBody>
        </p:sp>
        <p:sp>
          <p:nvSpPr>
            <p:cNvPr id="43" name="Retângulo Arredondado 43">
              <a:extLst>
                <a:ext uri="{FF2B5EF4-FFF2-40B4-BE49-F238E27FC236}">
                  <a16:creationId xmlns:a16="http://schemas.microsoft.com/office/drawing/2014/main" id="{93D9DEC2-7DCB-4648-8E21-A412B7B206B2}"/>
                </a:ext>
              </a:extLst>
            </p:cNvPr>
            <p:cNvSpPr/>
            <p:nvPr/>
          </p:nvSpPr>
          <p:spPr>
            <a:xfrm>
              <a:off x="253807" y="3965342"/>
              <a:ext cx="1332232" cy="60925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000" b="1" dirty="0">
                  <a:solidFill>
                    <a:schemeClr val="tx1"/>
                  </a:solidFill>
                  <a:latin typeface="Arial"/>
                  <a:cs typeface="Arial"/>
                </a:rPr>
                <a:t>Serviços ambulatoriais  priorizados pelo Programa</a:t>
              </a:r>
            </a:p>
          </p:txBody>
        </p:sp>
      </p:grpSp>
      <p:sp>
        <p:nvSpPr>
          <p:cNvPr id="44" name="Retângulo Arredondado 43">
            <a:extLst>
              <a:ext uri="{FF2B5EF4-FFF2-40B4-BE49-F238E27FC236}">
                <a16:creationId xmlns:a16="http://schemas.microsoft.com/office/drawing/2014/main" id="{29492B89-F71C-4D4D-80D9-08D0FB92ECD9}"/>
              </a:ext>
            </a:extLst>
          </p:cNvPr>
          <p:cNvSpPr/>
          <p:nvPr/>
        </p:nvSpPr>
        <p:spPr>
          <a:xfrm>
            <a:off x="264691" y="3891342"/>
            <a:ext cx="1704716" cy="791291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 dirty="0">
                <a:solidFill>
                  <a:schemeClr val="tx1"/>
                </a:solidFill>
                <a:latin typeface="Arial"/>
                <a:cs typeface="Arial"/>
              </a:rPr>
              <a:t>Possuem / Pleiteiam Certificação de Ensino </a:t>
            </a:r>
            <a:endParaRPr lang="pt-BR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5" name="Agrupar 44">
            <a:extLst>
              <a:ext uri="{FF2B5EF4-FFF2-40B4-BE49-F238E27FC236}">
                <a16:creationId xmlns:a16="http://schemas.microsoft.com/office/drawing/2014/main" id="{6ABAD482-3936-4A7B-BD60-7280B6F2DD5A}"/>
              </a:ext>
            </a:extLst>
          </p:cNvPr>
          <p:cNvGrpSpPr/>
          <p:nvPr/>
        </p:nvGrpSpPr>
        <p:grpSpPr>
          <a:xfrm>
            <a:off x="4055083" y="939363"/>
            <a:ext cx="1677745" cy="5196978"/>
            <a:chOff x="211475" y="864043"/>
            <a:chExt cx="1325514" cy="4439477"/>
          </a:xfrm>
        </p:grpSpPr>
        <p:sp>
          <p:nvSpPr>
            <p:cNvPr id="46" name="Retângulo Arredondado 25">
              <a:extLst>
                <a:ext uri="{FF2B5EF4-FFF2-40B4-BE49-F238E27FC236}">
                  <a16:creationId xmlns:a16="http://schemas.microsoft.com/office/drawing/2014/main" id="{650512AA-7FD2-484C-B877-D97D366F28AE}"/>
                </a:ext>
              </a:extLst>
            </p:cNvPr>
            <p:cNvSpPr/>
            <p:nvPr/>
          </p:nvSpPr>
          <p:spPr>
            <a:xfrm>
              <a:off x="211475" y="864043"/>
              <a:ext cx="1325514" cy="45675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1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METODOLOGIA</a:t>
              </a:r>
              <a:endParaRPr kumimoji="0" lang="pt-BR" sz="1200" b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tângulo Arredondado 27">
              <a:extLst>
                <a:ext uri="{FF2B5EF4-FFF2-40B4-BE49-F238E27FC236}">
                  <a16:creationId xmlns:a16="http://schemas.microsoft.com/office/drawing/2014/main" id="{C6AFA31E-34CC-4BA0-AA47-E0B0550409F3}"/>
                </a:ext>
              </a:extLst>
            </p:cNvPr>
            <p:cNvSpPr/>
            <p:nvPr/>
          </p:nvSpPr>
          <p:spPr>
            <a:xfrm>
              <a:off x="211475" y="1463097"/>
              <a:ext cx="1325514" cy="384042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8" name="Retângulo Arredondado 67">
            <a:extLst>
              <a:ext uri="{FF2B5EF4-FFF2-40B4-BE49-F238E27FC236}">
                <a16:creationId xmlns:a16="http://schemas.microsoft.com/office/drawing/2014/main" id="{3BE3891F-394F-43FB-B40F-33586CFD2387}"/>
              </a:ext>
            </a:extLst>
          </p:cNvPr>
          <p:cNvSpPr/>
          <p:nvPr/>
        </p:nvSpPr>
        <p:spPr>
          <a:xfrm>
            <a:off x="4185431" y="2204860"/>
            <a:ext cx="1433043" cy="1365401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AUTOAVALIAÇÃO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0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Responsabilidade do gestor do estabelecimento  </a:t>
            </a:r>
          </a:p>
        </p:txBody>
      </p:sp>
      <p:sp>
        <p:nvSpPr>
          <p:cNvPr id="50" name="Retângulo Arredondado 67">
            <a:extLst>
              <a:ext uri="{FF2B5EF4-FFF2-40B4-BE49-F238E27FC236}">
                <a16:creationId xmlns:a16="http://schemas.microsoft.com/office/drawing/2014/main" id="{574D394A-54E2-411F-9E23-958B53E2BC82}"/>
              </a:ext>
            </a:extLst>
          </p:cNvPr>
          <p:cNvSpPr/>
          <p:nvPr/>
        </p:nvSpPr>
        <p:spPr>
          <a:xfrm>
            <a:off x="4185431" y="3913673"/>
            <a:ext cx="1433043" cy="1533946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EXTERNA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0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0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Visita </a:t>
            </a:r>
            <a:r>
              <a:rPr lang="pt-BR" sz="10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loco </a:t>
            </a:r>
            <a:r>
              <a: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pelos avaliadores </a:t>
            </a:r>
          </a:p>
        </p:txBody>
      </p:sp>
      <p:grpSp>
        <p:nvGrpSpPr>
          <p:cNvPr id="51" name="Agrupar 50">
            <a:extLst>
              <a:ext uri="{FF2B5EF4-FFF2-40B4-BE49-F238E27FC236}">
                <a16:creationId xmlns:a16="http://schemas.microsoft.com/office/drawing/2014/main" id="{31FD551B-87E8-446E-BBD3-E60FFC6DBA6C}"/>
              </a:ext>
            </a:extLst>
          </p:cNvPr>
          <p:cNvGrpSpPr/>
          <p:nvPr/>
        </p:nvGrpSpPr>
        <p:grpSpPr>
          <a:xfrm>
            <a:off x="5828365" y="939363"/>
            <a:ext cx="2509943" cy="5196978"/>
            <a:chOff x="3886267" y="863916"/>
            <a:chExt cx="1592686" cy="4439477"/>
          </a:xfrm>
        </p:grpSpPr>
        <p:sp>
          <p:nvSpPr>
            <p:cNvPr id="52" name="Retângulo Arredondado 52">
              <a:extLst>
                <a:ext uri="{FF2B5EF4-FFF2-40B4-BE49-F238E27FC236}">
                  <a16:creationId xmlns:a16="http://schemas.microsoft.com/office/drawing/2014/main" id="{327AD67B-872A-463D-AF05-6F75F23E03B0}"/>
                </a:ext>
              </a:extLst>
            </p:cNvPr>
            <p:cNvSpPr/>
            <p:nvPr/>
          </p:nvSpPr>
          <p:spPr>
            <a:xfrm>
              <a:off x="3886267" y="863916"/>
              <a:ext cx="1592686" cy="45675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1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EIXO</a:t>
              </a:r>
              <a:endParaRPr kumimoji="0" lang="pt-BR" sz="1200" b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tângulo Arredondado 53">
              <a:extLst>
                <a:ext uri="{FF2B5EF4-FFF2-40B4-BE49-F238E27FC236}">
                  <a16:creationId xmlns:a16="http://schemas.microsoft.com/office/drawing/2014/main" id="{33CD4E3A-7552-4B96-A4AC-39B60A4AB89D}"/>
                </a:ext>
              </a:extLst>
            </p:cNvPr>
            <p:cNvSpPr/>
            <p:nvPr/>
          </p:nvSpPr>
          <p:spPr>
            <a:xfrm>
              <a:off x="3886267" y="1462970"/>
              <a:ext cx="1592686" cy="384042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0" name="Retângulo Arredondado 67">
            <a:extLst>
              <a:ext uri="{FF2B5EF4-FFF2-40B4-BE49-F238E27FC236}">
                <a16:creationId xmlns:a16="http://schemas.microsoft.com/office/drawing/2014/main" id="{DF0223BA-2D23-4051-9D40-7585BB9B62D0}"/>
              </a:ext>
            </a:extLst>
          </p:cNvPr>
          <p:cNvSpPr/>
          <p:nvPr/>
        </p:nvSpPr>
        <p:spPr>
          <a:xfrm>
            <a:off x="5970998" y="1713295"/>
            <a:ext cx="2156309" cy="20005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GERAIS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0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0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0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0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0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0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0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0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0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tângulo Arredondado 67">
            <a:extLst>
              <a:ext uri="{FF2B5EF4-FFF2-40B4-BE49-F238E27FC236}">
                <a16:creationId xmlns:a16="http://schemas.microsoft.com/office/drawing/2014/main" id="{B573E63F-D92E-4800-8520-972560D8B927}"/>
              </a:ext>
            </a:extLst>
          </p:cNvPr>
          <p:cNvSpPr/>
          <p:nvPr/>
        </p:nvSpPr>
        <p:spPr>
          <a:xfrm>
            <a:off x="6023599" y="3913673"/>
            <a:ext cx="2103016" cy="2066912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ESPECÍFICOS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0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0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0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0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0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0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0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0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tângulo Arredondado 60">
            <a:extLst>
              <a:ext uri="{FF2B5EF4-FFF2-40B4-BE49-F238E27FC236}">
                <a16:creationId xmlns:a16="http://schemas.microsoft.com/office/drawing/2014/main" id="{47B1DB89-5E6D-4725-9256-256C4CB9BAFD}"/>
              </a:ext>
            </a:extLst>
          </p:cNvPr>
          <p:cNvSpPr/>
          <p:nvPr/>
        </p:nvSpPr>
        <p:spPr>
          <a:xfrm>
            <a:off x="6184513" y="4558204"/>
            <a:ext cx="1717477" cy="366901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Alta Complexidade</a:t>
            </a:r>
          </a:p>
        </p:txBody>
      </p:sp>
      <p:sp>
        <p:nvSpPr>
          <p:cNvPr id="63" name="Retângulo Arredondado 61">
            <a:extLst>
              <a:ext uri="{FF2B5EF4-FFF2-40B4-BE49-F238E27FC236}">
                <a16:creationId xmlns:a16="http://schemas.microsoft.com/office/drawing/2014/main" id="{7BFED320-CEFC-4EDF-B674-F852BD40C28F}"/>
              </a:ext>
            </a:extLst>
          </p:cNvPr>
          <p:cNvSpPr/>
          <p:nvPr/>
        </p:nvSpPr>
        <p:spPr>
          <a:xfrm>
            <a:off x="6184513" y="4980809"/>
            <a:ext cx="1717477" cy="421426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Redes de Atenção à Saúde</a:t>
            </a:r>
          </a:p>
        </p:txBody>
      </p:sp>
      <p:sp>
        <p:nvSpPr>
          <p:cNvPr id="70" name="Retângulo Arredondado 62">
            <a:extLst>
              <a:ext uri="{FF2B5EF4-FFF2-40B4-BE49-F238E27FC236}">
                <a16:creationId xmlns:a16="http://schemas.microsoft.com/office/drawing/2014/main" id="{C188BB29-A290-47C0-A561-320BE714E8D1}"/>
              </a:ext>
            </a:extLst>
          </p:cNvPr>
          <p:cNvSpPr/>
          <p:nvPr/>
        </p:nvSpPr>
        <p:spPr>
          <a:xfrm>
            <a:off x="6184512" y="5447619"/>
            <a:ext cx="1717478" cy="421426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Certificação de Ensino</a:t>
            </a:r>
          </a:p>
        </p:txBody>
      </p:sp>
      <p:sp>
        <p:nvSpPr>
          <p:cNvPr id="71" name="Retângulo Arredondado 54">
            <a:extLst>
              <a:ext uri="{FF2B5EF4-FFF2-40B4-BE49-F238E27FC236}">
                <a16:creationId xmlns:a16="http://schemas.microsoft.com/office/drawing/2014/main" id="{46EACA12-6132-4ED4-B062-618E5D53CAED}"/>
              </a:ext>
            </a:extLst>
          </p:cNvPr>
          <p:cNvSpPr/>
          <p:nvPr/>
        </p:nvSpPr>
        <p:spPr>
          <a:xfrm>
            <a:off x="6184516" y="2204860"/>
            <a:ext cx="1717474" cy="421426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Atenção à Saúde</a:t>
            </a:r>
          </a:p>
        </p:txBody>
      </p:sp>
      <p:sp>
        <p:nvSpPr>
          <p:cNvPr id="72" name="Retângulo Arredondado 57">
            <a:extLst>
              <a:ext uri="{FF2B5EF4-FFF2-40B4-BE49-F238E27FC236}">
                <a16:creationId xmlns:a16="http://schemas.microsoft.com/office/drawing/2014/main" id="{34CDD634-56AA-4C26-A46A-78B9F72A87EF}"/>
              </a:ext>
            </a:extLst>
          </p:cNvPr>
          <p:cNvSpPr/>
          <p:nvPr/>
        </p:nvSpPr>
        <p:spPr>
          <a:xfrm>
            <a:off x="6184515" y="2707427"/>
            <a:ext cx="1717475" cy="421426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Gestão e Governança</a:t>
            </a:r>
          </a:p>
        </p:txBody>
      </p:sp>
      <p:sp>
        <p:nvSpPr>
          <p:cNvPr id="73" name="Retângulo Arredondado 58">
            <a:extLst>
              <a:ext uri="{FF2B5EF4-FFF2-40B4-BE49-F238E27FC236}">
                <a16:creationId xmlns:a16="http://schemas.microsoft.com/office/drawing/2014/main" id="{DDED841E-5BFB-4A7E-A6FE-591F03328798}"/>
              </a:ext>
            </a:extLst>
          </p:cNvPr>
          <p:cNvSpPr/>
          <p:nvPr/>
        </p:nvSpPr>
        <p:spPr>
          <a:xfrm>
            <a:off x="6184514" y="3210649"/>
            <a:ext cx="1717476" cy="421426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Contratualização</a:t>
            </a:r>
            <a:r>
              <a:rPr lang="pt-BR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Inserção na Rede</a:t>
            </a:r>
          </a:p>
        </p:txBody>
      </p:sp>
      <p:sp>
        <p:nvSpPr>
          <p:cNvPr id="74" name="Retângulo Arredondado 54">
            <a:extLst>
              <a:ext uri="{FF2B5EF4-FFF2-40B4-BE49-F238E27FC236}">
                <a16:creationId xmlns:a16="http://schemas.microsoft.com/office/drawing/2014/main" id="{5E813A76-3CED-49C1-9C62-9DE46A148BF3}"/>
              </a:ext>
            </a:extLst>
          </p:cNvPr>
          <p:cNvSpPr/>
          <p:nvPr/>
        </p:nvSpPr>
        <p:spPr>
          <a:xfrm>
            <a:off x="8689051" y="1864496"/>
            <a:ext cx="3124015" cy="1166231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Atenção à Saúde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- integralidade do cuidado;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- gestão da Clínica;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- eficácia clínica;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 - gestão da qualidade e segurança do paciente;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– utilização de dispositivos de Saúde Digital.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tângulo Arredondado 57">
            <a:extLst>
              <a:ext uri="{FF2B5EF4-FFF2-40B4-BE49-F238E27FC236}">
                <a16:creationId xmlns:a16="http://schemas.microsoft.com/office/drawing/2014/main" id="{865284A9-21D6-4D1A-A549-709B85A06778}"/>
              </a:ext>
            </a:extLst>
          </p:cNvPr>
          <p:cNvSpPr/>
          <p:nvPr/>
        </p:nvSpPr>
        <p:spPr>
          <a:xfrm>
            <a:off x="8689051" y="3107787"/>
            <a:ext cx="3158636" cy="1729094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Gestão e Governança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- modelo de gestão e governança;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- gestão participativa e democrática;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- gestão financeira e de Contratos;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 - gestão da informação;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- gestão do Trabalho e Educação em Saúde;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 - estrutura física e ambiência;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 - apoio técnico e logístico para a produção do cuidado;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VIII - satisfação dos usuários.</a:t>
            </a:r>
          </a:p>
        </p:txBody>
      </p:sp>
      <p:sp>
        <p:nvSpPr>
          <p:cNvPr id="76" name="Retângulo Arredondado 58">
            <a:extLst>
              <a:ext uri="{FF2B5EF4-FFF2-40B4-BE49-F238E27FC236}">
                <a16:creationId xmlns:a16="http://schemas.microsoft.com/office/drawing/2014/main" id="{651F0F89-CB77-46C6-92B0-8CB3E3169619}"/>
              </a:ext>
            </a:extLst>
          </p:cNvPr>
          <p:cNvSpPr/>
          <p:nvPr/>
        </p:nvSpPr>
        <p:spPr>
          <a:xfrm>
            <a:off x="8730359" y="4916973"/>
            <a:ext cx="3124015" cy="952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Contratualização e Inserção na Rede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- gestão do instrumento contratual;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- regulação do acesso interna e externa;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– </a:t>
            </a:r>
            <a:r>
              <a:rPr lang="pt-BR" sz="900" b="1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matriciamento</a:t>
            </a:r>
            <a:r>
              <a: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APS;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 - transição do cuidado; </a:t>
            </a:r>
          </a:p>
        </p:txBody>
      </p:sp>
    </p:spTree>
    <p:extLst>
      <p:ext uri="{BB962C8B-B14F-4D97-AF65-F5344CB8AC3E}">
        <p14:creationId xmlns:p14="http://schemas.microsoft.com/office/powerpoint/2010/main" val="410434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8" grpId="0" animBg="1"/>
      <p:bldP spid="50" grpId="0" animBg="1"/>
      <p:bldP spid="60" grpId="0" animBg="1"/>
      <p:bldP spid="61" grpId="0" animBg="1"/>
      <p:bldP spid="62" grpId="0" animBg="1"/>
      <p:bldP spid="63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364A4243-6344-B645-1490-CBF49ACE329A}"/>
              </a:ext>
            </a:extLst>
          </p:cNvPr>
          <p:cNvSpPr txBox="1"/>
          <p:nvPr/>
        </p:nvSpPr>
        <p:spPr>
          <a:xfrm>
            <a:off x="3465480" y="5988424"/>
            <a:ext cx="274320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 algn="just">
              <a:spcBef>
                <a:spcPts val="0"/>
              </a:spcBef>
              <a:spcAft>
                <a:spcPts val="0"/>
              </a:spcAft>
              <a:buFont typeface="Wingdings,Sans-Serif"/>
              <a:buChar char="q"/>
            </a:pPr>
            <a:endParaRPr lang="pt-BR" sz="1000">
              <a:solidFill>
                <a:srgbClr val="C55A11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</a:endParaRPr>
          </a:p>
        </p:txBody>
      </p:sp>
      <p:grpSp>
        <p:nvGrpSpPr>
          <p:cNvPr id="29" name="Agrupar 28">
            <a:extLst>
              <a:ext uri="{FF2B5EF4-FFF2-40B4-BE49-F238E27FC236}">
                <a16:creationId xmlns:a16="http://schemas.microsoft.com/office/drawing/2014/main" id="{624A5B43-DE6B-46EC-9428-3509C72E8A5A}"/>
              </a:ext>
            </a:extLst>
          </p:cNvPr>
          <p:cNvGrpSpPr/>
          <p:nvPr/>
        </p:nvGrpSpPr>
        <p:grpSpPr>
          <a:xfrm>
            <a:off x="172283" y="948326"/>
            <a:ext cx="1550862" cy="5286319"/>
            <a:chOff x="245396" y="871558"/>
            <a:chExt cx="1151779" cy="4431962"/>
          </a:xfrm>
        </p:grpSpPr>
        <p:sp>
          <p:nvSpPr>
            <p:cNvPr id="30" name="Retângulo Arredondado 25">
              <a:extLst>
                <a:ext uri="{FF2B5EF4-FFF2-40B4-BE49-F238E27FC236}">
                  <a16:creationId xmlns:a16="http://schemas.microsoft.com/office/drawing/2014/main" id="{43EB04E9-CAE6-4148-BA62-36B4280FA8B2}"/>
                </a:ext>
              </a:extLst>
            </p:cNvPr>
            <p:cNvSpPr/>
            <p:nvPr/>
          </p:nvSpPr>
          <p:spPr>
            <a:xfrm>
              <a:off x="245396" y="871558"/>
              <a:ext cx="1151779" cy="449242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900" b="1">
                  <a:solidFill>
                    <a:schemeClr val="bg1"/>
                  </a:solidFill>
                  <a:latin typeface="Arial"/>
                  <a:cs typeface="Arial"/>
                </a:rPr>
                <a:t>ESTABELECIMENTOS QUE PARTICIPAM</a:t>
              </a:r>
              <a:endParaRPr kumimoji="0" lang="pt-BR" sz="900" b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endParaRPr>
            </a:p>
          </p:txBody>
        </p:sp>
        <p:sp>
          <p:nvSpPr>
            <p:cNvPr id="31" name="Retângulo Arredondado 27">
              <a:extLst>
                <a:ext uri="{FF2B5EF4-FFF2-40B4-BE49-F238E27FC236}">
                  <a16:creationId xmlns:a16="http://schemas.microsoft.com/office/drawing/2014/main" id="{8BF65002-B89D-4E3F-8C4F-2C7A1C18EA64}"/>
                </a:ext>
              </a:extLst>
            </p:cNvPr>
            <p:cNvSpPr/>
            <p:nvPr/>
          </p:nvSpPr>
          <p:spPr>
            <a:xfrm>
              <a:off x="263492" y="1463097"/>
              <a:ext cx="1107052" cy="384042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5" name="Agrupar 34">
            <a:extLst>
              <a:ext uri="{FF2B5EF4-FFF2-40B4-BE49-F238E27FC236}">
                <a16:creationId xmlns:a16="http://schemas.microsoft.com/office/drawing/2014/main" id="{4C42E02D-6353-487F-932B-473F389D748D}"/>
              </a:ext>
            </a:extLst>
          </p:cNvPr>
          <p:cNvGrpSpPr/>
          <p:nvPr/>
        </p:nvGrpSpPr>
        <p:grpSpPr>
          <a:xfrm>
            <a:off x="263848" y="1921409"/>
            <a:ext cx="1325664" cy="3934155"/>
            <a:chOff x="253807" y="1811977"/>
            <a:chExt cx="1332232" cy="2762623"/>
          </a:xfrm>
        </p:grpSpPr>
        <p:sp>
          <p:nvSpPr>
            <p:cNvPr id="36" name="Retângulo Arredondado 30">
              <a:extLst>
                <a:ext uri="{FF2B5EF4-FFF2-40B4-BE49-F238E27FC236}">
                  <a16:creationId xmlns:a16="http://schemas.microsoft.com/office/drawing/2014/main" id="{C72100BF-9616-49A9-A939-64EC43A0995C}"/>
                </a:ext>
              </a:extLst>
            </p:cNvPr>
            <p:cNvSpPr/>
            <p:nvPr/>
          </p:nvSpPr>
          <p:spPr>
            <a:xfrm>
              <a:off x="253807" y="1811977"/>
              <a:ext cx="1332231" cy="5119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9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Habilitação em Alta Complexidade</a:t>
              </a:r>
            </a:p>
          </p:txBody>
        </p:sp>
        <p:sp>
          <p:nvSpPr>
            <p:cNvPr id="39" name="Retângulo Arredondado 42">
              <a:extLst>
                <a:ext uri="{FF2B5EF4-FFF2-40B4-BE49-F238E27FC236}">
                  <a16:creationId xmlns:a16="http://schemas.microsoft.com/office/drawing/2014/main" id="{3EF1CC33-BA13-4235-A502-43A04CCF7560}"/>
                </a:ext>
              </a:extLst>
            </p:cNvPr>
            <p:cNvSpPr/>
            <p:nvPr/>
          </p:nvSpPr>
          <p:spPr>
            <a:xfrm>
              <a:off x="253807" y="2515188"/>
              <a:ext cx="1332231" cy="5119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9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Habilitados e/ou Qualificados nas Redes Temáticas </a:t>
              </a:r>
            </a:p>
          </p:txBody>
        </p:sp>
        <p:sp>
          <p:nvSpPr>
            <p:cNvPr id="43" name="Retângulo Arredondado 43">
              <a:extLst>
                <a:ext uri="{FF2B5EF4-FFF2-40B4-BE49-F238E27FC236}">
                  <a16:creationId xmlns:a16="http://schemas.microsoft.com/office/drawing/2014/main" id="{93D9DEC2-7DCB-4648-8E21-A412B7B206B2}"/>
                </a:ext>
              </a:extLst>
            </p:cNvPr>
            <p:cNvSpPr/>
            <p:nvPr/>
          </p:nvSpPr>
          <p:spPr>
            <a:xfrm>
              <a:off x="253807" y="3965342"/>
              <a:ext cx="1332232" cy="60925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900" b="1" dirty="0">
                  <a:solidFill>
                    <a:schemeClr val="tx1"/>
                  </a:solidFill>
                  <a:latin typeface="Arial"/>
                  <a:cs typeface="Arial"/>
                </a:rPr>
                <a:t>Serviços ambulatoriais  priorizados pelo Programa</a:t>
              </a:r>
            </a:p>
          </p:txBody>
        </p:sp>
      </p:grpSp>
      <p:sp>
        <p:nvSpPr>
          <p:cNvPr id="44" name="Retângulo Arredondado 43">
            <a:extLst>
              <a:ext uri="{FF2B5EF4-FFF2-40B4-BE49-F238E27FC236}">
                <a16:creationId xmlns:a16="http://schemas.microsoft.com/office/drawing/2014/main" id="{29492B89-F71C-4D4D-80D9-08D0FB92ECD9}"/>
              </a:ext>
            </a:extLst>
          </p:cNvPr>
          <p:cNvSpPr/>
          <p:nvPr/>
        </p:nvSpPr>
        <p:spPr>
          <a:xfrm>
            <a:off x="264691" y="3891342"/>
            <a:ext cx="1324820" cy="791291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/>
                <a:cs typeface="Arial"/>
              </a:rPr>
              <a:t>Possuem / Pleiteiam Certificação de Ensino </a:t>
            </a: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5" name="Agrupar 44">
            <a:extLst>
              <a:ext uri="{FF2B5EF4-FFF2-40B4-BE49-F238E27FC236}">
                <a16:creationId xmlns:a16="http://schemas.microsoft.com/office/drawing/2014/main" id="{6ABAD482-3936-4A7B-BD60-7280B6F2DD5A}"/>
              </a:ext>
            </a:extLst>
          </p:cNvPr>
          <p:cNvGrpSpPr/>
          <p:nvPr/>
        </p:nvGrpSpPr>
        <p:grpSpPr>
          <a:xfrm>
            <a:off x="1781379" y="955835"/>
            <a:ext cx="2676000" cy="5278810"/>
            <a:chOff x="211475" y="864043"/>
            <a:chExt cx="1325514" cy="4439477"/>
          </a:xfrm>
        </p:grpSpPr>
        <p:sp>
          <p:nvSpPr>
            <p:cNvPr id="46" name="Retângulo Arredondado 25">
              <a:extLst>
                <a:ext uri="{FF2B5EF4-FFF2-40B4-BE49-F238E27FC236}">
                  <a16:creationId xmlns:a16="http://schemas.microsoft.com/office/drawing/2014/main" id="{650512AA-7FD2-484C-B877-D97D366F28AE}"/>
                </a:ext>
              </a:extLst>
            </p:cNvPr>
            <p:cNvSpPr/>
            <p:nvPr/>
          </p:nvSpPr>
          <p:spPr>
            <a:xfrm>
              <a:off x="211475" y="864043"/>
              <a:ext cx="1325514" cy="45675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11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METODOLOGIA</a:t>
              </a:r>
              <a:endParaRPr kumimoji="0" lang="pt-BR" sz="1100" b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tângulo Arredondado 27">
              <a:extLst>
                <a:ext uri="{FF2B5EF4-FFF2-40B4-BE49-F238E27FC236}">
                  <a16:creationId xmlns:a16="http://schemas.microsoft.com/office/drawing/2014/main" id="{C6AFA31E-34CC-4BA0-AA47-E0B0550409F3}"/>
                </a:ext>
              </a:extLst>
            </p:cNvPr>
            <p:cNvSpPr/>
            <p:nvPr/>
          </p:nvSpPr>
          <p:spPr>
            <a:xfrm>
              <a:off x="211475" y="1463097"/>
              <a:ext cx="1325514" cy="384042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8" name="Retângulo Arredondado 67">
            <a:extLst>
              <a:ext uri="{FF2B5EF4-FFF2-40B4-BE49-F238E27FC236}">
                <a16:creationId xmlns:a16="http://schemas.microsoft.com/office/drawing/2014/main" id="{3BE3891F-394F-43FB-B40F-33586CFD2387}"/>
              </a:ext>
            </a:extLst>
          </p:cNvPr>
          <p:cNvSpPr/>
          <p:nvPr/>
        </p:nvSpPr>
        <p:spPr>
          <a:xfrm>
            <a:off x="1851214" y="2236588"/>
            <a:ext cx="1322950" cy="13474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AUTOAVALIAÇÃO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Responsabilidade do gestor do estabelecimento  </a:t>
            </a:r>
          </a:p>
        </p:txBody>
      </p:sp>
      <p:sp>
        <p:nvSpPr>
          <p:cNvPr id="50" name="Retângulo Arredondado 67">
            <a:extLst>
              <a:ext uri="{FF2B5EF4-FFF2-40B4-BE49-F238E27FC236}">
                <a16:creationId xmlns:a16="http://schemas.microsoft.com/office/drawing/2014/main" id="{574D394A-54E2-411F-9E23-958B53E2BC82}"/>
              </a:ext>
            </a:extLst>
          </p:cNvPr>
          <p:cNvSpPr/>
          <p:nvPr/>
        </p:nvSpPr>
        <p:spPr>
          <a:xfrm>
            <a:off x="1851214" y="3945401"/>
            <a:ext cx="1358808" cy="1533946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EXTERNA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Visita </a:t>
            </a:r>
            <a:r>
              <a:rPr lang="pt-BR" sz="9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loco </a:t>
            </a:r>
            <a:r>
              <a: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pelos avaliadores </a:t>
            </a:r>
          </a:p>
        </p:txBody>
      </p:sp>
      <p:sp>
        <p:nvSpPr>
          <p:cNvPr id="60" name="Retângulo Arredondado 67">
            <a:extLst>
              <a:ext uri="{FF2B5EF4-FFF2-40B4-BE49-F238E27FC236}">
                <a16:creationId xmlns:a16="http://schemas.microsoft.com/office/drawing/2014/main" id="{DF0223BA-2D23-4051-9D40-7585BB9B62D0}"/>
              </a:ext>
            </a:extLst>
          </p:cNvPr>
          <p:cNvSpPr/>
          <p:nvPr/>
        </p:nvSpPr>
        <p:spPr>
          <a:xfrm>
            <a:off x="3277221" y="1999566"/>
            <a:ext cx="1064673" cy="3705879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GERAIS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DIMENSÕES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ESPECÍFICOS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tângulo Arredondado 77">
            <a:extLst>
              <a:ext uri="{FF2B5EF4-FFF2-40B4-BE49-F238E27FC236}">
                <a16:creationId xmlns:a16="http://schemas.microsoft.com/office/drawing/2014/main" id="{EAF87394-4A0D-4FDE-8D27-EDE6C9B9E92A}"/>
              </a:ext>
            </a:extLst>
          </p:cNvPr>
          <p:cNvSpPr/>
          <p:nvPr/>
        </p:nvSpPr>
        <p:spPr>
          <a:xfrm>
            <a:off x="4511173" y="953036"/>
            <a:ext cx="3288750" cy="53469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100" b="1" noProof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SAÍDA </a:t>
            </a:r>
            <a:endParaRPr kumimoji="0" lang="pt-BR" sz="1100" b="1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tângulo Arredondado 78">
            <a:extLst>
              <a:ext uri="{FF2B5EF4-FFF2-40B4-BE49-F238E27FC236}">
                <a16:creationId xmlns:a16="http://schemas.microsoft.com/office/drawing/2014/main" id="{9DFDC1C9-1C25-4830-A11D-DD5BC8007E61}"/>
              </a:ext>
            </a:extLst>
          </p:cNvPr>
          <p:cNvSpPr/>
          <p:nvPr/>
        </p:nvSpPr>
        <p:spPr>
          <a:xfrm>
            <a:off x="4511174" y="1620007"/>
            <a:ext cx="3288750" cy="461463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tângulo Arredondado 79">
            <a:extLst>
              <a:ext uri="{FF2B5EF4-FFF2-40B4-BE49-F238E27FC236}">
                <a16:creationId xmlns:a16="http://schemas.microsoft.com/office/drawing/2014/main" id="{1462D0D4-AD4F-46CD-AB8E-2B42A480A7B2}"/>
              </a:ext>
            </a:extLst>
          </p:cNvPr>
          <p:cNvSpPr/>
          <p:nvPr/>
        </p:nvSpPr>
        <p:spPr>
          <a:xfrm>
            <a:off x="4646170" y="1711163"/>
            <a:ext cx="3008491" cy="120286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QUALIFICAÇÃO AVANÇADA </a:t>
            </a:r>
            <a:endParaRPr lang="pt-BR">
              <a:ea typeface="Roboto"/>
              <a:cs typeface="Roboto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CUMPRE REQUISITOS OBRIGATÓRIOS + REQUISITOS AVANÇADOS DE EXCELÊNCIA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t-BR" sz="900" b="1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Renova Habilitação/Homologação em alta complexidade e/ou Habilitação / Qualificação de Redes e/ou Certificação de Ensino </a:t>
            </a:r>
            <a:endParaRPr lang="pt-BR" sz="900" b="1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tângulo: Cantos Arredondados 56">
            <a:extLst>
              <a:ext uri="{FF2B5EF4-FFF2-40B4-BE49-F238E27FC236}">
                <a16:creationId xmlns:a16="http://schemas.microsoft.com/office/drawing/2014/main" id="{3B4835C7-E38F-4930-8DC8-FA2F43F8E1FC}"/>
              </a:ext>
            </a:extLst>
          </p:cNvPr>
          <p:cNvSpPr/>
          <p:nvPr/>
        </p:nvSpPr>
        <p:spPr>
          <a:xfrm>
            <a:off x="6089077" y="4136075"/>
            <a:ext cx="4741335" cy="74592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pt-BR" sz="900" b="1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CaixaDeTexto 58">
            <a:extLst>
              <a:ext uri="{FF2B5EF4-FFF2-40B4-BE49-F238E27FC236}">
                <a16:creationId xmlns:a16="http://schemas.microsoft.com/office/drawing/2014/main" id="{3788F712-197B-46EB-AE53-75C153806653}"/>
              </a:ext>
            </a:extLst>
          </p:cNvPr>
          <p:cNvSpPr txBox="1"/>
          <p:nvPr/>
        </p:nvSpPr>
        <p:spPr>
          <a:xfrm>
            <a:off x="263847" y="59771"/>
            <a:ext cx="598333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>
                <a:solidFill>
                  <a:srgbClr val="2F54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Sistematização do Processo de Qualificação </a:t>
            </a:r>
            <a:endParaRPr lang="pt-BR">
              <a:solidFill>
                <a:srgbClr val="2F54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>
                <a:solidFill>
                  <a:srgbClr val="2F54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(“entrada - avaliação - saída”) </a:t>
            </a:r>
            <a:endParaRPr lang="pt-BR">
              <a:solidFill>
                <a:srgbClr val="2F54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Retângulo Arredondado 77">
            <a:extLst>
              <a:ext uri="{FF2B5EF4-FFF2-40B4-BE49-F238E27FC236}">
                <a16:creationId xmlns:a16="http://schemas.microsoft.com/office/drawing/2014/main" id="{70830BCE-E633-44E2-92E6-469C23166BDD}"/>
              </a:ext>
            </a:extLst>
          </p:cNvPr>
          <p:cNvSpPr/>
          <p:nvPr/>
        </p:nvSpPr>
        <p:spPr>
          <a:xfrm>
            <a:off x="7915452" y="960145"/>
            <a:ext cx="3835323" cy="53469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900" b="1" noProof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INICIATIVAS DE APOIO E MELHORIA </a:t>
            </a:r>
            <a:endParaRPr kumimoji="0" lang="pt-BR" sz="900" b="1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tângulo Arredondado 79">
            <a:extLst>
              <a:ext uri="{FF2B5EF4-FFF2-40B4-BE49-F238E27FC236}">
                <a16:creationId xmlns:a16="http://schemas.microsoft.com/office/drawing/2014/main" id="{B1E8B113-244A-451F-939A-B1DE6AF03888}"/>
              </a:ext>
            </a:extLst>
          </p:cNvPr>
          <p:cNvSpPr/>
          <p:nvPr/>
        </p:nvSpPr>
        <p:spPr>
          <a:xfrm>
            <a:off x="4619277" y="3005728"/>
            <a:ext cx="3066195" cy="15880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rgbClr val="002060"/>
                </a:solidFill>
                <a:latin typeface="Arial"/>
                <a:cs typeface="Arial"/>
              </a:rPr>
              <a:t>QUALIFICAÇÃO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rgbClr val="002060"/>
              </a:solidFill>
              <a:latin typeface="Arial"/>
              <a:ea typeface="Roboto"/>
              <a:cs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rgbClr val="002060"/>
                </a:solidFill>
                <a:latin typeface="Arial"/>
                <a:ea typeface="Roboto"/>
                <a:cs typeface="Arial"/>
              </a:rPr>
              <a:t>CUMPRE REQUISITOS OBRIGATÓRIOS DE Habilitação em AC e/ou habilitação ou Qualificação em Rede e/ou de Certificação de Ensino 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rgbClr val="002060"/>
              </a:solidFill>
              <a:latin typeface="Arial"/>
              <a:ea typeface="Roboto"/>
              <a:cs typeface="Arial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t-BR" sz="900" b="1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Renova Habilitação em alta complexidade e/ou renova Habilitação em rede; renova ou obtêm Qualificação em Rede e/ou renova ou obtêm Certificação de Ensino;</a:t>
            </a:r>
            <a:endParaRPr lang="pt-BR" sz="900" b="1">
              <a:solidFill>
                <a:schemeClr val="accent5">
                  <a:lumMod val="50000"/>
                </a:schemeClr>
              </a:solidFill>
              <a:latin typeface="Arial"/>
              <a:ea typeface="Roboto"/>
              <a:cs typeface="Arial"/>
            </a:endParaRPr>
          </a:p>
        </p:txBody>
      </p:sp>
      <p:sp>
        <p:nvSpPr>
          <p:cNvPr id="79" name="Retângulo Arredondado 79">
            <a:extLst>
              <a:ext uri="{FF2B5EF4-FFF2-40B4-BE49-F238E27FC236}">
                <a16:creationId xmlns:a16="http://schemas.microsoft.com/office/drawing/2014/main" id="{C07AA8E9-E94F-4811-8FF2-830FE2170793}"/>
              </a:ext>
            </a:extLst>
          </p:cNvPr>
          <p:cNvSpPr/>
          <p:nvPr/>
        </p:nvSpPr>
        <p:spPr>
          <a:xfrm>
            <a:off x="4673065" y="4684329"/>
            <a:ext cx="3012410" cy="1407802"/>
          </a:xfrm>
          <a:prstGeom prst="roundRect">
            <a:avLst/>
          </a:prstGeom>
          <a:solidFill>
            <a:srgbClr val="FFA3A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rgbClr val="FF0000"/>
                </a:solidFill>
                <a:latin typeface="Arial"/>
                <a:ea typeface="Roboto"/>
                <a:cs typeface="Arial"/>
              </a:rPr>
              <a:t>DILIGÊNCIA</a:t>
            </a:r>
            <a:endParaRPr lang="pt-BR" sz="900" b="1">
              <a:solidFill>
                <a:srgbClr val="FF0000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rgbClr val="FF0000"/>
              </a:solidFill>
              <a:latin typeface="Arial"/>
              <a:ea typeface="Roboto"/>
              <a:cs typeface="Arial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rgbClr val="FF0000"/>
                </a:solidFill>
                <a:latin typeface="Arial"/>
                <a:ea typeface="Roboto"/>
                <a:cs typeface="Arial"/>
              </a:rPr>
              <a:t>NÃO CUMPRE REQUISITOS OBRIGATÓRIOS DE HABILITAÇÃO EM ALTA E/OU HABILITAÇÃO OU QUALIFICAÇÃO EM REDES E/OU EM ENSINO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rgbClr val="FF0000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</a:endParaRPr>
          </a:p>
          <a:p>
            <a:pPr marL="171450" indent="-1714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t-BR" sz="900" b="1">
                <a:solidFill>
                  <a:srgbClr val="FF0000"/>
                </a:solidFill>
                <a:latin typeface="Arial"/>
                <a:ea typeface="+mn-lt"/>
                <a:cs typeface="Arial"/>
              </a:rPr>
              <a:t>Pode perder habilitação em alta e/ou habilitação/qualificação em rede e/ou certificação de ensino;</a:t>
            </a:r>
          </a:p>
          <a:p>
            <a:pPr marL="171450" indent="-1714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t-BR" sz="900" b="1">
                <a:solidFill>
                  <a:srgbClr val="FF0000"/>
                </a:solidFill>
                <a:latin typeface="Arial"/>
                <a:ea typeface="+mn-lt"/>
                <a:cs typeface="Arial"/>
              </a:rPr>
              <a:t>Reclassifica entre os níveis de Qualificação </a:t>
            </a:r>
            <a:endParaRPr lang="pt-BR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tângulo Arredondado 78">
            <a:extLst>
              <a:ext uri="{FF2B5EF4-FFF2-40B4-BE49-F238E27FC236}">
                <a16:creationId xmlns:a16="http://schemas.microsoft.com/office/drawing/2014/main" id="{AE5DFD80-5461-46B4-98BF-2CEE41C405CD}"/>
              </a:ext>
            </a:extLst>
          </p:cNvPr>
          <p:cNvSpPr/>
          <p:nvPr/>
        </p:nvSpPr>
        <p:spPr>
          <a:xfrm>
            <a:off x="7913682" y="1584761"/>
            <a:ext cx="4029411" cy="465080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tângulo Arredondado 79">
            <a:extLst>
              <a:ext uri="{FF2B5EF4-FFF2-40B4-BE49-F238E27FC236}">
                <a16:creationId xmlns:a16="http://schemas.microsoft.com/office/drawing/2014/main" id="{7B61EC5A-A223-428A-92D7-031073C989A9}"/>
              </a:ext>
            </a:extLst>
          </p:cNvPr>
          <p:cNvSpPr/>
          <p:nvPr/>
        </p:nvSpPr>
        <p:spPr>
          <a:xfrm>
            <a:off x="8159067" y="1711163"/>
            <a:ext cx="3000755" cy="120269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t-BR" sz="900" b="1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Mantem Incentivo da Habilitação em AC e/ou </a:t>
            </a:r>
            <a:endParaRPr lang="pt-BR" sz="90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t-BR" sz="900" b="1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Mantem Incentivo da Habilitação ou Qualificação em Rede e/ou</a:t>
            </a:r>
            <a:endParaRPr lang="pt-BR" sz="900">
              <a:solidFill>
                <a:schemeClr val="accent6">
                  <a:lumMod val="50000"/>
                </a:schemeClr>
              </a:solidFill>
              <a:latin typeface="Roboto"/>
              <a:ea typeface="Roboto"/>
              <a:cs typeface="Roboto"/>
            </a:endParaRP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t-BR" sz="900" b="1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Mantem Incentivo de Certificação de Ensino </a:t>
            </a:r>
            <a:endParaRPr lang="pt-BR" sz="900">
              <a:solidFill>
                <a:schemeClr val="accent6">
                  <a:lumMod val="50000"/>
                </a:schemeClr>
              </a:solidFill>
              <a:ea typeface="Roboto"/>
              <a:cs typeface="Roboto"/>
            </a:endParaRP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pt-BR" sz="900" b="1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t-BR" sz="900" b="1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RECEBE INCENTIVO “EXTRA” DO PROGRAMA </a:t>
            </a:r>
            <a:endParaRPr lang="pt-BR" sz="900" b="1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tângulo Arredondado 79">
            <a:extLst>
              <a:ext uri="{FF2B5EF4-FFF2-40B4-BE49-F238E27FC236}">
                <a16:creationId xmlns:a16="http://schemas.microsoft.com/office/drawing/2014/main" id="{B71AAAB9-85F9-4C9D-B903-9B669E784A4E}"/>
              </a:ext>
            </a:extLst>
          </p:cNvPr>
          <p:cNvSpPr/>
          <p:nvPr/>
        </p:nvSpPr>
        <p:spPr>
          <a:xfrm>
            <a:off x="8156404" y="3001622"/>
            <a:ext cx="2975805" cy="156446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lvl="0" indent="-171450" rtl="0">
              <a:buFont typeface="Wingdings"/>
              <a:buChar char="q"/>
            </a:pPr>
            <a:r>
              <a:rPr lang="pt-BR" sz="9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Mantem Incentivo da Habilitação em AC e/ou ​</a:t>
            </a:r>
            <a:endParaRPr lang="pt-BR"/>
          </a:p>
          <a:p>
            <a:pPr marL="171450" indent="-171450">
              <a:buFont typeface="Wingdings"/>
              <a:buChar char="q"/>
            </a:pPr>
            <a:r>
              <a:rPr lang="pt-BR" sz="900" b="1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Mantem Incentivo da Habilitação e/ou</a:t>
            </a:r>
          </a:p>
          <a:p>
            <a:pPr marL="171450" indent="-171450">
              <a:buFont typeface="Wingdings"/>
              <a:buChar char="q"/>
            </a:pPr>
            <a:r>
              <a:rPr lang="pt-BR" sz="900" b="1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Mantem / Obtêm incentivo de Qualificação em Rede e/ou​</a:t>
            </a:r>
            <a:endParaRPr lang="pt-BR">
              <a:solidFill>
                <a:schemeClr val="accent5">
                  <a:lumMod val="50000"/>
                </a:schemeClr>
              </a:solidFill>
            </a:endParaRPr>
          </a:p>
          <a:p>
            <a:pPr marL="171450" indent="-171450">
              <a:buFont typeface="Wingdings"/>
              <a:buChar char="q"/>
            </a:pPr>
            <a:r>
              <a:rPr lang="pt-BR" sz="900" b="1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Mantem /  Obtêm incentivo de Certificação de Ensino ​</a:t>
            </a:r>
          </a:p>
        </p:txBody>
      </p:sp>
      <p:sp>
        <p:nvSpPr>
          <p:cNvPr id="84" name="Retângulo Arredondado 79">
            <a:extLst>
              <a:ext uri="{FF2B5EF4-FFF2-40B4-BE49-F238E27FC236}">
                <a16:creationId xmlns:a16="http://schemas.microsoft.com/office/drawing/2014/main" id="{DCE83AB1-7990-459D-8636-90D522821570}"/>
              </a:ext>
            </a:extLst>
          </p:cNvPr>
          <p:cNvSpPr/>
          <p:nvPr/>
        </p:nvSpPr>
        <p:spPr>
          <a:xfrm>
            <a:off x="8156405" y="4657436"/>
            <a:ext cx="3000743" cy="1437869"/>
          </a:xfrm>
          <a:prstGeom prst="roundRect">
            <a:avLst/>
          </a:prstGeom>
          <a:solidFill>
            <a:srgbClr val="FFA3A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t-BR" sz="900" b="1">
                <a:solidFill>
                  <a:srgbClr val="FF0000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Plano de Ação emergencial, Apoio Emergencial e Reavaliação</a:t>
            </a:r>
            <a:endParaRPr lang="pt-BR"/>
          </a:p>
          <a:p>
            <a:pPr marL="171450" indent="-171450" algn="ctr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pt-BR" sz="900" b="1">
              <a:solidFill>
                <a:srgbClr val="FF0000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t-BR" sz="900" b="1">
                <a:solidFill>
                  <a:srgbClr val="FF0000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Plano de Ação de Qualificação para migrar até outro nível da Qualificação e Reavaliação  </a:t>
            </a:r>
            <a:endParaRPr lang="pt-BR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Arredondado 67">
            <a:extLst>
              <a:ext uri="{FF2B5EF4-FFF2-40B4-BE49-F238E27FC236}">
                <a16:creationId xmlns:a16="http://schemas.microsoft.com/office/drawing/2014/main" id="{EAEF05B8-F9AB-4D6D-EF67-56B77F57FE90}"/>
              </a:ext>
            </a:extLst>
          </p:cNvPr>
          <p:cNvSpPr/>
          <p:nvPr/>
        </p:nvSpPr>
        <p:spPr>
          <a:xfrm>
            <a:off x="11255810" y="1802343"/>
            <a:ext cx="428180" cy="4216866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/>
                <a:cs typeface="Arial"/>
              </a:rPr>
              <a:t>O</a:t>
            </a:r>
            <a:endParaRPr lang="pt-BR">
              <a:solidFill>
                <a:schemeClr val="tx1"/>
              </a:solidFill>
              <a:latin typeface="Roboto"/>
              <a:ea typeface="Roboto"/>
              <a:cs typeface="Roboto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/>
                <a:cs typeface="Arial"/>
              </a:rPr>
              <a:t>U</a:t>
            </a:r>
            <a:endParaRPr lang="pt-BR">
              <a:solidFill>
                <a:schemeClr val="tx1"/>
              </a:solidFill>
              <a:latin typeface="Roboto"/>
              <a:ea typeface="Roboto"/>
              <a:cs typeface="Roboto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/>
                <a:cs typeface="Arial"/>
              </a:rPr>
              <a:t>T</a:t>
            </a:r>
            <a:endParaRPr lang="pt-BR">
              <a:solidFill>
                <a:schemeClr val="tx1"/>
              </a:solidFill>
              <a:latin typeface="Roboto"/>
              <a:ea typeface="Roboto"/>
              <a:cs typeface="Roboto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/>
                <a:cs typeface="Arial"/>
              </a:rPr>
              <a:t>R</a:t>
            </a:r>
            <a:endParaRPr lang="pt-BR">
              <a:solidFill>
                <a:schemeClr val="tx1"/>
              </a:solidFill>
              <a:latin typeface="Roboto"/>
              <a:ea typeface="Roboto"/>
              <a:cs typeface="Roboto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/>
                <a:cs typeface="Arial"/>
              </a:rPr>
              <a:t>A</a:t>
            </a:r>
            <a:endParaRPr lang="pt-BR">
              <a:solidFill>
                <a:schemeClr val="tx1"/>
              </a:solidFill>
              <a:latin typeface="Roboto"/>
              <a:ea typeface="Roboto"/>
              <a:cs typeface="Roboto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/>
                <a:cs typeface="Arial"/>
              </a:rPr>
              <a:t>S</a:t>
            </a:r>
            <a:endParaRPr lang="pt-BR">
              <a:solidFill>
                <a:schemeClr val="tx1"/>
              </a:solidFill>
              <a:latin typeface="Roboto"/>
              <a:ea typeface="Roboto"/>
              <a:cs typeface="Roboto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/>
                <a:cs typeface="Arial"/>
              </a:rPr>
              <a:t>I</a:t>
            </a:r>
            <a:endParaRPr lang="pt-BR">
              <a:solidFill>
                <a:schemeClr val="tx1"/>
              </a:solidFill>
              <a:latin typeface="Roboto"/>
              <a:ea typeface="Roboto"/>
              <a:cs typeface="Roboto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/>
                <a:cs typeface="Arial"/>
              </a:rPr>
              <a:t>N</a:t>
            </a:r>
            <a:endParaRPr lang="pt-BR">
              <a:solidFill>
                <a:schemeClr val="tx1"/>
              </a:solidFill>
              <a:latin typeface="Roboto"/>
              <a:ea typeface="Roboto"/>
              <a:cs typeface="Roboto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/>
                <a:cs typeface="Arial"/>
              </a:rPr>
              <a:t>I</a:t>
            </a:r>
            <a:endParaRPr lang="pt-BR">
              <a:solidFill>
                <a:schemeClr val="tx1"/>
              </a:solidFill>
              <a:latin typeface="Roboto"/>
              <a:ea typeface="Roboto"/>
              <a:cs typeface="Roboto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/>
                <a:cs typeface="Arial"/>
              </a:rPr>
              <a:t>C</a:t>
            </a:r>
            <a:endParaRPr lang="pt-BR">
              <a:solidFill>
                <a:schemeClr val="tx1"/>
              </a:solidFill>
              <a:latin typeface="Roboto"/>
              <a:ea typeface="Roboto"/>
              <a:cs typeface="Roboto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/>
                <a:cs typeface="Arial"/>
              </a:rPr>
              <a:t>I</a:t>
            </a:r>
            <a:endParaRPr lang="pt-BR">
              <a:solidFill>
                <a:schemeClr val="tx1"/>
              </a:solidFill>
              <a:latin typeface="Roboto"/>
              <a:ea typeface="Roboto"/>
              <a:cs typeface="Roboto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/>
                <a:cs typeface="Arial"/>
              </a:rPr>
              <a:t>A</a:t>
            </a:r>
            <a:endParaRPr lang="pt-BR">
              <a:solidFill>
                <a:schemeClr val="tx1"/>
              </a:solidFill>
              <a:latin typeface="Roboto"/>
              <a:ea typeface="Roboto"/>
              <a:cs typeface="Roboto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/>
                <a:cs typeface="Arial"/>
              </a:rPr>
              <a:t>T</a:t>
            </a:r>
            <a:endParaRPr lang="pt-BR">
              <a:solidFill>
                <a:schemeClr val="tx1"/>
              </a:solidFill>
              <a:latin typeface="Roboto"/>
              <a:ea typeface="Roboto"/>
              <a:cs typeface="Roboto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/>
                <a:cs typeface="Arial"/>
              </a:rPr>
              <a:t>I</a:t>
            </a:r>
            <a:endParaRPr lang="pt-BR">
              <a:solidFill>
                <a:schemeClr val="tx1"/>
              </a:solidFill>
              <a:latin typeface="Roboto"/>
              <a:ea typeface="Roboto"/>
              <a:cs typeface="Roboto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/>
                <a:cs typeface="Arial"/>
              </a:rPr>
              <a:t>V</a:t>
            </a:r>
            <a:endParaRPr lang="pt-BR">
              <a:solidFill>
                <a:schemeClr val="tx1"/>
              </a:solidFill>
              <a:latin typeface="Roboto"/>
              <a:ea typeface="Roboto"/>
              <a:cs typeface="Roboto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/>
                <a:cs typeface="Arial"/>
              </a:rPr>
              <a:t>A</a:t>
            </a:r>
            <a:endParaRPr lang="pt-BR">
              <a:solidFill>
                <a:schemeClr val="tx1"/>
              </a:solidFill>
              <a:latin typeface="Roboto"/>
              <a:ea typeface="Roboto"/>
              <a:cs typeface="Roboto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/>
                <a:cs typeface="Arial"/>
              </a:rPr>
              <a:t>S</a:t>
            </a:r>
            <a:endParaRPr lang="pt-BR">
              <a:solidFill>
                <a:schemeClr val="tx1"/>
              </a:solidFill>
              <a:latin typeface="Roboto"/>
              <a:ea typeface="Roboto"/>
              <a:cs typeface="Roboto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/>
                <a:cs typeface="Arial"/>
              </a:rPr>
              <a:t> D</a:t>
            </a:r>
            <a:endParaRPr lang="pt-BR">
              <a:solidFill>
                <a:schemeClr val="tx1"/>
              </a:solidFill>
              <a:latin typeface="Roboto"/>
              <a:ea typeface="Roboto"/>
              <a:cs typeface="Roboto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/>
                <a:cs typeface="Arial"/>
              </a:rPr>
              <a:t> E</a:t>
            </a:r>
            <a:endParaRPr lang="pt-BR">
              <a:solidFill>
                <a:schemeClr val="tx1"/>
              </a:solidFill>
              <a:latin typeface="Roboto"/>
              <a:ea typeface="Roboto"/>
              <a:cs typeface="Roboto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/>
                <a:cs typeface="Arial"/>
              </a:rPr>
              <a:t>A</a:t>
            </a:r>
            <a:endParaRPr lang="pt-BR">
              <a:solidFill>
                <a:schemeClr val="tx1"/>
              </a:solidFill>
              <a:latin typeface="Roboto"/>
              <a:ea typeface="Roboto"/>
              <a:cs typeface="Roboto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/>
                <a:cs typeface="Arial"/>
              </a:rPr>
              <a:t>P</a:t>
            </a:r>
            <a:endParaRPr lang="pt-BR">
              <a:solidFill>
                <a:schemeClr val="tx1"/>
              </a:solidFill>
              <a:latin typeface="Roboto"/>
              <a:ea typeface="Roboto"/>
              <a:cs typeface="Roboto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/>
                <a:cs typeface="Arial"/>
              </a:rPr>
              <a:t>O</a:t>
            </a:r>
            <a:endParaRPr lang="pt-BR">
              <a:solidFill>
                <a:schemeClr val="tx1"/>
              </a:solidFill>
              <a:latin typeface="Roboto"/>
              <a:ea typeface="Roboto"/>
              <a:cs typeface="Roboto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/>
                <a:cs typeface="Arial"/>
              </a:rPr>
              <a:t>I</a:t>
            </a:r>
            <a:endParaRPr lang="pt-BR">
              <a:solidFill>
                <a:schemeClr val="tx1"/>
              </a:solidFill>
              <a:latin typeface="Roboto"/>
              <a:ea typeface="Roboto"/>
              <a:cs typeface="Roboto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>
                <a:solidFill>
                  <a:schemeClr val="tx1"/>
                </a:solidFill>
                <a:latin typeface="Arial"/>
                <a:cs typeface="Arial"/>
              </a:rPr>
              <a:t>O</a:t>
            </a:r>
            <a:endParaRPr lang="pt-BR">
              <a:solidFill>
                <a:schemeClr val="tx1"/>
              </a:solidFill>
              <a:ea typeface="Roboto"/>
              <a:cs typeface="Roboto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12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8" grpId="0" animBg="1"/>
      <p:bldP spid="50" grpId="0" animBg="1"/>
      <p:bldP spid="60" grpId="0" animBg="1"/>
      <p:bldP spid="49" grpId="0" animBg="1"/>
      <p:bldP spid="54" grpId="0" animBg="1"/>
      <p:bldP spid="55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3" grpId="0" animBg="1"/>
      <p:bldP spid="84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0922" y="1834585"/>
            <a:ext cx="9961685" cy="3247369"/>
          </a:xfrm>
        </p:spPr>
        <p:txBody>
          <a:bodyPr>
            <a:normAutofit/>
          </a:bodyPr>
          <a:lstStyle/>
          <a:p>
            <a:r>
              <a:rPr lang="pt-BR" sz="7200" dirty="0" smtClean="0"/>
              <a:t>Certificação </a:t>
            </a:r>
            <a:r>
              <a:rPr lang="pt-BR" sz="7200" dirty="0"/>
              <a:t>de </a:t>
            </a:r>
            <a:r>
              <a:rPr lang="pt-BR" sz="7200" dirty="0" smtClean="0"/>
              <a:t>Ensino</a:t>
            </a:r>
            <a:r>
              <a:rPr lang="pt-BR" sz="5000" dirty="0" smtClean="0"/>
              <a:t/>
            </a:r>
            <a:br>
              <a:rPr lang="pt-BR" sz="5000" dirty="0" smtClean="0"/>
            </a:br>
            <a:r>
              <a:rPr lang="pt-BR" sz="5000" dirty="0" smtClean="0"/>
              <a:t>para Estabelecimentos de Atenção Especializada à Saúde</a:t>
            </a:r>
            <a:endParaRPr lang="pt-BR" sz="5000" dirty="0"/>
          </a:p>
        </p:txBody>
      </p:sp>
    </p:spTree>
    <p:extLst>
      <p:ext uri="{BB962C8B-B14F-4D97-AF65-F5344CB8AC3E}">
        <p14:creationId xmlns:p14="http://schemas.microsoft.com/office/powerpoint/2010/main" val="33943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âmina de Aber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âmina de Abertura e final">
  <a:themeElements>
    <a:clrScheme name="Personalizar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13FFE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ontes">
      <a:majorFont>
        <a:latin typeface="Montserrat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59f70d3-0944-4d24-af09-012cf98e36e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895D127C2DB24886AECB84C14C498C" ma:contentTypeVersion="11" ma:contentTypeDescription="Create a new document." ma:contentTypeScope="" ma:versionID="7b7d07e16879a6d83078d7ff630b2ffa">
  <xsd:schema xmlns:xsd="http://www.w3.org/2001/XMLSchema" xmlns:xs="http://www.w3.org/2001/XMLSchema" xmlns:p="http://schemas.microsoft.com/office/2006/metadata/properties" xmlns:ns3="959f70d3-0944-4d24-af09-012cf98e36e2" xmlns:ns4="3bd7968d-7a7d-4a5e-abb8-7057d115c56e" targetNamespace="http://schemas.microsoft.com/office/2006/metadata/properties" ma:root="true" ma:fieldsID="a1d5124f1eeacda31c513f9a97107598" ns3:_="" ns4:_="">
    <xsd:import namespace="959f70d3-0944-4d24-af09-012cf98e36e2"/>
    <xsd:import namespace="3bd7968d-7a7d-4a5e-abb8-7057d115c56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9f70d3-0944-4d24-af09-012cf98e36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d7968d-7a7d-4a5e-abb8-7057d115c56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ADABAB-A6A5-4FC1-AA59-24234FDE8B09}">
  <ds:schemaRefs>
    <ds:schemaRef ds:uri="http://purl.org/dc/elements/1.1/"/>
    <ds:schemaRef ds:uri="3bd7968d-7a7d-4a5e-abb8-7057d115c56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959f70d3-0944-4d24-af09-012cf98e36e2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5B6AA64-604B-4FAE-93D0-DD8BE0BAC5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BC4AD7-D265-4B0C-97F8-FEB3933458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9f70d3-0944-4d24-af09-012cf98e36e2"/>
    <ds:schemaRef ds:uri="3bd7968d-7a7d-4a5e-abb8-7057d115c5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2269</Words>
  <Application>Microsoft Office PowerPoint</Application>
  <PresentationFormat>Widescreen</PresentationFormat>
  <Paragraphs>644</Paragraphs>
  <Slides>15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15</vt:i4>
      </vt:variant>
    </vt:vector>
  </HeadingPairs>
  <TitlesOfParts>
    <vt:vector size="26" baseType="lpstr">
      <vt:lpstr>Arial</vt:lpstr>
      <vt:lpstr>Arial Rounded MT Bold</vt:lpstr>
      <vt:lpstr>Calibri</vt:lpstr>
      <vt:lpstr>Calibri Light</vt:lpstr>
      <vt:lpstr>Courier New</vt:lpstr>
      <vt:lpstr>Montserrat</vt:lpstr>
      <vt:lpstr>Roboto</vt:lpstr>
      <vt:lpstr>Wingdings</vt:lpstr>
      <vt:lpstr>Wingdings,Sans-Serif</vt:lpstr>
      <vt:lpstr>Lâmina de Abertura</vt:lpstr>
      <vt:lpstr>Lâmina de Abertura e final</vt:lpstr>
      <vt:lpstr>Programa de Monitoramento e Qualificação da  ATENÇÃO ESPECIALIZADA 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Certificação de Ensino para Estabelecimentos de Atenção Especializada à Saúde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Josué Custódio Fernandes</dc:creator>
  <cp:lastModifiedBy>Juliana Azevedo Fernandes</cp:lastModifiedBy>
  <cp:revision>191</cp:revision>
  <cp:lastPrinted>2021-05-27T13:54:16Z</cp:lastPrinted>
  <dcterms:created xsi:type="dcterms:W3CDTF">2021-05-25T14:48:35Z</dcterms:created>
  <dcterms:modified xsi:type="dcterms:W3CDTF">2023-10-25T15:29:39Z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0x01010030895D127C2DB24886AECB84C14C498C</vt:lpwstr>
  </property>
</Properties>
</file>