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4" r:id="rId6"/>
    <p:sldId id="260" r:id="rId7"/>
    <p:sldId id="265" r:id="rId8"/>
    <p:sldId id="25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FACCC-CAED-4882-B481-5B386C3B613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0B9E2-FF26-47CF-9619-3358B137D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70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FC5FB0-4E94-475B-8259-9C204CE04AD4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48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01334B-6D01-4C32-AC2E-3D435F4D10D8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89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97D60-49C5-4A6C-B632-DDF702C78E59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31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9754A0-2CB3-46B6-ACDC-EAAC2481838D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62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242F1F-2CFD-4E9B-BD90-EAD650F73E5E}" type="datetime1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7AECA1-A82A-488F-A3D4-5815192AEAF1}" type="datetime1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0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160D3-8A33-44BD-B7B6-2BBE27A4A748}" type="datetime1">
              <a:rPr lang="pt-BR" smtClean="0"/>
              <a:t>26/10/2023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87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1F729-EC50-44B1-BF1F-3C92D7225474}" type="datetime1">
              <a:rPr lang="pt-BR" smtClean="0"/>
              <a:t>26/10/2023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38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7F9A5-A878-4BC3-A80D-0A29EA518433}" type="datetime1">
              <a:rPr lang="pt-BR" smtClean="0"/>
              <a:t>26/10/2023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68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72BCD0-5B21-46BB-9497-E116A31F360A}" type="datetime1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81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3B16EA-25D8-4D07-83D8-BD66619B1041}" type="datetime1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62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7146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076113" y="566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60F3-D34B-4296-8F91-77208254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16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1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6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84300" y="3035079"/>
            <a:ext cx="956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err="1">
                <a:solidFill>
                  <a:schemeClr val="accent4"/>
                </a:solidFill>
              </a:rPr>
              <a:t>ValorizaGTES</a:t>
            </a:r>
            <a:r>
              <a:rPr lang="pt-BR" sz="5400" b="1" dirty="0">
                <a:solidFill>
                  <a:schemeClr val="accent4"/>
                </a:solidFill>
              </a:rPr>
              <a:t>-SUS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84300" y="3894914"/>
            <a:ext cx="956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Programa de Valorização da Gestão do Trabalho 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e da Educação na Saúde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02377" y="56319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SGTES/MS</a:t>
            </a:r>
          </a:p>
          <a:p>
            <a:r>
              <a:rPr lang="pt-BR" b="1" i="1" dirty="0">
                <a:solidFill>
                  <a:schemeClr val="bg1"/>
                </a:solidFill>
              </a:rPr>
              <a:t>Secretária Isabela Pinto</a:t>
            </a:r>
          </a:p>
        </p:txBody>
      </p:sp>
    </p:spTree>
    <p:extLst>
      <p:ext uri="{BB962C8B-B14F-4D97-AF65-F5344CB8AC3E}">
        <p14:creationId xmlns:p14="http://schemas.microsoft.com/office/powerpoint/2010/main" val="123505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2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099456" y="1035430"/>
            <a:ext cx="458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/>
              <a:t>ValorizaGTES</a:t>
            </a:r>
            <a:r>
              <a:rPr lang="pt-BR" sz="2800" b="1" dirty="0"/>
              <a:t>-SUS: 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99456" y="1468972"/>
            <a:ext cx="6267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estratégia de incentivo ao fortalecimento e consolidação das áreas da Gestão do Trabalho e da Educação no SUS</a:t>
            </a:r>
            <a:r>
              <a:rPr lang="pt-BR" sz="1400" dirty="0"/>
              <a:t>.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81149" y="2457254"/>
            <a:ext cx="575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accent5"/>
                </a:solidFill>
              </a:rPr>
              <a:t>Principais objetivos: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98516" y="2992504"/>
            <a:ext cx="7623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Investir na PNEPS;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Planejar ações e iniciativas de forma integrada e regionalizada;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Fortalecer a capacidade de gestão na área de Gestão do Trabalho e da Educação na Saúde;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Incentivar a implantação/implementação de Políticas/Planos de Gestão do Trabalho e da Educação na Saúde;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Acompanhamento e avaliação sistemática de dados, informações e indicadores estratégicos; e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Financiamento e a transferência dos recursos federais.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972589" y="1397063"/>
            <a:ext cx="12106" cy="8374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" b="25382"/>
          <a:stretch/>
        </p:blipFill>
        <p:spPr>
          <a:xfrm>
            <a:off x="8221970" y="626797"/>
            <a:ext cx="3702937" cy="54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0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3</a:t>
            </a:fld>
            <a:endParaRPr lang="pt-BR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142819" y="1252812"/>
            <a:ext cx="5013960" cy="558574"/>
          </a:xfrm>
        </p:spPr>
        <p:txBody>
          <a:bodyPr/>
          <a:lstStyle/>
          <a:p>
            <a:r>
              <a:rPr lang="pt-BR" sz="2800" b="1" dirty="0">
                <a:latin typeface="+mn-lt"/>
                <a:ea typeface="+mn-ea"/>
                <a:cs typeface="+mn-cs"/>
              </a:rPr>
              <a:t>Diretrizes do </a:t>
            </a:r>
            <a:r>
              <a:rPr lang="pt-BR" sz="2800" b="1" dirty="0" err="1">
                <a:latin typeface="+mn-lt"/>
                <a:ea typeface="+mn-ea"/>
                <a:cs typeface="+mn-cs"/>
              </a:rPr>
              <a:t>ValorizaGTES</a:t>
            </a:r>
            <a:r>
              <a:rPr lang="pt-BR" sz="2800" b="1" dirty="0">
                <a:latin typeface="+mn-lt"/>
                <a:ea typeface="+mn-ea"/>
                <a:cs typeface="+mn-cs"/>
              </a:rPr>
              <a:t>-SUS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142819" y="2194948"/>
            <a:ext cx="6270172" cy="3295015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</a:pPr>
            <a:r>
              <a:rPr lang="pt-BR" sz="2000" dirty="0"/>
              <a:t>Humanização das relações e processos de trabalho;</a:t>
            </a:r>
          </a:p>
          <a:p>
            <a:pPr>
              <a:buClr>
                <a:schemeClr val="accent6"/>
              </a:buClr>
            </a:pPr>
            <a:r>
              <a:rPr lang="pt-BR" sz="2000" dirty="0"/>
              <a:t>Saúde e segurança do/no trabalho e do(a) trabalhador(a);</a:t>
            </a:r>
          </a:p>
          <a:p>
            <a:pPr>
              <a:buClr>
                <a:schemeClr val="accent6"/>
              </a:buClr>
            </a:pPr>
            <a:r>
              <a:rPr lang="pt-BR" sz="2000" dirty="0"/>
              <a:t>Trabalho </a:t>
            </a:r>
            <a:r>
              <a:rPr lang="pt-BR" sz="2000" dirty="0" err="1"/>
              <a:t>interprofissional</a:t>
            </a:r>
            <a:r>
              <a:rPr lang="pt-BR" sz="2000" dirty="0"/>
              <a:t> e colaborativo;</a:t>
            </a:r>
          </a:p>
          <a:p>
            <a:pPr>
              <a:buClr>
                <a:schemeClr val="accent6"/>
              </a:buClr>
            </a:pPr>
            <a:r>
              <a:rPr lang="pt-BR" sz="2000" dirty="0"/>
              <a:t>Qualificação dos processos de trabalho em saúde;</a:t>
            </a:r>
          </a:p>
          <a:p>
            <a:pPr>
              <a:buClr>
                <a:schemeClr val="accent6"/>
              </a:buClr>
            </a:pPr>
            <a:r>
              <a:rPr lang="pt-BR" sz="2000" dirty="0"/>
              <a:t>Valorização do trabalho e do(a) trabalhador(a);</a:t>
            </a:r>
          </a:p>
          <a:p>
            <a:pPr>
              <a:buClr>
                <a:schemeClr val="accent6"/>
              </a:buClr>
            </a:pPr>
            <a:r>
              <a:rPr lang="pt-BR" sz="2000" dirty="0"/>
              <a:t>Equidade de gênero, raça e etnia no trabalho;</a:t>
            </a:r>
          </a:p>
          <a:p>
            <a:pPr>
              <a:buClr>
                <a:schemeClr val="accent6"/>
              </a:buClr>
            </a:pPr>
            <a:r>
              <a:rPr lang="pt-BR" sz="2000" dirty="0"/>
              <a:t>Regionalização das práticas;</a:t>
            </a:r>
          </a:p>
          <a:p>
            <a:pPr>
              <a:buClr>
                <a:schemeClr val="accent6"/>
              </a:buClr>
            </a:pPr>
            <a:r>
              <a:rPr lang="pt-BR" sz="2000" dirty="0"/>
              <a:t>Ordenamento da formação em saúde.</a:t>
            </a:r>
          </a:p>
          <a:p>
            <a:pPr>
              <a:buClr>
                <a:schemeClr val="accent6"/>
              </a:buClr>
            </a:pPr>
            <a:endParaRPr lang="pt-BR" sz="20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959757" y="1186635"/>
            <a:ext cx="0" cy="563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139" r="23942"/>
          <a:stretch/>
        </p:blipFill>
        <p:spPr>
          <a:xfrm flipH="1">
            <a:off x="7568720" y="631596"/>
            <a:ext cx="4365611" cy="54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8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4</a:t>
            </a:fld>
            <a:endParaRPr lang="pt-BR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142819" y="1252812"/>
            <a:ext cx="6270172" cy="558574"/>
          </a:xfrm>
        </p:spPr>
        <p:txBody>
          <a:bodyPr/>
          <a:lstStyle/>
          <a:p>
            <a:r>
              <a:rPr lang="pt-BR" sz="2400" b="1" dirty="0">
                <a:latin typeface="+mn-lt"/>
                <a:ea typeface="+mn-ea"/>
                <a:cs typeface="+mn-cs"/>
              </a:rPr>
              <a:t>Educação na Saúde: algumas atividades e ações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00468" y="1870365"/>
            <a:ext cx="6453234" cy="407323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/>
              </a:buClr>
            </a:pPr>
            <a:r>
              <a:rPr lang="pt-BR" sz="1700" dirty="0"/>
              <a:t>Elaboração dos planos, contemplando ações de formação e qualificação dos(as) trabalhadores(as) do SUS que assegurem processos educacionais voltadas à qualificação do cuidado aos(as) usuários(as);</a:t>
            </a:r>
          </a:p>
          <a:p>
            <a:pPr>
              <a:buClr>
                <a:schemeClr val="accent6"/>
              </a:buClr>
            </a:pPr>
            <a:r>
              <a:rPr lang="pt-BR" sz="1700" dirty="0"/>
              <a:t>Estabelecimento de parceria com as instituições de ensino dos cursos da área da saúde visando a qualificação da formação para o SUS;</a:t>
            </a:r>
          </a:p>
          <a:p>
            <a:pPr>
              <a:buClr>
                <a:schemeClr val="accent6"/>
              </a:buClr>
            </a:pPr>
            <a:r>
              <a:rPr lang="pt-BR" sz="1700" dirty="0"/>
              <a:t>Contribuição na organização e regulação dos cenários de práticas para a formação em serviço, nos diferentes espaços do cuidado em saúde;</a:t>
            </a:r>
          </a:p>
          <a:p>
            <a:pPr>
              <a:buClr>
                <a:schemeClr val="accent6"/>
              </a:buClr>
            </a:pPr>
            <a:r>
              <a:rPr lang="pt-BR" sz="1700" dirty="0"/>
              <a:t>Fomento a transversalidade das temáticas gênero, raça e etnia na formação em saúde;</a:t>
            </a:r>
          </a:p>
          <a:p>
            <a:pPr>
              <a:buClr>
                <a:schemeClr val="accent6"/>
              </a:buClr>
            </a:pPr>
            <a:r>
              <a:rPr lang="pt-BR" sz="1700" dirty="0"/>
              <a:t>Incentivo a realização de atividades conjuntas entre as áreas técnicas das secretarias estaduais, distrital e municipais, e escolas de saúde pública e escolas técnicas estaduais, municipais e distrital;</a:t>
            </a:r>
          </a:p>
          <a:p>
            <a:pPr>
              <a:buClr>
                <a:schemeClr val="accent6"/>
              </a:buClr>
            </a:pPr>
            <a:r>
              <a:rPr lang="pt-BR" sz="1700" dirty="0"/>
              <a:t>Fortalecimento dos programas de residência em saúde, objetivando a descentralização da oferta articulada com as necessidades do SUS; e</a:t>
            </a:r>
          </a:p>
          <a:p>
            <a:pPr>
              <a:buClr>
                <a:schemeClr val="accent6"/>
              </a:buClr>
            </a:pPr>
            <a:r>
              <a:rPr lang="pt-BR" sz="1700" dirty="0"/>
              <a:t>Fomento das ações de formação e qualificação na saúde, apoiadas em tecnologias educacionais. </a:t>
            </a:r>
          </a:p>
          <a:p>
            <a:pPr>
              <a:buClr>
                <a:schemeClr val="accent6"/>
              </a:buClr>
            </a:pPr>
            <a:endParaRPr lang="pt-BR" sz="1400" dirty="0"/>
          </a:p>
          <a:p>
            <a:pPr>
              <a:buClr>
                <a:schemeClr val="accent6"/>
              </a:buClr>
            </a:pPr>
            <a:endParaRPr lang="pt-BR" sz="1400" dirty="0"/>
          </a:p>
          <a:p>
            <a:pPr>
              <a:buClr>
                <a:schemeClr val="accent6"/>
              </a:buClr>
            </a:pPr>
            <a:endParaRPr lang="pt-BR" sz="1400" dirty="0"/>
          </a:p>
          <a:p>
            <a:pPr>
              <a:buClr>
                <a:schemeClr val="accent6"/>
              </a:buClr>
            </a:pPr>
            <a:endParaRPr lang="pt-BR" sz="1400" dirty="0"/>
          </a:p>
          <a:p>
            <a:pPr>
              <a:buClr>
                <a:schemeClr val="accent6"/>
              </a:buClr>
            </a:pPr>
            <a:endParaRPr lang="pt-BR" sz="14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959757" y="1186635"/>
            <a:ext cx="0" cy="563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139" r="23942"/>
          <a:stretch/>
        </p:blipFill>
        <p:spPr>
          <a:xfrm flipH="1">
            <a:off x="7568720" y="631596"/>
            <a:ext cx="4365611" cy="54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5</a:t>
            </a:fld>
            <a:endParaRPr lang="pt-BR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142819" y="1252812"/>
            <a:ext cx="6270172" cy="558574"/>
          </a:xfrm>
        </p:spPr>
        <p:txBody>
          <a:bodyPr/>
          <a:lstStyle/>
          <a:p>
            <a:r>
              <a:rPr lang="pt-BR" sz="2400" b="1" dirty="0">
                <a:latin typeface="+mn-lt"/>
                <a:ea typeface="+mn-ea"/>
                <a:cs typeface="+mn-cs"/>
              </a:rPr>
              <a:t>Trabalho na Saúde: algumas atividades e ações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959756" y="1945177"/>
            <a:ext cx="6608963" cy="4086341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6"/>
              </a:buClr>
            </a:pPr>
            <a:r>
              <a:rPr lang="pt-BR" sz="1900" dirty="0"/>
              <a:t>Estímulo a adoção de estratégias relacionadas à saúde e segurança da trabalhadora e do trabalhador da saúde;</a:t>
            </a:r>
          </a:p>
          <a:p>
            <a:pPr>
              <a:buClr>
                <a:schemeClr val="accent6"/>
              </a:buClr>
            </a:pPr>
            <a:r>
              <a:rPr lang="pt-BR" sz="1900" dirty="0"/>
              <a:t>Incentivo ao planejamento da força de trabalho no SUS, considerando os elementos de regulação, formação, atração, provimento, distribuição, fixação, retenção, mobilidade e migração;</a:t>
            </a:r>
          </a:p>
          <a:p>
            <a:pPr>
              <a:buClr>
                <a:schemeClr val="accent6"/>
              </a:buClr>
            </a:pPr>
            <a:r>
              <a:rPr lang="pt-BR" sz="1900" dirty="0"/>
              <a:t>Adoção de metodologias e instrumentos para Dimensionamento da força de trabalho, considerando as especificidades </a:t>
            </a:r>
            <a:r>
              <a:rPr lang="pt-BR" sz="1900" dirty="0" err="1"/>
              <a:t>locorregionais</a:t>
            </a:r>
            <a:r>
              <a:rPr lang="pt-BR" sz="1900" dirty="0"/>
              <a:t>;</a:t>
            </a:r>
          </a:p>
          <a:p>
            <a:pPr>
              <a:buClr>
                <a:schemeClr val="accent6"/>
              </a:buClr>
            </a:pPr>
            <a:r>
              <a:rPr lang="pt-BR" sz="1900" dirty="0"/>
              <a:t>Promoção do trabalho digno, seguro, humanizado, equânime e democrático;</a:t>
            </a:r>
          </a:p>
          <a:p>
            <a:pPr>
              <a:buClr>
                <a:schemeClr val="accent6"/>
              </a:buClr>
            </a:pPr>
            <a:r>
              <a:rPr lang="pt-BR" sz="1900" dirty="0"/>
              <a:t>Implantação, fortalecimento e/ou reativação de espaços de negociação coletiva, para tratamento das pautas trabalhistas relacionadas a carreiras, vínculos, relações e condições de trabalho nas esferas estaduais, municipais e distrital do SUS; e</a:t>
            </a:r>
          </a:p>
          <a:p>
            <a:pPr>
              <a:buClr>
                <a:schemeClr val="accent6"/>
              </a:buClr>
            </a:pPr>
            <a:r>
              <a:rPr lang="pt-BR" sz="1900" dirty="0"/>
              <a:t>Qualificação das bases de dados e consolidação de informações acerca da gestão do trabalho no âmbito estadual, municipal e distrital do SUS, a fim de subsidiar a tomada de decisão por parte dos (as) gestores (as); e</a:t>
            </a:r>
          </a:p>
          <a:p>
            <a:pPr>
              <a:buClr>
                <a:schemeClr val="accent6"/>
              </a:buClr>
            </a:pPr>
            <a:r>
              <a:rPr lang="pt-BR" sz="1900" dirty="0"/>
              <a:t>Fomento ao monitoramento dos indicadores nacionais do Trabalho Decente.</a:t>
            </a:r>
          </a:p>
          <a:p>
            <a:pPr>
              <a:buClr>
                <a:schemeClr val="accent6"/>
              </a:buClr>
            </a:pPr>
            <a:endParaRPr lang="pt-BR" sz="1400" dirty="0"/>
          </a:p>
          <a:p>
            <a:pPr>
              <a:buClr>
                <a:schemeClr val="accent6"/>
              </a:buClr>
            </a:pPr>
            <a:endParaRPr lang="pt-BR" sz="1400" dirty="0"/>
          </a:p>
          <a:p>
            <a:pPr>
              <a:buClr>
                <a:schemeClr val="accent6"/>
              </a:buClr>
            </a:pPr>
            <a:endParaRPr lang="pt-BR" sz="1400" dirty="0"/>
          </a:p>
          <a:p>
            <a:pPr>
              <a:buClr>
                <a:schemeClr val="accent6"/>
              </a:buClr>
            </a:pPr>
            <a:endParaRPr lang="pt-BR" sz="14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959757" y="1186635"/>
            <a:ext cx="0" cy="563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139" r="23942"/>
          <a:stretch/>
        </p:blipFill>
        <p:spPr>
          <a:xfrm flipH="1">
            <a:off x="7568720" y="631596"/>
            <a:ext cx="4365611" cy="54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4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/>
          <p:cNvSpPr/>
          <p:nvPr/>
        </p:nvSpPr>
        <p:spPr>
          <a:xfrm>
            <a:off x="2752626" y="2449290"/>
            <a:ext cx="3211469" cy="1157655"/>
          </a:xfrm>
          <a:prstGeom prst="roundRect">
            <a:avLst/>
          </a:prstGeom>
          <a:solidFill>
            <a:srgbClr val="5B9BD5">
              <a:alpha val="2392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Arredondado 7"/>
          <p:cNvSpPr/>
          <p:nvPr/>
        </p:nvSpPr>
        <p:spPr>
          <a:xfrm>
            <a:off x="2711383" y="1580482"/>
            <a:ext cx="3211469" cy="68797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Pentágono 6"/>
          <p:cNvSpPr/>
          <p:nvPr/>
        </p:nvSpPr>
        <p:spPr>
          <a:xfrm>
            <a:off x="992250" y="1572568"/>
            <a:ext cx="1661523" cy="687977"/>
          </a:xfrm>
          <a:prstGeom prst="homePlate">
            <a:avLst>
              <a:gd name="adj" fmla="val 5379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076113" y="5477858"/>
            <a:ext cx="2743200" cy="365125"/>
          </a:xfrm>
        </p:spPr>
        <p:txBody>
          <a:bodyPr/>
          <a:lstStyle/>
          <a:p>
            <a:fld id="{303A60F3-D34B-4296-8F91-772082545F48}" type="slidenum">
              <a:rPr lang="pt-BR" smtClean="0"/>
              <a:t>6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142819" y="1064276"/>
            <a:ext cx="5013960" cy="5585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latin typeface="+mn-lt"/>
                <a:ea typeface="+mn-ea"/>
                <a:cs typeface="+mn-cs"/>
              </a:rPr>
              <a:t>Adesão e Financiamento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959757" y="998099"/>
            <a:ext cx="0" cy="563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85833" y="1670926"/>
            <a:ext cx="1283426" cy="368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ETAPA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849858" y="1731738"/>
            <a:ext cx="2934518" cy="4936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chemeClr val="bg1"/>
                </a:solidFill>
              </a:rPr>
              <a:t>ADESÃO DOS ESTADOS E DF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9" name="Triângulo isósceles 8"/>
          <p:cNvSpPr/>
          <p:nvPr/>
        </p:nvSpPr>
        <p:spPr>
          <a:xfrm rot="10800000">
            <a:off x="4165588" y="2248518"/>
            <a:ext cx="303058" cy="261257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704192" y="2811849"/>
            <a:ext cx="3329906" cy="3820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dias após a publicação da Portaria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6105128" y="2462879"/>
            <a:ext cx="3072850" cy="1157655"/>
          </a:xfrm>
          <a:prstGeom prst="roundRect">
            <a:avLst/>
          </a:prstGeom>
          <a:solidFill>
            <a:srgbClr val="5B9BD5">
              <a:alpha val="2392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>
            <a:off x="6034098" y="1597709"/>
            <a:ext cx="3072850" cy="68797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6080119" y="1766921"/>
            <a:ext cx="3052668" cy="4936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chemeClr val="bg1"/>
                </a:solidFill>
              </a:rPr>
              <a:t>PARCELA de 20%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5" name="Triângulo isósceles 14"/>
          <p:cNvSpPr/>
          <p:nvPr/>
        </p:nvSpPr>
        <p:spPr>
          <a:xfrm rot="10800000">
            <a:off x="7488304" y="2246988"/>
            <a:ext cx="303058" cy="261257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6237751" y="2772650"/>
            <a:ext cx="2762413" cy="4413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elaboração dos planos Estaduais e Distrital</a:t>
            </a:r>
          </a:p>
        </p:txBody>
      </p:sp>
      <p:sp>
        <p:nvSpPr>
          <p:cNvPr id="17" name="Retângulo Arredondado 16"/>
          <p:cNvSpPr/>
          <p:nvPr/>
        </p:nvSpPr>
        <p:spPr>
          <a:xfrm>
            <a:off x="2739262" y="4957934"/>
            <a:ext cx="3211469" cy="994367"/>
          </a:xfrm>
          <a:prstGeom prst="roundRect">
            <a:avLst/>
          </a:prstGeom>
          <a:solidFill>
            <a:srgbClr val="5B9BD5">
              <a:alpha val="2392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Arredondado 17"/>
          <p:cNvSpPr/>
          <p:nvPr/>
        </p:nvSpPr>
        <p:spPr>
          <a:xfrm>
            <a:off x="2760405" y="3739578"/>
            <a:ext cx="3211469" cy="112474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Pentágono 18"/>
          <p:cNvSpPr/>
          <p:nvPr/>
        </p:nvSpPr>
        <p:spPr>
          <a:xfrm>
            <a:off x="959757" y="3932002"/>
            <a:ext cx="1661523" cy="687977"/>
          </a:xfrm>
          <a:prstGeom prst="homePlate">
            <a:avLst>
              <a:gd name="adj" fmla="val 5379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1073150" y="4074104"/>
            <a:ext cx="1283426" cy="368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ETAPA 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2937650" y="3817093"/>
            <a:ext cx="2934519" cy="8970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chemeClr val="bg1"/>
                </a:solidFill>
              </a:rPr>
              <a:t>Resolução – CIB (Comissão </a:t>
            </a:r>
            <a:r>
              <a:rPr lang="pt-BR" sz="1600" b="1" dirty="0" err="1">
                <a:solidFill>
                  <a:schemeClr val="bg1"/>
                </a:solidFill>
              </a:rPr>
              <a:t>Intergestores</a:t>
            </a:r>
            <a:r>
              <a:rPr lang="pt-BR" sz="1600" b="1" dirty="0">
                <a:solidFill>
                  <a:schemeClr val="bg1"/>
                </a:solidFill>
              </a:rPr>
              <a:t> </a:t>
            </a:r>
            <a:r>
              <a:rPr lang="pt-BR" sz="1600" b="1" dirty="0" err="1">
                <a:solidFill>
                  <a:schemeClr val="bg1"/>
                </a:solidFill>
              </a:rPr>
              <a:t>Bipartite</a:t>
            </a:r>
            <a:r>
              <a:rPr lang="pt-BR" sz="1600" b="1" dirty="0">
                <a:solidFill>
                  <a:schemeClr val="bg1"/>
                </a:solidFill>
              </a:rPr>
              <a:t>) </a:t>
            </a:r>
          </a:p>
          <a:p>
            <a:pPr marL="0" indent="0" algn="ctr">
              <a:buNone/>
            </a:pPr>
            <a:r>
              <a:rPr lang="pt-BR" sz="1600" b="1" dirty="0">
                <a:solidFill>
                  <a:schemeClr val="bg1"/>
                </a:solidFill>
              </a:rPr>
              <a:t>ADESÃO DOS MUNICÍPIOS</a:t>
            </a:r>
          </a:p>
          <a:p>
            <a:pPr marL="0" indent="0" algn="ctr">
              <a:buNone/>
            </a:pPr>
            <a:endParaRPr lang="pt-BR" sz="1600" b="1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2" name="Triângulo isósceles 21"/>
          <p:cNvSpPr/>
          <p:nvPr/>
        </p:nvSpPr>
        <p:spPr>
          <a:xfrm rot="10800000">
            <a:off x="4170299" y="4780500"/>
            <a:ext cx="303058" cy="261257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2937650" y="5309937"/>
            <a:ext cx="2656114" cy="2903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partir de março de 2024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6064371" y="4957932"/>
            <a:ext cx="3072850" cy="994367"/>
          </a:xfrm>
          <a:prstGeom prst="roundRect">
            <a:avLst/>
          </a:prstGeom>
          <a:solidFill>
            <a:srgbClr val="5B9BD5">
              <a:alpha val="2392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Arredondado 24"/>
          <p:cNvSpPr/>
          <p:nvPr/>
        </p:nvSpPr>
        <p:spPr>
          <a:xfrm>
            <a:off x="6101265" y="3766402"/>
            <a:ext cx="3072850" cy="109792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paço Reservado para Conteúdo 2"/>
          <p:cNvSpPr txBox="1">
            <a:spLocks/>
          </p:cNvSpPr>
          <p:nvPr/>
        </p:nvSpPr>
        <p:spPr>
          <a:xfrm>
            <a:off x="6136793" y="4126358"/>
            <a:ext cx="2939320" cy="4936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chemeClr val="bg1"/>
                </a:solidFill>
              </a:rPr>
              <a:t>PARCELA de 80%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7" name="Triângulo isósceles 26"/>
          <p:cNvSpPr/>
          <p:nvPr/>
        </p:nvSpPr>
        <p:spPr>
          <a:xfrm rot="10800000">
            <a:off x="7449267" y="4774799"/>
            <a:ext cx="303058" cy="261257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spaço Reservado para Conteúdo 2"/>
          <p:cNvSpPr txBox="1">
            <a:spLocks/>
          </p:cNvSpPr>
          <p:nvPr/>
        </p:nvSpPr>
        <p:spPr>
          <a:xfrm>
            <a:off x="6046573" y="5219051"/>
            <a:ext cx="3006945" cy="4413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execução dos planos Estaduais e Distrital</a:t>
            </a:r>
          </a:p>
        </p:txBody>
      </p:sp>
      <p:sp>
        <p:nvSpPr>
          <p:cNvPr id="29" name="Triângulo isósceles 28"/>
          <p:cNvSpPr/>
          <p:nvPr/>
        </p:nvSpPr>
        <p:spPr>
          <a:xfrm rot="5400000">
            <a:off x="7792420" y="3051018"/>
            <a:ext cx="4220134" cy="1363799"/>
          </a:xfrm>
          <a:prstGeom prst="triangle">
            <a:avLst>
              <a:gd name="adj" fmla="val 49756"/>
            </a:avLst>
          </a:prstGeom>
          <a:gradFill flip="none" rotWithShape="1">
            <a:gsLst>
              <a:gs pos="100000">
                <a:srgbClr val="C00000"/>
              </a:gs>
              <a:gs pos="50000">
                <a:srgbClr val="FF0000"/>
              </a:gs>
              <a:gs pos="0">
                <a:srgbClr val="FF00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10530192" y="2753685"/>
            <a:ext cx="1272090" cy="853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>
                <a:latin typeface="+mn-lt"/>
                <a:ea typeface="+mn-ea"/>
                <a:cs typeface="+mn-cs"/>
              </a:rPr>
              <a:t>72</a:t>
            </a: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10603340" y="3606945"/>
            <a:ext cx="1272090" cy="338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latin typeface="+mn-lt"/>
                <a:ea typeface="+mn-ea"/>
                <a:cs typeface="+mn-cs"/>
              </a:rPr>
              <a:t>MILHÕES</a:t>
            </a:r>
          </a:p>
        </p:txBody>
      </p:sp>
    </p:spTree>
    <p:extLst>
      <p:ext uri="{BB962C8B-B14F-4D97-AF65-F5344CB8AC3E}">
        <p14:creationId xmlns:p14="http://schemas.microsoft.com/office/powerpoint/2010/main" val="192172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7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061556" y="931333"/>
            <a:ext cx="7847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 critério adotado para distribuição do recursos </a:t>
            </a:r>
          </a:p>
          <a:p>
            <a:pPr algn="ctr"/>
            <a:r>
              <a:rPr lang="pt-BR" sz="2800" dirty="0"/>
              <a:t>constitui o número de Regiões de Saúde por UF</a:t>
            </a:r>
          </a:p>
          <a:p>
            <a:pPr algn="ctr"/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61556" y="2103120"/>
            <a:ext cx="866942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 </a:t>
            </a:r>
            <a:endParaRPr lang="pt-BR" dirty="0"/>
          </a:p>
          <a:p>
            <a:pPr lvl="0"/>
            <a:r>
              <a:rPr lang="pt-BR" sz="2800" dirty="0"/>
              <a:t>Faixa 1 - 01 Região de Saúde - R$ 750.000,00</a:t>
            </a:r>
          </a:p>
          <a:p>
            <a:pPr lvl="0"/>
            <a:r>
              <a:rPr lang="pt-BR" sz="2800" dirty="0"/>
              <a:t>Faixa 2 - 02 a 05 Regiões de Saúde - R$ 1.500.000,00</a:t>
            </a:r>
            <a:r>
              <a:rPr lang="pt-BR" sz="2800" strike="sngStrike" dirty="0"/>
              <a:t> </a:t>
            </a:r>
            <a:endParaRPr lang="pt-BR" sz="2800" dirty="0"/>
          </a:p>
          <a:p>
            <a:pPr lvl="0"/>
            <a:r>
              <a:rPr lang="pt-BR" sz="2800" dirty="0"/>
              <a:t>Faixa 3 - 06 a 15 Regiões de Saúde - R$ 2.500.000,00 </a:t>
            </a:r>
          </a:p>
          <a:p>
            <a:pPr lvl="0"/>
            <a:r>
              <a:rPr lang="pt-BR" sz="2800" dirty="0"/>
              <a:t>Faixa 4 - 16 a 25 Regiões de Saúde - R$ 3.000.000,00</a:t>
            </a:r>
          </a:p>
          <a:p>
            <a:pPr lvl="0"/>
            <a:r>
              <a:rPr lang="pt-BR" sz="2800" dirty="0"/>
              <a:t>Faixa 5 - 26 a 40 Regiões de Saúde - R$ 4.000.000,00</a:t>
            </a:r>
          </a:p>
          <a:p>
            <a:pPr lvl="0"/>
            <a:r>
              <a:rPr lang="pt-BR" sz="2800" dirty="0"/>
              <a:t>Faixa 6 – 41 ou mais Regiões de Saúde – R$ 5.000.000,00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345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0F3-D34B-4296-8F91-772082545F48}" type="slidenum">
              <a:rPr lang="pt-BR" smtClean="0"/>
              <a:t>8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70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702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Diretrizes do ValorizaGTES-SUS</vt:lpstr>
      <vt:lpstr>Educação na Saúde: algumas atividades e ações</vt:lpstr>
      <vt:lpstr>Trabalho na Saúde: algumas atividades e ações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Pinto Grisoni</dc:creator>
  <cp:lastModifiedBy>Magalhaes, Sr. Lindomar Mourao (BRA)</cp:lastModifiedBy>
  <cp:revision>19</cp:revision>
  <dcterms:created xsi:type="dcterms:W3CDTF">2023-06-20T13:16:20Z</dcterms:created>
  <dcterms:modified xsi:type="dcterms:W3CDTF">2023-10-26T11:47:06Z</dcterms:modified>
</cp:coreProperties>
</file>