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48" r:id="rId5"/>
  </p:sldMasterIdLst>
  <p:notesMasterIdLst>
    <p:notesMasterId r:id="rId23"/>
  </p:notesMasterIdLst>
  <p:sldIdLst>
    <p:sldId id="299" r:id="rId6"/>
    <p:sldId id="355" r:id="rId7"/>
    <p:sldId id="357" r:id="rId8"/>
    <p:sldId id="356" r:id="rId9"/>
    <p:sldId id="358" r:id="rId10"/>
    <p:sldId id="359" r:id="rId11"/>
    <p:sldId id="335" r:id="rId12"/>
    <p:sldId id="333" r:id="rId13"/>
    <p:sldId id="334" r:id="rId14"/>
    <p:sldId id="337" r:id="rId15"/>
    <p:sldId id="338" r:id="rId16"/>
    <p:sldId id="360" r:id="rId17"/>
    <p:sldId id="329" r:id="rId18"/>
    <p:sldId id="330" r:id="rId19"/>
    <p:sldId id="331" r:id="rId20"/>
    <p:sldId id="340" r:id="rId21"/>
    <p:sldId id="343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Rawline 1" panose="020B0604020202020204" charset="0"/>
      <p:regular r:id="rId30"/>
    </p:embeddedFont>
    <p:embeddedFont>
      <p:font typeface="Rawline 2" panose="020B0604020202020204" charset="0"/>
      <p:regular r:id="rId31"/>
    </p:embeddedFont>
    <p:embeddedFont>
      <p:font typeface="Rawline 3" panose="020B0604020202020204" charset="0"/>
      <p:regular r:id="rId32"/>
    </p:embeddedFont>
    <p:embeddedFont>
      <p:font typeface="Rawline 4" panose="020B0604020202020204" charset="0"/>
      <p:regular r:id="rId33"/>
    </p:embeddedFont>
    <p:embeddedFont>
      <p:font typeface="Rawline 5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A7CE71-B3D3-AACA-82F0-57F7CDD020AE}" name="Eloah de Jesus Fassarella" initials="EF" userId="S::eloah.fassarella@saude.gov.br::f50fd489-7af4-4796-846d-2054c78ed8b3" providerId="AD"/>
  <p188:author id="{E9AB6BDD-6586-1899-DAE1-BDA13B074895}" name="Mônica Iassanã dos Reis" initials="MR" userId="S::monica.reis@saude.gov.br::009ce720-cc3d-4182-a319-25f4c9330f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C6"/>
    <a:srgbClr val="FF6464"/>
    <a:srgbClr val="EDA2A9"/>
    <a:srgbClr val="FD5E5D"/>
    <a:srgbClr val="FEA0A0"/>
    <a:srgbClr val="FDF6B6"/>
    <a:srgbClr val="FEC58E"/>
    <a:srgbClr val="E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89B5C-F6F0-A0DA-E741-5C7CFE230B63}" v="1236" dt="2023-10-25T04:19:12.207"/>
    <p1510:client id="{B55F900B-B990-4327-854C-6B556D7F0886}" v="399" dt="2023-10-25T15:07:43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https://www.canva.com/design/DAFuOYD5KMc/N7jEzU4iyamHP2_hH46kLw/edit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92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16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463BC-9670-084B-D85B-9466E4A99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E11A86-3A67-BDF8-D11D-287DA8FCF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C041D-C1BE-3FBA-1324-344D953D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3383BB-73CF-933E-7B2A-705CBCE5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90A606-11EB-B115-2245-44FEEA65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74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2B01A-1298-08C8-EA58-E792A20D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789308-18ED-366C-E63B-F193485D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3E00FC-2895-6EC8-71C9-D51CDA96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3A78E4-D07B-D31E-6C73-4512CD48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9CE5A-233C-D21B-3399-CEA5AE9C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10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B9315-2E45-C34B-BE69-6640A02F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CC5E1-F0DA-0F0A-8B74-5EA539BA7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2337E8-8460-65F6-8C36-7498CA74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891A43-D0BA-308C-D8AD-4DF680F0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928230-B9DF-995F-78FB-33ACB62A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36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B3435-94FD-B428-54B7-6CF7E778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957A6E-F7E4-F8E9-09DC-21AFAAECE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970112-C033-FC51-17AC-6A2F46575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B17D3B-C25A-A3A9-CA91-2AF65351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847102-E666-9E96-E06F-451C10A4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22C5D7-AD04-6DC5-916C-11888CEF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48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6C54A-25A5-7CAF-39F6-F8286AA7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273A9B-AFF9-3336-0C5F-54D3E0C2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EF860E-FCA2-A9B1-0BB8-DDFC07287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6E8457-FC7D-5898-7E25-185EBD8E2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84D101-EDF8-A9BE-59C8-595C55810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6267FAA-E8BC-0FFA-4998-DC368861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92012A1-A755-ABA6-B4D7-290062A0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FC0761-4E2F-DA79-7A6F-A24AF807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63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2BDD4-972F-1069-BE8A-4E6F1663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787674-58CC-518C-7A44-543774F5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24F6CD-9E86-EEB0-B560-37B11B69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CF02B8-9496-9ABD-7BDC-90D4F4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60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31915A-3E06-A8FC-94B2-77123385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44EAC6D-2977-1815-A618-EC28921F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EAEE0E-E3E8-04F7-E85A-E0143CB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702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CD709-E3BA-7EED-FBD2-05138449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A2D36C-9382-A588-C9CE-5DFEF8DE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F04629-CC90-DA57-CDFB-C4529D9C4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84856-E70C-612C-1290-E17D3C31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45A990-C2BF-F39C-DE0F-1D326873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73B0C6-0BC8-E8F2-64B1-BC543C4D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7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7068A-D62B-3000-C1C5-3F69C71B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22185E-CCC6-5131-DF03-A98DC99A2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5060E7-D1AC-0B75-292A-B41977D90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CF080F-E3A1-9FB4-A81B-E4F77504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1D8B47-7409-A1F3-8D11-5D606AF8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5A5A79-2C3E-5BFF-6389-1D7C4C8E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77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813A8-055C-C53E-21DF-0CC353DE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86591E-6951-F4BD-BB34-3EC103467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C22B32-2DE3-666B-1B90-0F976CC6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03AE50-E826-4584-C3F4-2F342786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7863AC-3B00-6802-32DC-8B1C8DF2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00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CC35C5-FD03-6278-7131-8C1D5707F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F2D00D-7AA6-4C93-0671-99B75D788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14338A-7DEA-4231-24F9-C7E74D29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9D1C15-86A0-4FBB-AAD8-E1F4027D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56CEB4-86B7-744F-60B3-0637026A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735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935" y="832757"/>
            <a:ext cx="16200000" cy="10776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0899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173D00-0377-F8FB-7F28-C2E9447B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81DE79-980A-AF5F-E907-7C19331EB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2E552A-799D-51E9-046A-E8026043B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C919-8D4A-4C18-8A81-082FC73409E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AC8403-81A1-3A81-E7E0-25E1C2DEE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9C5F49-5E71-F30D-1B0F-9B2C2EBF7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977F-CB5B-4D95-97DC-31619D1F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60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069350" y="7781708"/>
            <a:ext cx="8149300" cy="1476592"/>
          </a:xfrm>
          <a:custGeom>
            <a:avLst/>
            <a:gdLst/>
            <a:ahLst/>
            <a:cxnLst/>
            <a:rect l="l" t="t" r="r" b="b"/>
            <a:pathLst>
              <a:path w="8149300" h="1476592">
                <a:moveTo>
                  <a:pt x="0" y="0"/>
                </a:moveTo>
                <a:lnTo>
                  <a:pt x="8149300" y="0"/>
                </a:lnTo>
                <a:lnTo>
                  <a:pt x="8149300" y="1476592"/>
                </a:lnTo>
                <a:lnTo>
                  <a:pt x="0" y="14765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" b="-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882503" y="3061498"/>
            <a:ext cx="16522995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650">
                <a:solidFill>
                  <a:srgbClr val="FF6464"/>
                </a:solidFill>
                <a:latin typeface="Rawline 1"/>
              </a:rPr>
              <a:t>CUIDADO PARA UMA JORNADA REPRODUTIVA SEGURA:</a:t>
            </a:r>
            <a:endParaRPr lang="pt-BR" sz="8699">
              <a:solidFill>
                <a:srgbClr val="FF6464"/>
              </a:solidFill>
              <a:latin typeface="Rawline 1"/>
            </a:endParaRPr>
          </a:p>
          <a:p>
            <a:pPr algn="ctr"/>
            <a:r>
              <a:rPr lang="en-US" sz="6000">
                <a:solidFill>
                  <a:srgbClr val="FF6464"/>
                </a:solidFill>
                <a:latin typeface="Rawline 1"/>
              </a:rPr>
              <a:t>DECIDIR, GESTAR, PARIR, NASCER E CRESCER NO BRASIL</a:t>
            </a:r>
            <a:endParaRPr lang="pt-BR" sz="6000">
              <a:solidFill>
                <a:srgbClr val="FF6464"/>
              </a:solidFill>
              <a:latin typeface="Rawline 1"/>
            </a:endParaRPr>
          </a:p>
        </p:txBody>
      </p:sp>
    </p:spTree>
    <p:extLst>
      <p:ext uri="{BB962C8B-B14F-4D97-AF65-F5344CB8AC3E}">
        <p14:creationId xmlns:p14="http://schemas.microsoft.com/office/powerpoint/2010/main" val="210835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5" name="Group 4">
            <a:extLst>
              <a:ext uri="{FF2B5EF4-FFF2-40B4-BE49-F238E27FC236}">
                <a16:creationId xmlns:a16="http://schemas.microsoft.com/office/drawing/2014/main" id="{4F0A01D0-3AFE-B0CD-A666-089B02B557E6}"/>
              </a:ext>
            </a:extLst>
          </p:cNvPr>
          <p:cNvGrpSpPr/>
          <p:nvPr/>
        </p:nvGrpSpPr>
        <p:grpSpPr>
          <a:xfrm>
            <a:off x="9795693" y="4898368"/>
            <a:ext cx="3761106" cy="1626871"/>
            <a:chOff x="142875" y="1956761"/>
            <a:chExt cx="812800" cy="1240437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CA65B6EC-3B1C-623B-A0FB-D237981E83DA}"/>
                </a:ext>
              </a:extLst>
            </p:cNvPr>
            <p:cNvSpPr/>
            <p:nvPr/>
          </p:nvSpPr>
          <p:spPr>
            <a:xfrm>
              <a:off x="142875" y="1956761"/>
              <a:ext cx="355895" cy="1240437"/>
            </a:xfrm>
            <a:custGeom>
              <a:avLst/>
              <a:gdLst/>
              <a:ahLst/>
              <a:cxnLst/>
              <a:rect l="l" t="t" r="r" b="b"/>
              <a:pathLst>
                <a:path w="355895" h="1452005">
                  <a:moveTo>
                    <a:pt x="0" y="0"/>
                  </a:moveTo>
                  <a:lnTo>
                    <a:pt x="355895" y="0"/>
                  </a:lnTo>
                  <a:lnTo>
                    <a:pt x="355895" y="1452005"/>
                  </a:lnTo>
                  <a:lnTo>
                    <a:pt x="0" y="1452005"/>
                  </a:lnTo>
                  <a:close/>
                </a:path>
              </a:pathLst>
            </a:custGeom>
            <a:solidFill>
              <a:srgbClr val="FEE1D4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7" name="TextBox 6">
              <a:extLst>
                <a:ext uri="{FF2B5EF4-FFF2-40B4-BE49-F238E27FC236}">
                  <a16:creationId xmlns:a16="http://schemas.microsoft.com/office/drawing/2014/main" id="{AD969BCB-F0DB-762D-5AA7-E22776C2F05B}"/>
                </a:ext>
              </a:extLst>
            </p:cNvPr>
            <p:cNvSpPr txBox="1"/>
            <p:nvPr/>
          </p:nvSpPr>
          <p:spPr>
            <a:xfrm>
              <a:off x="142875" y="2041366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Google Shape;88;p19">
            <a:extLst>
              <a:ext uri="{FF2B5EF4-FFF2-40B4-BE49-F238E27FC236}">
                <a16:creationId xmlns:a16="http://schemas.microsoft.com/office/drawing/2014/main" id="{0E398DFC-7CF0-11B1-2333-AD730AD46C3B}"/>
              </a:ext>
            </a:extLst>
          </p:cNvPr>
          <p:cNvSpPr txBox="1"/>
          <p:nvPr/>
        </p:nvSpPr>
        <p:spPr>
          <a:xfrm>
            <a:off x="262791" y="22635"/>
            <a:ext cx="17511042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endParaRPr sz="52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29;p24">
            <a:extLst>
              <a:ext uri="{FF2B5EF4-FFF2-40B4-BE49-F238E27FC236}">
                <a16:creationId xmlns:a16="http://schemas.microsoft.com/office/drawing/2014/main" id="{85CEC762-F571-8BAE-F859-047C5021F7B2}"/>
              </a:ext>
            </a:extLst>
          </p:cNvPr>
          <p:cNvSpPr txBox="1"/>
          <p:nvPr/>
        </p:nvSpPr>
        <p:spPr>
          <a:xfrm>
            <a:off x="635863" y="614723"/>
            <a:ext cx="14766814" cy="155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4900" spc="-80">
                <a:solidFill>
                  <a:srgbClr val="FF6464"/>
                </a:solidFill>
                <a:latin typeface="Rawline 1 Bold"/>
                <a:sym typeface="Calibri"/>
              </a:rPr>
              <a:t>ATENÇÃO AMBULATORIAL ESPECIALIZADA AO SEGUIMENTO DO RECÉM-NASCIDO E CRIANÇA </a:t>
            </a:r>
            <a:r>
              <a:rPr lang="pt-BR" sz="3600" spc="-80">
                <a:solidFill>
                  <a:srgbClr val="FF6464"/>
                </a:solidFill>
                <a:latin typeface="Rawline 1 Bold"/>
                <a:sym typeface="Calibri"/>
              </a:rPr>
              <a:t>PRIORITARIAMENTE EGRESSOS DE UNIDADE NEONATAL - ANEO</a:t>
            </a:r>
            <a:endParaRPr lang="pt-BR" sz="3600" spc="-80">
              <a:solidFill>
                <a:srgbClr val="FF6464"/>
              </a:solidFill>
              <a:latin typeface="Rawline 1 Bold"/>
            </a:endParaRPr>
          </a:p>
          <a:p>
            <a:pPr>
              <a:lnSpc>
                <a:spcPct val="90000"/>
              </a:lnSpc>
            </a:pPr>
            <a:endParaRPr sz="2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EC9C1A-1422-F214-6486-A1B1207179EC}"/>
              </a:ext>
            </a:extLst>
          </p:cNvPr>
          <p:cNvSpPr txBox="1"/>
          <p:nvPr/>
        </p:nvSpPr>
        <p:spPr>
          <a:xfrm>
            <a:off x="640572" y="2682902"/>
            <a:ext cx="1702166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1600"/>
            <a:r>
              <a:rPr lang="pt-BR" sz="3000" b="1">
                <a:cs typeface="Arial"/>
              </a:rPr>
              <a:t>Objetivos:</a:t>
            </a:r>
            <a:r>
              <a:rPr lang="en-US" sz="3000" b="1">
                <a:cs typeface="Arial"/>
              </a:rPr>
              <a:t>​</a:t>
            </a:r>
            <a:endParaRPr lang="pt-BR" sz="3000" b="1">
              <a:cs typeface="Calibri"/>
            </a:endParaRPr>
          </a:p>
          <a:p>
            <a:pPr marL="685800" indent="-508000">
              <a:buChar char="•"/>
            </a:pPr>
            <a:r>
              <a:rPr lang="pt-BR" sz="3000">
                <a:cs typeface="Arial"/>
              </a:rPr>
              <a:t>Dar suporte à criança e às famílias oriundas de </a:t>
            </a:r>
            <a:r>
              <a:rPr lang="pt-BR" sz="3000" err="1">
                <a:cs typeface="Arial"/>
              </a:rPr>
              <a:t>UTINs</a:t>
            </a:r>
            <a:r>
              <a:rPr lang="pt-BR" sz="3000">
                <a:cs typeface="Arial"/>
              </a:rPr>
              <a:t>.</a:t>
            </a:r>
            <a:r>
              <a:rPr lang="en-US" sz="3000">
                <a:cs typeface="Arial"/>
              </a:rPr>
              <a:t>​</a:t>
            </a:r>
          </a:p>
          <a:p>
            <a:pPr marL="685800" indent="-508000">
              <a:buChar char="•"/>
            </a:pPr>
            <a:r>
              <a:rPr lang="pt-BR" sz="3000">
                <a:cs typeface="Arial"/>
              </a:rPr>
              <a:t>Acompanhar de contribuir com o desenvolvimento das habilidades cognitivas, funções executivas, habilidades motoras, visão, audição, fala e linguagem, atenção, comportamento e ganhos educacionais.</a:t>
            </a:r>
            <a:r>
              <a:rPr lang="en-US" sz="3000">
                <a:cs typeface="Arial"/>
              </a:rPr>
              <a:t>​</a:t>
            </a:r>
          </a:p>
        </p:txBody>
      </p:sp>
      <p:graphicFrame>
        <p:nvGraphicFramePr>
          <p:cNvPr id="36" name="Google Shape;131;p24">
            <a:extLst>
              <a:ext uri="{FF2B5EF4-FFF2-40B4-BE49-F238E27FC236}">
                <a16:creationId xmlns:a16="http://schemas.microsoft.com/office/drawing/2014/main" id="{2A62DD68-42B1-4EF0-1764-5B2ABE9D470B}"/>
              </a:ext>
            </a:extLst>
          </p:cNvPr>
          <p:cNvGraphicFramePr/>
          <p:nvPr/>
        </p:nvGraphicFramePr>
        <p:xfrm>
          <a:off x="313402" y="6747387"/>
          <a:ext cx="17676006" cy="23229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60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4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3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074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</a:rPr>
                        <a:t>PROFISSIONAL</a:t>
                      </a:r>
                      <a:endParaRPr sz="24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</a:rPr>
                        <a:t>CH SEMANAL</a:t>
                      </a:r>
                      <a:endParaRPr sz="24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</a:rPr>
                        <a:t>ATEN/H</a:t>
                      </a:r>
                      <a:endParaRPr sz="24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</a:rPr>
                        <a:t>ATEND/SEM</a:t>
                      </a:r>
                      <a:endParaRPr sz="24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</a:rPr>
                        <a:t>ATEND/MENS</a:t>
                      </a:r>
                      <a:endParaRPr sz="24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</a:rPr>
                        <a:t>ATEND/ANUAL</a:t>
                      </a:r>
                      <a:endParaRPr sz="24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74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MÉDICO PEDIATRA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40H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120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5.280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4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MÉDICO PEDIATRA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40H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120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5.280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4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TOTAL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80H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6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240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960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10.560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Google Shape;132;p24">
            <a:extLst>
              <a:ext uri="{FF2B5EF4-FFF2-40B4-BE49-F238E27FC236}">
                <a16:creationId xmlns:a16="http://schemas.microsoft.com/office/drawing/2014/main" id="{E84534BC-BC9E-DD7B-B12F-E6B05CE57988}"/>
              </a:ext>
            </a:extLst>
          </p:cNvPr>
          <p:cNvSpPr txBox="1"/>
          <p:nvPr/>
        </p:nvSpPr>
        <p:spPr>
          <a:xfrm>
            <a:off x="143637" y="9252560"/>
            <a:ext cx="49920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r>
              <a:rPr lang="pt-BR" b="1"/>
              <a:t>CAPACIDADE INSTALADA </a:t>
            </a:r>
            <a:endParaRPr b="1"/>
          </a:p>
        </p:txBody>
      </p:sp>
      <p:graphicFrame>
        <p:nvGraphicFramePr>
          <p:cNvPr id="40" name="Google Shape;133;p24">
            <a:extLst>
              <a:ext uri="{FF2B5EF4-FFF2-40B4-BE49-F238E27FC236}">
                <a16:creationId xmlns:a16="http://schemas.microsoft.com/office/drawing/2014/main" id="{6F9302B6-7F4E-5E78-4F03-BF694DECBD42}"/>
              </a:ext>
            </a:extLst>
          </p:cNvPr>
          <p:cNvGraphicFramePr/>
          <p:nvPr/>
        </p:nvGraphicFramePr>
        <p:xfrm>
          <a:off x="3189338" y="9254612"/>
          <a:ext cx="9439495" cy="8403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79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00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200" b="1"/>
                        <a:t>CRIANÇAS NO PRIMEIRO ANO DE VIDA </a:t>
                      </a:r>
                      <a:endParaRPr sz="22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200" b="1"/>
                        <a:t>710</a:t>
                      </a:r>
                      <a:endParaRPr sz="22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0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200" b="1">
                          <a:solidFill>
                            <a:schemeClr val="dk1"/>
                          </a:solidFill>
                        </a:rPr>
                        <a:t>CRIANÇAS NO SEGUNDO ANO DE VIDA </a:t>
                      </a:r>
                      <a:endParaRPr sz="22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200" b="1"/>
                        <a:t>650</a:t>
                      </a:r>
                      <a:endParaRPr sz="22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Google Shape;130;p24">
            <a:extLst>
              <a:ext uri="{FF2B5EF4-FFF2-40B4-BE49-F238E27FC236}">
                <a16:creationId xmlns:a16="http://schemas.microsoft.com/office/drawing/2014/main" id="{FB571499-D623-5902-F8A2-A1C1565E6074}"/>
              </a:ext>
            </a:extLst>
          </p:cNvPr>
          <p:cNvSpPr txBox="1"/>
          <p:nvPr/>
        </p:nvSpPr>
        <p:spPr>
          <a:xfrm>
            <a:off x="10090653" y="5188774"/>
            <a:ext cx="811590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571500" indent="-533400">
              <a:buChar char="•"/>
              <a:defRPr sz="2400">
                <a:latin typeface="Rawline 3" panose="020B0604020202020204" charset="0"/>
                <a:cs typeface="Arial"/>
              </a:defRPr>
            </a:lvl1pPr>
          </a:lstStyle>
          <a:p>
            <a:r>
              <a:rPr lang="pt-BR" dirty="0"/>
              <a:t>NECESSIDADE </a:t>
            </a:r>
            <a:r>
              <a:rPr lang="pt-BR" sz="3200" dirty="0"/>
              <a:t>172</a:t>
            </a:r>
          </a:p>
          <a:p>
            <a:r>
              <a:rPr lang="pt-BR" dirty="0"/>
              <a:t>IMPACTO FINANCEIRO: </a:t>
            </a:r>
            <a:r>
              <a:rPr lang="pt-BR" sz="3200" dirty="0"/>
              <a:t>R$103.200.000,00</a:t>
            </a:r>
            <a:endParaRPr lang="pt-BR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05DEEB1-6F12-1B7F-864F-1DA7D9A2B921}"/>
              </a:ext>
            </a:extLst>
          </p:cNvPr>
          <p:cNvGrpSpPr/>
          <p:nvPr/>
        </p:nvGrpSpPr>
        <p:grpSpPr>
          <a:xfrm>
            <a:off x="-412955" y="4898367"/>
            <a:ext cx="4174061" cy="1626871"/>
            <a:chOff x="142875" y="1956761"/>
            <a:chExt cx="812800" cy="124043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69CCBB0-85A2-E5DB-DA07-995CFF5B7B02}"/>
                </a:ext>
              </a:extLst>
            </p:cNvPr>
            <p:cNvSpPr/>
            <p:nvPr/>
          </p:nvSpPr>
          <p:spPr>
            <a:xfrm>
              <a:off x="142875" y="1956761"/>
              <a:ext cx="355895" cy="1240437"/>
            </a:xfrm>
            <a:custGeom>
              <a:avLst/>
              <a:gdLst/>
              <a:ahLst/>
              <a:cxnLst/>
              <a:rect l="l" t="t" r="r" b="b"/>
              <a:pathLst>
                <a:path w="355895" h="1452005">
                  <a:moveTo>
                    <a:pt x="0" y="0"/>
                  </a:moveTo>
                  <a:lnTo>
                    <a:pt x="355895" y="0"/>
                  </a:lnTo>
                  <a:lnTo>
                    <a:pt x="355895" y="1452005"/>
                  </a:lnTo>
                  <a:lnTo>
                    <a:pt x="0" y="1452005"/>
                  </a:lnTo>
                  <a:close/>
                </a:path>
              </a:pathLst>
            </a:custGeom>
            <a:solidFill>
              <a:srgbClr val="FEE1D4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AA99B375-25F5-2CDD-F6A6-7B24FFAF1E9A}"/>
                </a:ext>
              </a:extLst>
            </p:cNvPr>
            <p:cNvSpPr txBox="1"/>
            <p:nvPr/>
          </p:nvSpPr>
          <p:spPr>
            <a:xfrm>
              <a:off x="142875" y="2041366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9" name="Google Shape;130;p24">
            <a:extLst>
              <a:ext uri="{FF2B5EF4-FFF2-40B4-BE49-F238E27FC236}">
                <a16:creationId xmlns:a16="http://schemas.microsoft.com/office/drawing/2014/main" id="{0C43C00E-BBC6-D3FD-FC3F-96D0215E965A}"/>
              </a:ext>
            </a:extLst>
          </p:cNvPr>
          <p:cNvSpPr txBox="1"/>
          <p:nvPr/>
        </p:nvSpPr>
        <p:spPr>
          <a:xfrm>
            <a:off x="829564" y="4939565"/>
            <a:ext cx="9011264" cy="1615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571500" indent="-533400">
              <a:buChar char="•"/>
              <a:defRPr sz="2400">
                <a:latin typeface="Rawline 3" panose="020B0604020202020204" charset="0"/>
                <a:cs typeface="Arial"/>
              </a:defRPr>
            </a:lvl1pPr>
          </a:lstStyle>
          <a:p>
            <a:r>
              <a:rPr lang="pt-BR" dirty="0"/>
              <a:t>PROPOSTA SAES:</a:t>
            </a:r>
          </a:p>
          <a:p>
            <a:r>
              <a:rPr lang="pt-BR" dirty="0"/>
              <a:t>01 ANEO A CADA 5.000 NV POR LOCAL DE RESIDÊNCIA </a:t>
            </a:r>
          </a:p>
          <a:p>
            <a:r>
              <a:rPr lang="pt-BR" dirty="0"/>
              <a:t>R$ 50.000 MÊS X 12 = 600.000,00 POR ESTABELECIMENTO HABILITADO</a:t>
            </a:r>
          </a:p>
        </p:txBody>
      </p:sp>
    </p:spTree>
    <p:extLst>
      <p:ext uri="{BB962C8B-B14F-4D97-AF65-F5344CB8AC3E}">
        <p14:creationId xmlns:p14="http://schemas.microsoft.com/office/powerpoint/2010/main" val="283420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Google Shape;88;p19">
            <a:extLst>
              <a:ext uri="{FF2B5EF4-FFF2-40B4-BE49-F238E27FC236}">
                <a16:creationId xmlns:a16="http://schemas.microsoft.com/office/drawing/2014/main" id="{0E398DFC-7CF0-11B1-2333-AD730AD46C3B}"/>
              </a:ext>
            </a:extLst>
          </p:cNvPr>
          <p:cNvSpPr txBox="1"/>
          <p:nvPr/>
        </p:nvSpPr>
        <p:spPr>
          <a:xfrm>
            <a:off x="144804" y="125874"/>
            <a:ext cx="225894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endParaRPr sz="52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335CA1F-DA17-7831-16A8-E13AA339D1A2}"/>
              </a:ext>
            </a:extLst>
          </p:cNvPr>
          <p:cNvSpPr txBox="1"/>
          <p:nvPr/>
        </p:nvSpPr>
        <p:spPr>
          <a:xfrm>
            <a:off x="0" y="1931842"/>
            <a:ext cx="3761106" cy="11996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00"/>
              </a:lnSpc>
            </a:pPr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AA2A08-5109-1E59-0F55-F6E4C57BEDE8}"/>
              </a:ext>
            </a:extLst>
          </p:cNvPr>
          <p:cNvSpPr txBox="1"/>
          <p:nvPr/>
        </p:nvSpPr>
        <p:spPr>
          <a:xfrm>
            <a:off x="781761" y="3206508"/>
            <a:ext cx="8893181" cy="6555641"/>
          </a:xfrm>
          <a:prstGeom prst="rect">
            <a:avLst/>
          </a:prstGeom>
          <a:solidFill>
            <a:srgbClr val="E37F7F">
              <a:alpha val="5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dk1"/>
                </a:solidFill>
                <a:latin typeface="Rawline 3" panose="020B0604020202020204" charset="0"/>
                <a:cs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Médico </a:t>
            </a:r>
            <a:r>
              <a:rPr lang="en-US" err="1"/>
              <a:t>Pediatra</a:t>
            </a:r>
            <a:r>
              <a:rPr lang="en-US"/>
              <a:t> (80h/</a:t>
            </a:r>
            <a:r>
              <a:rPr lang="en-US" err="1"/>
              <a:t>semana</a:t>
            </a:r>
            <a:r>
              <a:rPr lang="en-US"/>
              <a:t>)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Enfermeiro</a:t>
            </a:r>
            <a:r>
              <a:rPr lang="en-US"/>
              <a:t> (de </a:t>
            </a:r>
            <a:r>
              <a:rPr lang="en-US" err="1"/>
              <a:t>preferência</a:t>
            </a:r>
            <a:r>
              <a:rPr lang="en-US"/>
              <a:t> </a:t>
            </a:r>
            <a:r>
              <a:rPr lang="en-US" err="1"/>
              <a:t>pediátrico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 </a:t>
            </a:r>
            <a:r>
              <a:rPr lang="en-US" err="1"/>
              <a:t>neonatologista</a:t>
            </a:r>
            <a:r>
              <a:rPr lang="en-US"/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assistente</a:t>
            </a:r>
            <a:r>
              <a:rPr lang="en-US"/>
              <a:t> social;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fisioterapeuta</a:t>
            </a:r>
            <a:r>
              <a:rPr lang="en-US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terapeuta</a:t>
            </a:r>
            <a:r>
              <a:rPr lang="en-US"/>
              <a:t> </a:t>
            </a:r>
            <a:r>
              <a:rPr lang="en-US" err="1"/>
              <a:t>ocupacional</a:t>
            </a:r>
            <a:r>
              <a:rPr lang="en-US"/>
              <a:t>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nutricionista</a:t>
            </a:r>
            <a:r>
              <a:rPr lang="en-US"/>
              <a:t> 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fonoaudiólogo</a:t>
            </a:r>
            <a:r>
              <a:rPr lang="en-US"/>
              <a:t>.</a:t>
            </a:r>
            <a:br>
              <a:rPr lang="en-US"/>
            </a:br>
            <a:r>
              <a:rPr lang="en-US"/>
              <a:t>- </a:t>
            </a:r>
            <a:r>
              <a:rPr lang="en-US" err="1"/>
              <a:t>Dispor</a:t>
            </a:r>
            <a:r>
              <a:rPr lang="en-US"/>
              <a:t> dos </a:t>
            </a:r>
            <a:r>
              <a:rPr lang="en-US" err="1"/>
              <a:t>seguintes</a:t>
            </a:r>
            <a:r>
              <a:rPr lang="en-US"/>
              <a:t> </a:t>
            </a:r>
            <a:r>
              <a:rPr lang="en-US" err="1"/>
              <a:t>serviços</a:t>
            </a:r>
            <a:r>
              <a:rPr lang="en-US"/>
              <a:t>:</a:t>
            </a:r>
          </a:p>
          <a:p>
            <a:r>
              <a:rPr lang="en-US"/>
              <a:t>a) </a:t>
            </a:r>
            <a:r>
              <a:rPr lang="en-US" err="1"/>
              <a:t>ecografia</a:t>
            </a:r>
            <a:r>
              <a:rPr lang="en-US"/>
              <a:t> cerebral;</a:t>
            </a:r>
          </a:p>
          <a:p>
            <a:r>
              <a:rPr lang="en-US"/>
              <a:t>b) </a:t>
            </a:r>
            <a:r>
              <a:rPr lang="en-US" err="1"/>
              <a:t>exame</a:t>
            </a:r>
            <a:r>
              <a:rPr lang="en-US"/>
              <a:t> de </a:t>
            </a:r>
            <a:r>
              <a:rPr lang="en-US" err="1"/>
              <a:t>fundo</a:t>
            </a:r>
            <a:r>
              <a:rPr lang="en-US"/>
              <a:t> de </a:t>
            </a:r>
            <a:r>
              <a:rPr lang="en-US" err="1"/>
              <a:t>olho</a:t>
            </a:r>
            <a:r>
              <a:rPr lang="en-US"/>
              <a:t>;</a:t>
            </a:r>
          </a:p>
          <a:p>
            <a:r>
              <a:rPr lang="en-US"/>
              <a:t>c) </a:t>
            </a:r>
            <a:r>
              <a:rPr lang="en-US" err="1"/>
              <a:t>exame</a:t>
            </a:r>
            <a:r>
              <a:rPr lang="en-US"/>
              <a:t> de </a:t>
            </a:r>
            <a:r>
              <a:rPr lang="en-US" err="1"/>
              <a:t>potencial</a:t>
            </a:r>
            <a:r>
              <a:rPr lang="en-US"/>
              <a:t> </a:t>
            </a:r>
            <a:r>
              <a:rPr lang="en-US" err="1"/>
              <a:t>evocado</a:t>
            </a:r>
            <a:r>
              <a:rPr lang="en-US"/>
              <a:t> do </a:t>
            </a:r>
            <a:r>
              <a:rPr lang="en-US" err="1"/>
              <a:t>tronco</a:t>
            </a:r>
            <a:r>
              <a:rPr lang="en-US"/>
              <a:t> </a:t>
            </a:r>
            <a:r>
              <a:rPr lang="en-US" err="1"/>
              <a:t>encefálico</a:t>
            </a:r>
            <a:r>
              <a:rPr lang="en-US"/>
              <a:t> (BERA); e</a:t>
            </a:r>
          </a:p>
          <a:p>
            <a:r>
              <a:rPr lang="en-US"/>
              <a:t>d) </a:t>
            </a:r>
            <a:r>
              <a:rPr lang="en-US" err="1"/>
              <a:t>exames</a:t>
            </a:r>
            <a:r>
              <a:rPr lang="en-US"/>
              <a:t> </a:t>
            </a:r>
            <a:r>
              <a:rPr lang="en-US" err="1"/>
              <a:t>laboratoriais</a:t>
            </a:r>
            <a:r>
              <a:rPr lang="en-US"/>
              <a:t> e de </a:t>
            </a:r>
            <a:r>
              <a:rPr lang="en-US" err="1"/>
              <a:t>imagem</a:t>
            </a:r>
            <a:r>
              <a:rPr lang="en-US"/>
              <a:t> (com </a:t>
            </a:r>
            <a:r>
              <a:rPr lang="en-US" err="1"/>
              <a:t>acesso</a:t>
            </a:r>
            <a:r>
              <a:rPr lang="en-US"/>
              <a:t> </a:t>
            </a:r>
            <a:r>
              <a:rPr lang="en-US" err="1"/>
              <a:t>até</a:t>
            </a:r>
            <a:r>
              <a:rPr lang="en-US"/>
              <a:t> quinze </a:t>
            </a:r>
            <a:r>
              <a:rPr lang="en-US" err="1"/>
              <a:t>dias</a:t>
            </a:r>
            <a:r>
              <a:rPr lang="en-US"/>
              <a:t> </a:t>
            </a:r>
            <a:r>
              <a:rPr lang="en-US" err="1"/>
              <a:t>após</a:t>
            </a:r>
            <a:r>
              <a:rPr lang="en-US"/>
              <a:t> </a:t>
            </a:r>
            <a:r>
              <a:rPr lang="en-US" err="1"/>
              <a:t>indicação</a:t>
            </a:r>
            <a:r>
              <a:rPr lang="en-US"/>
              <a:t> </a:t>
            </a:r>
            <a:r>
              <a:rPr lang="en-US" err="1"/>
              <a:t>clínica</a:t>
            </a:r>
            <a:r>
              <a:rPr lang="en-US"/>
              <a:t>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0C5DFA-CE8B-3EF8-E6E7-DAB1B339BABC}"/>
              </a:ext>
            </a:extLst>
          </p:cNvPr>
          <p:cNvSpPr txBox="1"/>
          <p:nvPr/>
        </p:nvSpPr>
        <p:spPr>
          <a:xfrm>
            <a:off x="9840907" y="3206508"/>
            <a:ext cx="7381568" cy="4949484"/>
          </a:xfrm>
          <a:prstGeom prst="rect">
            <a:avLst/>
          </a:prstGeom>
          <a:solidFill>
            <a:srgbClr val="E37F7F">
              <a:alpha val="5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431800" indent="-431800">
              <a:buChar char="•"/>
              <a:defRPr sz="2800">
                <a:latin typeface="Rawline 3" panose="020B0604020202020204" charset="0"/>
                <a:cs typeface="Arial"/>
              </a:defRPr>
            </a:lvl1pPr>
            <a:lvl2pPr marL="914400" lvl="1" indent="-457200">
              <a:buFont typeface="Calibri"/>
              <a:buChar char="-"/>
              <a:defRPr sz="2800">
                <a:latin typeface="Rawline 3" panose="020B0604020202020204" charset="0"/>
                <a:cs typeface="Arial"/>
              </a:defRPr>
            </a:lvl2pPr>
          </a:lstStyle>
          <a:p>
            <a:pPr marL="0" indent="0">
              <a:buNone/>
            </a:pPr>
            <a:r>
              <a:rPr lang="en-US" err="1"/>
              <a:t>Acesso</a:t>
            </a:r>
            <a:r>
              <a:rPr lang="en-US"/>
              <a:t> </a:t>
            </a:r>
            <a:r>
              <a:rPr lang="en-US" err="1"/>
              <a:t>às</a:t>
            </a:r>
            <a:r>
              <a:rPr lang="en-US"/>
              <a:t> </a:t>
            </a:r>
            <a:r>
              <a:rPr lang="en-US" err="1"/>
              <a:t>subespecialidades</a:t>
            </a:r>
            <a:r>
              <a:rPr lang="en-US"/>
              <a:t> </a:t>
            </a:r>
            <a:r>
              <a:rPr lang="en-US" err="1"/>
              <a:t>pediátricas</a:t>
            </a:r>
            <a:r>
              <a:rPr lang="en-US"/>
              <a:t>:</a:t>
            </a:r>
            <a:endParaRPr lang="pt-BR"/>
          </a:p>
          <a:p>
            <a:r>
              <a:rPr lang="en-US" err="1"/>
              <a:t>neurologia</a:t>
            </a:r>
            <a:r>
              <a:rPr lang="en-US"/>
              <a:t>, </a:t>
            </a:r>
          </a:p>
          <a:p>
            <a:r>
              <a:rPr lang="en-US" err="1"/>
              <a:t>oftalmologia</a:t>
            </a:r>
            <a:r>
              <a:rPr lang="en-US"/>
              <a:t>, </a:t>
            </a:r>
          </a:p>
          <a:p>
            <a:r>
              <a:rPr lang="en-US" err="1"/>
              <a:t>otorrinolaringologia</a:t>
            </a:r>
            <a:r>
              <a:rPr lang="en-US"/>
              <a:t>, </a:t>
            </a:r>
          </a:p>
          <a:p>
            <a:r>
              <a:rPr lang="en-US" err="1"/>
              <a:t>genética</a:t>
            </a:r>
            <a:r>
              <a:rPr lang="en-US"/>
              <a:t> </a:t>
            </a:r>
            <a:r>
              <a:rPr lang="en-US" err="1"/>
              <a:t>médica</a:t>
            </a:r>
            <a:r>
              <a:rPr lang="en-US"/>
              <a:t>, </a:t>
            </a:r>
          </a:p>
          <a:p>
            <a:r>
              <a:rPr lang="en-US" err="1"/>
              <a:t>cardiologia</a:t>
            </a:r>
            <a:r>
              <a:rPr lang="en-US"/>
              <a:t>, </a:t>
            </a:r>
          </a:p>
          <a:p>
            <a:r>
              <a:rPr lang="en-US" err="1"/>
              <a:t>pneumologia</a:t>
            </a:r>
            <a:r>
              <a:rPr lang="en-US"/>
              <a:t>, </a:t>
            </a:r>
          </a:p>
          <a:p>
            <a:r>
              <a:rPr lang="en-US" err="1"/>
              <a:t>gastroenterologia</a:t>
            </a:r>
            <a:r>
              <a:rPr lang="en-US"/>
              <a:t>, </a:t>
            </a:r>
          </a:p>
          <a:p>
            <a:r>
              <a:rPr lang="en-US" err="1"/>
              <a:t>ortopedia</a:t>
            </a:r>
            <a:r>
              <a:rPr lang="en-US"/>
              <a:t>, </a:t>
            </a:r>
          </a:p>
          <a:p>
            <a:r>
              <a:rPr lang="en-US" err="1"/>
              <a:t>cirurgia</a:t>
            </a:r>
            <a:r>
              <a:rPr lang="en-US"/>
              <a:t> </a:t>
            </a:r>
            <a:r>
              <a:rPr lang="en-US" err="1"/>
              <a:t>pediátrica</a:t>
            </a:r>
            <a:r>
              <a:rPr lang="en-US"/>
              <a:t> e </a:t>
            </a:r>
          </a:p>
          <a:p>
            <a:r>
              <a:rPr lang="en-US" err="1"/>
              <a:t>psicologia</a:t>
            </a:r>
            <a:r>
              <a:rPr lang="en-US"/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9C38D5-139A-7F75-26E4-C3FFA3842E13}"/>
              </a:ext>
            </a:extLst>
          </p:cNvPr>
          <p:cNvSpPr txBox="1"/>
          <p:nvPr/>
        </p:nvSpPr>
        <p:spPr>
          <a:xfrm>
            <a:off x="9840907" y="8291647"/>
            <a:ext cx="7381568" cy="830997"/>
          </a:xfrm>
          <a:prstGeom prst="rect">
            <a:avLst/>
          </a:prstGeom>
          <a:solidFill>
            <a:srgbClr val="E37F7F">
              <a:alpha val="5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baseline="0">
                <a:latin typeface="Rawline 3" panose="020B0604020202020204" charset="0"/>
                <a:ea typeface="Arial"/>
                <a:cs typeface="Arial"/>
              </a:rPr>
              <a:t>Sugestão de ser preferencialmente ligado a um hospital, mas não necessariamente</a:t>
            </a:r>
            <a:r>
              <a:rPr lang="pt-BR" sz="2400" b="1">
                <a:latin typeface="Rawline 3" panose="020B0604020202020204" charset="0"/>
                <a:ea typeface="Arial"/>
                <a:cs typeface="Arial"/>
              </a:rPr>
              <a:t>.</a:t>
            </a:r>
            <a:r>
              <a:rPr lang="en-US" sz="2400">
                <a:latin typeface="Rawline 3" panose="020B0604020202020204" charset="0"/>
                <a:ea typeface="Arial"/>
                <a:cs typeface="Arial"/>
              </a:rPr>
              <a:t>​</a:t>
            </a:r>
            <a:endParaRPr lang="en-US" sz="2400">
              <a:solidFill>
                <a:schemeClr val="dk1"/>
              </a:solidFill>
              <a:latin typeface="Rawline 3" panose="020B0604020202020204" charset="0"/>
              <a:cs typeface="Arial"/>
            </a:endParaRPr>
          </a:p>
        </p:txBody>
      </p:sp>
      <p:sp>
        <p:nvSpPr>
          <p:cNvPr id="6" name="Google Shape;129;p24">
            <a:extLst>
              <a:ext uri="{FF2B5EF4-FFF2-40B4-BE49-F238E27FC236}">
                <a16:creationId xmlns:a16="http://schemas.microsoft.com/office/drawing/2014/main" id="{73A17AA5-D61B-4CA7-4724-9408DCD275A6}"/>
              </a:ext>
            </a:extLst>
          </p:cNvPr>
          <p:cNvSpPr txBox="1"/>
          <p:nvPr/>
        </p:nvSpPr>
        <p:spPr>
          <a:xfrm>
            <a:off x="635863" y="614723"/>
            <a:ext cx="14766814" cy="155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4900" spc="-80" dirty="0">
                <a:solidFill>
                  <a:srgbClr val="FF6464"/>
                </a:solidFill>
                <a:latin typeface="Rawline 1 Bold"/>
                <a:sym typeface="Calibri"/>
              </a:rPr>
              <a:t>ATENÇÃO AMBULATORIAL ESPECIALIZADA AO SEGUIMENTO DO RECÉM-NASCIDO E CRIANÇA </a:t>
            </a:r>
            <a:r>
              <a:rPr lang="pt-BR" sz="3600" spc="-80" dirty="0">
                <a:solidFill>
                  <a:srgbClr val="FF6464"/>
                </a:solidFill>
                <a:latin typeface="Rawline 1 Bold"/>
                <a:sym typeface="Calibri"/>
              </a:rPr>
              <a:t>PRIORITARIAMENTE EGRESSOS DE UNIDADE NEONATAL – ANEO</a:t>
            </a:r>
          </a:p>
          <a:p>
            <a:pPr>
              <a:lnSpc>
                <a:spcPct val="90000"/>
              </a:lnSpc>
            </a:pPr>
            <a:r>
              <a:rPr lang="pt-BR" sz="3600" spc="-80" dirty="0">
                <a:latin typeface="Rawline 1 Bold"/>
                <a:sym typeface="Calibri"/>
              </a:rPr>
              <a:t>PROPOSTAS</a:t>
            </a:r>
            <a:endParaRPr lang="pt-BR" sz="3600" spc="-80" dirty="0">
              <a:latin typeface="Rawline 1 Bold"/>
            </a:endParaRPr>
          </a:p>
          <a:p>
            <a:pPr>
              <a:lnSpc>
                <a:spcPct val="90000"/>
              </a:lnSpc>
            </a:pPr>
            <a:endParaRPr sz="23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89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248" y="517583"/>
            <a:ext cx="17520865" cy="1962203"/>
          </a:xfrm>
        </p:spPr>
        <p:txBody>
          <a:bodyPr>
            <a:normAutofit/>
          </a:bodyPr>
          <a:lstStyle/>
          <a:p>
            <a:pPr algn="ctr"/>
            <a:r>
              <a:rPr lang="pt-BR" sz="6000" spc="-80" dirty="0">
                <a:solidFill>
                  <a:srgbClr val="FF6464"/>
                </a:solidFill>
                <a:latin typeface="Rawline 1 Bold"/>
                <a:sym typeface="Calibri"/>
              </a:rPr>
              <a:t>CASA DA GESTANTE, BEBÊ E PUÉRPERA - CGBP</a:t>
            </a:r>
            <a:endParaRPr lang="pt-BR" sz="4400" dirty="0"/>
          </a:p>
        </p:txBody>
      </p:sp>
      <p:sp>
        <p:nvSpPr>
          <p:cNvPr id="3" name="Retângulo 2"/>
          <p:cNvSpPr/>
          <p:nvPr/>
        </p:nvSpPr>
        <p:spPr>
          <a:xfrm>
            <a:off x="7285695" y="3659242"/>
            <a:ext cx="9691089" cy="38318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700" dirty="0"/>
              <a:t>É uma residência provisória de cuidado à gestação, ao puerpério e ao recém-nascido, destinada pessoas que necessitem de cuidados e vigilância e que estejam em situação de risco ou vulnerabilidade, identificadas pela atenção primária ou especializada.</a:t>
            </a:r>
          </a:p>
          <a:p>
            <a:pPr algn="just">
              <a:lnSpc>
                <a:spcPct val="150000"/>
              </a:lnSpc>
            </a:pPr>
            <a:endParaRPr lang="pt-BR" sz="2700" dirty="0"/>
          </a:p>
          <a:p>
            <a:pPr algn="just">
              <a:lnSpc>
                <a:spcPct val="150000"/>
              </a:lnSpc>
            </a:pPr>
            <a:r>
              <a:rPr lang="pt-BR" sz="2700" dirty="0"/>
              <a:t>Atualização de + 30% do valor atual por tipo de CGBP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b="24385"/>
          <a:stretch/>
        </p:blipFill>
        <p:spPr>
          <a:xfrm>
            <a:off x="677847" y="2845546"/>
            <a:ext cx="5474238" cy="2204474"/>
          </a:xfrm>
          <a:prstGeom prst="rect">
            <a:avLst/>
          </a:prstGeom>
        </p:spPr>
      </p:pic>
      <p:pic>
        <p:nvPicPr>
          <p:cNvPr id="5126" name="Picture 6" descr="Unidade de Saúde ganha espaço do bebê para atendimento a gestantes e mães -  Prefeitura de Curiti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7" y="5415779"/>
            <a:ext cx="5474238" cy="36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8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2023171"/>
            <a:ext cx="1646849" cy="6718935"/>
            <a:chOff x="0" y="0"/>
            <a:chExt cx="355895" cy="14520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5895" cy="1452005"/>
            </a:xfrm>
            <a:custGeom>
              <a:avLst/>
              <a:gdLst/>
              <a:ahLst/>
              <a:cxnLst/>
              <a:rect l="l" t="t" r="r" b="b"/>
              <a:pathLst>
                <a:path w="355895" h="1452005">
                  <a:moveTo>
                    <a:pt x="0" y="0"/>
                  </a:moveTo>
                  <a:lnTo>
                    <a:pt x="355895" y="0"/>
                  </a:lnTo>
                  <a:lnTo>
                    <a:pt x="355895" y="1452005"/>
                  </a:lnTo>
                  <a:lnTo>
                    <a:pt x="0" y="1452005"/>
                  </a:lnTo>
                  <a:close/>
                </a:path>
              </a:pathLst>
            </a:custGeom>
            <a:solidFill>
              <a:srgbClr val="FEE1D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Google Shape;74;p17">
            <a:extLst>
              <a:ext uri="{FF2B5EF4-FFF2-40B4-BE49-F238E27FC236}">
                <a16:creationId xmlns:a16="http://schemas.microsoft.com/office/drawing/2014/main" id="{4B02A1CF-FB60-64E2-A221-035058F06018}"/>
              </a:ext>
            </a:extLst>
          </p:cNvPr>
          <p:cNvSpPr txBox="1"/>
          <p:nvPr/>
        </p:nvSpPr>
        <p:spPr>
          <a:xfrm>
            <a:off x="307890" y="2027868"/>
            <a:ext cx="17682000" cy="747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08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800" spc="-30">
                <a:solidFill>
                  <a:srgbClr val="000000"/>
                </a:solidFill>
                <a:latin typeface="Rawline 3"/>
              </a:rPr>
              <a:t>MODELO DE REGULAÇÃO FORTALECENDO A POLÍTICA NACIONAL DE REGULAÇÃO COM ARTICULAÇÃO EM REDE E VINCULAÇÃO DA GESTANTE, RECÉM-NASCIDO E PUÉRPERA PARA GARANTIA DE </a:t>
            </a:r>
            <a:r>
              <a:rPr lang="pt-BR" sz="2800" b="1" spc="-30">
                <a:solidFill>
                  <a:srgbClr val="000000"/>
                </a:solidFill>
                <a:latin typeface="Rawline 3"/>
              </a:rPr>
              <a:t>VAGA SEMPRE</a:t>
            </a:r>
            <a:r>
              <a:rPr lang="pt-BR" sz="2800" spc="-30">
                <a:solidFill>
                  <a:srgbClr val="000000"/>
                </a:solidFill>
                <a:latin typeface="Rawline 3"/>
              </a:rPr>
              <a:t>;</a:t>
            </a:r>
          </a:p>
          <a:p>
            <a:pPr marL="571500" indent="-508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800" spc="-30">
                <a:solidFill>
                  <a:srgbClr val="000000"/>
                </a:solidFill>
                <a:latin typeface="Rawline 3"/>
              </a:rPr>
              <a:t>RECURSO PARA INCENTIVO ATRELADO AOS COMPLEXOS DE REGULADORES COM RECORTE AO </a:t>
            </a:r>
            <a:r>
              <a:rPr lang="pt-BR" sz="2800" b="1" spc="-30">
                <a:solidFill>
                  <a:srgbClr val="000000"/>
                </a:solidFill>
                <a:latin typeface="Rawline 3"/>
              </a:rPr>
              <a:t>APOIO LOGÍSTICO A REDE MATERNO INFANTIL</a:t>
            </a:r>
            <a:r>
              <a:rPr lang="pt-BR" sz="2800" spc="-30">
                <a:solidFill>
                  <a:srgbClr val="000000"/>
                </a:solidFill>
                <a:latin typeface="Rawline 3"/>
              </a:rPr>
              <a:t>, COM OBJETIVO DE GARANTIR ACESSO EQUÂNIME E INTEGRAL ÀS MULHERES, PESSOAS GESTANTES, RECÉM-NASCIDOS E PUÉRPERAS AOS DIVERSOS PONTOS DE ATENÇÃO;</a:t>
            </a:r>
            <a:endParaRPr sz="2800" spc="-30">
              <a:solidFill>
                <a:srgbClr val="000000"/>
              </a:solidFill>
              <a:latin typeface="Rawline 3"/>
            </a:endParaRPr>
          </a:p>
          <a:p>
            <a:pPr marL="571500" indent="-508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800" spc="-30">
                <a:solidFill>
                  <a:srgbClr val="000000"/>
                </a:solidFill>
                <a:latin typeface="Rawline 3"/>
                <a:sym typeface="Calibri"/>
              </a:rPr>
              <a:t>CENTRAL DE REGULAÇÃO DE LEITOS DEVERÁ TER UMA </a:t>
            </a:r>
            <a:r>
              <a:rPr lang="pt-BR" sz="2800" b="1" spc="-30">
                <a:solidFill>
                  <a:srgbClr val="000000"/>
                </a:solidFill>
                <a:latin typeface="Rawline 3"/>
                <a:sym typeface="Calibri"/>
              </a:rPr>
              <a:t>EQUIPE PROFISSIONAL DE ESPECIALISTAS EM ATENDIMENTO MATERNO INFANTIL</a:t>
            </a:r>
            <a:r>
              <a:rPr lang="pt-BR" sz="2800" spc="-30">
                <a:solidFill>
                  <a:srgbClr val="000000"/>
                </a:solidFill>
                <a:latin typeface="Rawline 3"/>
                <a:sym typeface="Calibri"/>
              </a:rPr>
              <a:t> COM COBERTURA 24 (VINTE E QUATRO) HORAS POR DIA, 7 (SETE) DIAS POR SEMANA PARA REGULAR A OFERTA DE SERVIÇOS DE SAÚDE, PRIORIZANDO OS ATENDIMENTOS CONFORME O GRAU DE COMPLEXIDADE, TANTO OS AMBULATORIAIS QUANTO OS HOSPITALARES;</a:t>
            </a:r>
            <a:endParaRPr lang="pt-BR" sz="2800" spc="-30">
              <a:solidFill>
                <a:srgbClr val="000000"/>
              </a:solidFill>
              <a:latin typeface="Rawline 3"/>
            </a:endParaRPr>
          </a:p>
          <a:p>
            <a:pPr marL="571500" indent="-508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800" spc="-30">
                <a:solidFill>
                  <a:srgbClr val="000000"/>
                </a:solidFill>
                <a:latin typeface="Rawline 3"/>
              </a:rPr>
              <a:t>CO-RESPONSABILIZAÇÃO DE ESTADOS E MUNICÍPIOS COM PROTOCOLOS E FLUXOS ESPECÍFICOS PARA REGULAÇÃO HOSPITALAR E AMBULATORIAL DA REDE MATERNO INFANTIL QUE GARANTA ACESSO E RESOLUTIVIDADE.</a:t>
            </a:r>
          </a:p>
          <a:p>
            <a:pPr marL="63500">
              <a:spcBef>
                <a:spcPts val="600"/>
              </a:spcBef>
              <a:buSzPts val="1400"/>
            </a:pPr>
            <a:endParaRPr lang="pt-BR" sz="2900" spc="-30">
              <a:solidFill>
                <a:srgbClr val="000000"/>
              </a:solidFill>
              <a:latin typeface="Rawline 3"/>
            </a:endParaRPr>
          </a:p>
        </p:txBody>
      </p:sp>
      <p:sp>
        <p:nvSpPr>
          <p:cNvPr id="7" name="Google Shape;75;p17">
            <a:extLst>
              <a:ext uri="{FF2B5EF4-FFF2-40B4-BE49-F238E27FC236}">
                <a16:creationId xmlns:a16="http://schemas.microsoft.com/office/drawing/2014/main" id="{EAF2BD2B-644F-60EF-604C-E86024AFBAF4}"/>
              </a:ext>
            </a:extLst>
          </p:cNvPr>
          <p:cNvSpPr txBox="1"/>
          <p:nvPr/>
        </p:nvSpPr>
        <p:spPr>
          <a:xfrm>
            <a:off x="442451" y="284251"/>
            <a:ext cx="14797170" cy="166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ts val="2600"/>
            </a:pPr>
            <a:r>
              <a:rPr lang="pt-BR" sz="5000" dirty="0">
                <a:latin typeface="Rawline 3" panose="020B0604020202020204" charset="0"/>
                <a:cs typeface="Segoe UI"/>
                <a:sym typeface="Calibri"/>
              </a:rPr>
              <a:t>Sistema</a:t>
            </a:r>
            <a:r>
              <a:rPr lang="pt-BR" sz="5200" i="1" dirty="0">
                <a:latin typeface="Rawline 3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pt-BR" sz="5000" dirty="0">
                <a:latin typeface="Rawline 3" panose="020B0604020202020204" charset="0"/>
                <a:cs typeface="Segoe UI"/>
                <a:sym typeface="Calibri"/>
              </a:rPr>
              <a:t>Logístico</a:t>
            </a:r>
            <a:r>
              <a:rPr lang="pt-BR" sz="5000" b="1" dirty="0">
                <a:solidFill>
                  <a:srgbClr val="FF6464"/>
                </a:solidFill>
                <a:latin typeface="Rawline 3" panose="020B0604020202020204" charset="0"/>
                <a:cs typeface="Segoe UI"/>
                <a:sym typeface="Calibri"/>
              </a:rPr>
              <a:t> </a:t>
            </a:r>
            <a:endParaRPr sz="5000" b="1" dirty="0">
              <a:solidFill>
                <a:srgbClr val="FF6464"/>
              </a:solidFill>
              <a:latin typeface="Rawline 3" panose="020B0604020202020204" charset="0"/>
              <a:cs typeface="Segoe UI"/>
              <a:sym typeface="Calibri"/>
            </a:endParaRPr>
          </a:p>
          <a:p>
            <a:pPr>
              <a:lnSpc>
                <a:spcPct val="90000"/>
              </a:lnSpc>
              <a:buSzPts val="2600"/>
            </a:pPr>
            <a:r>
              <a:rPr lang="pt-BR" sz="6000" spc="-80" dirty="0">
                <a:solidFill>
                  <a:srgbClr val="FF6464"/>
                </a:solidFill>
                <a:latin typeface="Rawline 1 Bold"/>
                <a:sym typeface="Calibri"/>
              </a:rPr>
              <a:t>REGULAÇÃO</a:t>
            </a:r>
            <a:endParaRPr sz="6000" spc="-80" dirty="0">
              <a:solidFill>
                <a:srgbClr val="FF6464"/>
              </a:solidFill>
              <a:latin typeface="Rawline 1 Bold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64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Google Shape;82;p18">
            <a:extLst>
              <a:ext uri="{FF2B5EF4-FFF2-40B4-BE49-F238E27FC236}">
                <a16:creationId xmlns:a16="http://schemas.microsoft.com/office/drawing/2014/main" id="{BD6F2E4B-B0BA-1CD0-ECBF-820AB76AE36B}"/>
              </a:ext>
            </a:extLst>
          </p:cNvPr>
          <p:cNvSpPr txBox="1"/>
          <p:nvPr/>
        </p:nvSpPr>
        <p:spPr>
          <a:xfrm>
            <a:off x="2777322" y="6198712"/>
            <a:ext cx="12733357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algn="ctr">
              <a:lnSpc>
                <a:spcPct val="90000"/>
              </a:lnSpc>
              <a:buSzPts val="2600"/>
            </a:pPr>
            <a:r>
              <a:rPr lang="pt-BR" sz="3200" i="1" spc="-30">
                <a:solidFill>
                  <a:srgbClr val="000000"/>
                </a:solidFill>
                <a:latin typeface="Rawline 3"/>
              </a:rPr>
              <a:t>Sugestão de profissionais na bancada de regulação de leitos</a:t>
            </a:r>
            <a:r>
              <a:rPr lang="pt-BR" sz="3200" i="1"/>
              <a:t> </a:t>
            </a:r>
            <a:endParaRPr sz="3200" i="1"/>
          </a:p>
        </p:txBody>
      </p:sp>
      <p:sp>
        <p:nvSpPr>
          <p:cNvPr id="19" name="Google Shape;82;p18">
            <a:extLst>
              <a:ext uri="{FF2B5EF4-FFF2-40B4-BE49-F238E27FC236}">
                <a16:creationId xmlns:a16="http://schemas.microsoft.com/office/drawing/2014/main" id="{6048EF3E-EA95-B68C-B1EF-00FEFBE37560}"/>
              </a:ext>
            </a:extLst>
          </p:cNvPr>
          <p:cNvSpPr txBox="1"/>
          <p:nvPr/>
        </p:nvSpPr>
        <p:spPr>
          <a:xfrm>
            <a:off x="106019" y="9515400"/>
            <a:ext cx="17993614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r>
              <a:rPr lang="pt-BR" sz="2000" i="1" spc="-30">
                <a:solidFill>
                  <a:srgbClr val="000000"/>
                </a:solidFill>
                <a:latin typeface="Rawline 3"/>
              </a:rPr>
              <a:t>*O auxiliar de regulação será responsável de auxiliar na liberação das ambulâncias </a:t>
            </a:r>
            <a:r>
              <a:rPr lang="pt-BR" sz="2000" i="1" spc="-30" err="1">
                <a:solidFill>
                  <a:srgbClr val="000000"/>
                </a:solidFill>
                <a:latin typeface="Rawline 3"/>
              </a:rPr>
              <a:t>inter-hospitalar</a:t>
            </a:r>
            <a:r>
              <a:rPr lang="pt-BR" sz="2000" i="1" spc="-30">
                <a:solidFill>
                  <a:srgbClr val="000000"/>
                </a:solidFill>
                <a:latin typeface="Rawline 3"/>
              </a:rPr>
              <a:t> </a:t>
            </a:r>
          </a:p>
        </p:txBody>
      </p:sp>
      <p:graphicFrame>
        <p:nvGraphicFramePr>
          <p:cNvPr id="23" name="Google Shape;83;p18">
            <a:extLst>
              <a:ext uri="{FF2B5EF4-FFF2-40B4-BE49-F238E27FC236}">
                <a16:creationId xmlns:a16="http://schemas.microsoft.com/office/drawing/2014/main" id="{52B6C24E-190F-7B81-E3F6-936A6AF89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499049"/>
              </p:ext>
            </p:extLst>
          </p:nvPr>
        </p:nvGraphicFramePr>
        <p:xfrm>
          <a:off x="1039575" y="2094976"/>
          <a:ext cx="16208850" cy="3942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9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3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2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05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3000" b="1" kern="1200" spc="-30">
                          <a:solidFill>
                            <a:schemeClr val="bg1"/>
                          </a:solidFill>
                          <a:latin typeface="Rawline 3"/>
                          <a:ea typeface="+mn-ea"/>
                          <a:cs typeface="+mn-cs"/>
                        </a:rPr>
                        <a:t>QUALIFICAÇÃO DA REGULAÇÃO DE LEITOS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4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NASCIDOS VIVOS</a:t>
                      </a:r>
                    </a:p>
                  </a:txBody>
                  <a:tcPr marL="0" marR="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Nº MACROS</a:t>
                      </a:r>
                    </a:p>
                  </a:txBody>
                  <a:tcPr marL="0" marR="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INCENTIVO MENSAL POR MACRO</a:t>
                      </a:r>
                    </a:p>
                  </a:txBody>
                  <a:tcPr marL="0" marR="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INCENTIVO ANUAL POR MACRO</a:t>
                      </a:r>
                    </a:p>
                  </a:txBody>
                  <a:tcPr marL="0" marR="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TOTAL ANUAL</a:t>
                      </a:r>
                    </a:p>
                  </a:txBody>
                  <a:tcPr marL="0" marR="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00 - 50.000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104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R$ 24.150,00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R$ 289.800,00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R$ 30.139.200,00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50.000 - 150.000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10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R$ 33.810,00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R$ 405.720,00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  R$ 4.057.200,00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0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&gt; 150.000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2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R$ 64.470,00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R$ 773.640,00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  R$ 1.547.280,00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TOTAL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116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R$ 122.430,00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R$ 1.469.160,00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>
                          <a:effectLst/>
                        </a:rPr>
                        <a:t>R$ 35.743.680,00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Google Shape;80;p18">
            <a:extLst>
              <a:ext uri="{FF2B5EF4-FFF2-40B4-BE49-F238E27FC236}">
                <a16:creationId xmlns:a16="http://schemas.microsoft.com/office/drawing/2014/main" id="{457B9638-5018-3D4C-F606-F58DFDEA5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446647"/>
              </p:ext>
            </p:extLst>
          </p:nvPr>
        </p:nvGraphicFramePr>
        <p:xfrm>
          <a:off x="4310066" y="6791410"/>
          <a:ext cx="9667868" cy="25658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8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3026">
                  <a:extLst>
                    <a:ext uri="{9D8B030D-6E8A-4147-A177-3AD203B41FA5}">
                      <a16:colId xmlns:a16="http://schemas.microsoft.com/office/drawing/2014/main" val="430179494"/>
                    </a:ext>
                  </a:extLst>
                </a:gridCol>
              </a:tblGrid>
              <a:tr h="81457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NASCIDOS VIVOS</a:t>
                      </a:r>
                      <a:endParaRPr sz="2300" kern="1200" spc="-30">
                        <a:solidFill>
                          <a:srgbClr val="000000"/>
                        </a:solidFill>
                        <a:latin typeface="Rawline 3"/>
                        <a:ea typeface="+mn-ea"/>
                        <a:cs typeface="+mn-cs"/>
                      </a:endParaRP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MED 24H/DIA</a:t>
                      </a:r>
                      <a:endParaRPr sz="2300" kern="1200" spc="-30">
                        <a:solidFill>
                          <a:srgbClr val="000000"/>
                        </a:solidFill>
                        <a:latin typeface="Rawline 3"/>
                        <a:ea typeface="+mn-ea"/>
                        <a:cs typeface="+mn-cs"/>
                      </a:endParaRP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ENF 24H/DIA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AUX. DE REGULAÇÃO* </a:t>
                      </a:r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00 - 50.000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50.000 - 150.000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&gt; 150.000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2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2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</a:t>
                      </a:r>
                      <a:endParaRPr sz="2400"/>
                    </a:p>
                  </a:txBody>
                  <a:tcPr marL="57150" marR="57150" marT="38100" marB="381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75;p17">
            <a:extLst>
              <a:ext uri="{FF2B5EF4-FFF2-40B4-BE49-F238E27FC236}">
                <a16:creationId xmlns:a16="http://schemas.microsoft.com/office/drawing/2014/main" id="{A20F2058-9C89-2957-D2D4-12A88F1EF57D}"/>
              </a:ext>
            </a:extLst>
          </p:cNvPr>
          <p:cNvSpPr txBox="1"/>
          <p:nvPr/>
        </p:nvSpPr>
        <p:spPr>
          <a:xfrm>
            <a:off x="442451" y="284251"/>
            <a:ext cx="14797170" cy="166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ts val="2600"/>
            </a:pPr>
            <a:r>
              <a:rPr lang="pt-BR" sz="5000" dirty="0">
                <a:latin typeface="Rawline 3" panose="020B0604020202020204" charset="0"/>
                <a:cs typeface="Segoe UI"/>
                <a:sym typeface="Calibri"/>
              </a:rPr>
              <a:t>Sistema</a:t>
            </a:r>
            <a:r>
              <a:rPr lang="pt-BR" sz="5200" i="1" dirty="0">
                <a:latin typeface="Rawline 3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pt-BR" sz="5000" dirty="0">
                <a:latin typeface="Rawline 3" panose="020B0604020202020204" charset="0"/>
                <a:cs typeface="Segoe UI"/>
                <a:sym typeface="Calibri"/>
              </a:rPr>
              <a:t>Logístico</a:t>
            </a:r>
            <a:r>
              <a:rPr lang="pt-BR" sz="5000" b="1" dirty="0">
                <a:solidFill>
                  <a:srgbClr val="FF6464"/>
                </a:solidFill>
                <a:latin typeface="Rawline 3" panose="020B0604020202020204" charset="0"/>
                <a:cs typeface="Segoe UI"/>
                <a:sym typeface="Calibri"/>
              </a:rPr>
              <a:t> </a:t>
            </a:r>
            <a:endParaRPr sz="5000" b="1" dirty="0">
              <a:solidFill>
                <a:srgbClr val="FF6464"/>
              </a:solidFill>
              <a:latin typeface="Rawline 3" panose="020B0604020202020204" charset="0"/>
              <a:cs typeface="Segoe UI"/>
              <a:sym typeface="Calibri"/>
            </a:endParaRPr>
          </a:p>
          <a:p>
            <a:pPr>
              <a:lnSpc>
                <a:spcPct val="90000"/>
              </a:lnSpc>
              <a:buSzPts val="2600"/>
            </a:pPr>
            <a:r>
              <a:rPr lang="pt-BR" sz="6000" spc="-80" dirty="0">
                <a:solidFill>
                  <a:srgbClr val="FF6464"/>
                </a:solidFill>
                <a:latin typeface="Rawline 1 Bold"/>
                <a:sym typeface="Calibri"/>
              </a:rPr>
              <a:t>REGULAÇÃO</a:t>
            </a:r>
            <a:endParaRPr sz="6000" spc="-80" dirty="0">
              <a:solidFill>
                <a:srgbClr val="FF6464"/>
              </a:solidFill>
              <a:latin typeface="Rawline 1 Bold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39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Google Shape;88;p19">
            <a:extLst>
              <a:ext uri="{FF2B5EF4-FFF2-40B4-BE49-F238E27FC236}">
                <a16:creationId xmlns:a16="http://schemas.microsoft.com/office/drawing/2014/main" id="{0E398DFC-7CF0-11B1-2333-AD730AD46C3B}"/>
              </a:ext>
            </a:extLst>
          </p:cNvPr>
          <p:cNvSpPr txBox="1"/>
          <p:nvPr/>
        </p:nvSpPr>
        <p:spPr>
          <a:xfrm>
            <a:off x="144804" y="125874"/>
            <a:ext cx="225894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endParaRPr sz="5200" b="1" i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90;p19">
            <a:extLst>
              <a:ext uri="{FF2B5EF4-FFF2-40B4-BE49-F238E27FC236}">
                <a16:creationId xmlns:a16="http://schemas.microsoft.com/office/drawing/2014/main" id="{0F3A2F42-C630-F56C-3339-0ACA85D89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512705"/>
              </p:ext>
            </p:extLst>
          </p:nvPr>
        </p:nvGraphicFramePr>
        <p:xfrm>
          <a:off x="360277" y="4279744"/>
          <a:ext cx="17567446" cy="47975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5376">
                  <a:extLst>
                    <a:ext uri="{9D8B030D-6E8A-4147-A177-3AD203B41FA5}">
                      <a16:colId xmlns:a16="http://schemas.microsoft.com/office/drawing/2014/main" val="3232948825"/>
                    </a:ext>
                  </a:extLst>
                </a:gridCol>
                <a:gridCol w="2427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6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5450">
                <a:tc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b="1">
                          <a:solidFill>
                            <a:schemeClr val="bg1"/>
                          </a:solidFill>
                        </a:rPr>
                        <a:t>UTI MÓVEL CEGONHA</a:t>
                      </a:r>
                      <a:endParaRPr sz="3000" b="1">
                        <a:solidFill>
                          <a:schemeClr val="bg1"/>
                        </a:solidFill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62"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VALOR UTI MÓVEL</a:t>
                      </a:r>
                      <a:endParaRPr sz="2300" kern="1200" spc="-30">
                        <a:solidFill>
                          <a:srgbClr val="000000"/>
                        </a:solidFill>
                        <a:latin typeface="Rawline 3"/>
                        <a:ea typeface="+mn-ea"/>
                        <a:cs typeface="+mn-cs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NASCIDOS VIVOS</a:t>
                      </a:r>
                      <a:endParaRPr sz="2300" kern="1200" spc="-30">
                        <a:solidFill>
                          <a:srgbClr val="000000"/>
                        </a:solidFill>
                        <a:latin typeface="Rawline 3"/>
                        <a:ea typeface="+mn-ea"/>
                        <a:cs typeface="+mn-cs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QUANT. POR MACRO*</a:t>
                      </a:r>
                      <a:endParaRPr sz="2300" kern="1200" spc="-30">
                        <a:solidFill>
                          <a:srgbClr val="000000"/>
                        </a:solidFill>
                        <a:latin typeface="Rawline 3"/>
                        <a:ea typeface="+mn-ea"/>
                        <a:cs typeface="+mn-cs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Nº MACROS</a:t>
                      </a:r>
                      <a:endParaRPr sz="2300" kern="1200" spc="-30">
                        <a:solidFill>
                          <a:srgbClr val="000000"/>
                        </a:solidFill>
                        <a:latin typeface="Rawline 3"/>
                        <a:ea typeface="+mn-ea"/>
                        <a:cs typeface="+mn-cs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TOTAL DE UTI MÓVEL</a:t>
                      </a:r>
                      <a:endParaRPr sz="2300" kern="1200" spc="-30">
                        <a:solidFill>
                          <a:srgbClr val="000000"/>
                        </a:solidFill>
                        <a:latin typeface="Rawline 3"/>
                        <a:ea typeface="+mn-ea"/>
                        <a:cs typeface="+mn-cs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MENSAL</a:t>
                      </a:r>
                      <a:endParaRPr sz="2300" kern="1200" spc="-30">
                        <a:solidFill>
                          <a:srgbClr val="000000"/>
                        </a:solidFill>
                        <a:latin typeface="Rawline 3"/>
                        <a:ea typeface="+mn-ea"/>
                        <a:cs typeface="+mn-cs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kern="1200" spc="-30">
                          <a:solidFill>
                            <a:srgbClr val="000000"/>
                          </a:solidFill>
                          <a:latin typeface="Rawline 3"/>
                          <a:ea typeface="+mn-ea"/>
                          <a:cs typeface="+mn-cs"/>
                        </a:rPr>
                        <a:t>ANUAL</a:t>
                      </a:r>
                      <a:endParaRPr sz="2300" kern="1200" spc="-30">
                        <a:solidFill>
                          <a:srgbClr val="000000"/>
                        </a:solidFill>
                        <a:latin typeface="Rawline 3"/>
                        <a:ea typeface="+mn-ea"/>
                        <a:cs typeface="+mn-cs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34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R$ 50.500,00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00 - 50.000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R$ 5.252.000,00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R$ 63.024.000,00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0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R$ 50.500,00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50.001 - 100.000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2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R$ 1.010.000,00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R$ 12.120.000,00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R$ 50.500,00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100.001-150.000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R$ 151.500,00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R$ 1.818.000,00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R$ 50.500,00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&gt;150.000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R$ 202.000,00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R$ 2.424.000,00</a:t>
                      </a:r>
                      <a:endParaRPr sz="24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6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5600"/>
                        <a:t>TOTAL</a:t>
                      </a:r>
                      <a:endParaRPr sz="56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600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131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R$ 6.615.500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R$ 79.386.000,00</a:t>
                      </a:r>
                      <a:endParaRPr sz="2400" b="1"/>
                    </a:p>
                  </a:txBody>
                  <a:tcPr marL="57150" marR="57150" marT="38100" marB="38100" anchor="ctr">
                    <a:lnL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Google Shape;82;p18">
            <a:extLst>
              <a:ext uri="{FF2B5EF4-FFF2-40B4-BE49-F238E27FC236}">
                <a16:creationId xmlns:a16="http://schemas.microsoft.com/office/drawing/2014/main" id="{2553DFBA-76C1-13FA-C7A4-F053E4C968A3}"/>
              </a:ext>
            </a:extLst>
          </p:cNvPr>
          <p:cNvSpPr txBox="1"/>
          <p:nvPr/>
        </p:nvSpPr>
        <p:spPr>
          <a:xfrm>
            <a:off x="317511" y="9339453"/>
            <a:ext cx="1339218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r>
              <a:rPr lang="pt-BR" sz="2400" i="1"/>
              <a:t>*Após 1 ano rever nos planos de ação regional com os tempos de resposta dos transportes </a:t>
            </a:r>
            <a:endParaRPr sz="2400" i="1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30C8B90A-0D10-8C89-E761-879C31595D78}"/>
              </a:ext>
            </a:extLst>
          </p:cNvPr>
          <p:cNvGrpSpPr/>
          <p:nvPr/>
        </p:nvGrpSpPr>
        <p:grpSpPr>
          <a:xfrm>
            <a:off x="0" y="1931842"/>
            <a:ext cx="3761106" cy="2090781"/>
            <a:chOff x="0" y="-47625"/>
            <a:chExt cx="812800" cy="149963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A7181F-0BB0-DE9B-F0AD-41AA76C5221F}"/>
                </a:ext>
              </a:extLst>
            </p:cNvPr>
            <p:cNvSpPr/>
            <p:nvPr/>
          </p:nvSpPr>
          <p:spPr>
            <a:xfrm>
              <a:off x="0" y="0"/>
              <a:ext cx="355895" cy="1452005"/>
            </a:xfrm>
            <a:custGeom>
              <a:avLst/>
              <a:gdLst/>
              <a:ahLst/>
              <a:cxnLst/>
              <a:rect l="l" t="t" r="r" b="b"/>
              <a:pathLst>
                <a:path w="355895" h="1452005">
                  <a:moveTo>
                    <a:pt x="0" y="0"/>
                  </a:moveTo>
                  <a:lnTo>
                    <a:pt x="355895" y="0"/>
                  </a:lnTo>
                  <a:lnTo>
                    <a:pt x="355895" y="1452005"/>
                  </a:lnTo>
                  <a:lnTo>
                    <a:pt x="0" y="1452005"/>
                  </a:lnTo>
                  <a:close/>
                </a:path>
              </a:pathLst>
            </a:custGeom>
            <a:solidFill>
              <a:srgbClr val="FEE1D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F335CA1F-DA17-7831-16A8-E13AA339D1A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Google Shape;89;p19">
            <a:extLst>
              <a:ext uri="{FF2B5EF4-FFF2-40B4-BE49-F238E27FC236}">
                <a16:creationId xmlns:a16="http://schemas.microsoft.com/office/drawing/2014/main" id="{D5111AAB-F745-08D8-72F4-6A8C7DF0C98C}"/>
              </a:ext>
            </a:extLst>
          </p:cNvPr>
          <p:cNvSpPr txBox="1"/>
          <p:nvPr/>
        </p:nvSpPr>
        <p:spPr>
          <a:xfrm>
            <a:off x="-2684" y="1933934"/>
            <a:ext cx="17884790" cy="226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571500" indent="-533400" algn="just">
              <a:buSzPts val="1600"/>
              <a:buFont typeface="Arial"/>
              <a:buChar char="•"/>
            </a:pPr>
            <a:r>
              <a:rPr lang="pt-BR" sz="2700">
                <a:latin typeface="Rawline 3" panose="020B0604020202020204" charset="0"/>
                <a:ea typeface="Calibri"/>
                <a:cs typeface="Calibri"/>
              </a:rPr>
              <a:t>RECURSO</a:t>
            </a:r>
            <a:r>
              <a:rPr lang="pt-BR" sz="2700">
                <a:solidFill>
                  <a:schemeClr val="dk1"/>
                </a:solidFill>
                <a:latin typeface="Rawline 3" panose="020B0604020202020204" charset="0"/>
              </a:rPr>
              <a:t> FINANCEIRO PARA CUSTEIO DE TRANSPORTE INTER-HOSPITALAR PARA GESTANTE E RECÉM-NASCIDO QUE NECESSITEM DE CUIDADOS INTENSIVOS, DE USO EXCLUSIVO PARA REDE MATERNO INFANTIL; </a:t>
            </a:r>
            <a:endParaRPr lang="pt-BR" sz="2700">
              <a:latin typeface="Rawline 3" panose="020B0604020202020204" charset="0"/>
              <a:cs typeface="Arial"/>
            </a:endParaRPr>
          </a:p>
          <a:p>
            <a:pPr marL="571500" indent="-533400" algn="just">
              <a:buSzPts val="1600"/>
              <a:buFont typeface="Arial"/>
              <a:buChar char="•"/>
            </a:pPr>
            <a:r>
              <a:rPr lang="pt-BR" sz="2700">
                <a:latin typeface="Rawline 3" panose="020B0604020202020204" charset="0"/>
              </a:rPr>
              <a:t>REGULAÇÃO DO TRANSPORTE INTER-HOSPITALAR PARA OS CASOS INDICADOS NAS MACROS LIGADAS AS CENTRAIS DE REGULAÇÃO DE LEITOS OU CENTRAL DE REGULAÇÃO DE URGÊNCIAS.</a:t>
            </a:r>
            <a:r>
              <a:rPr lang="pt-BR" sz="27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 </a:t>
            </a:r>
            <a:r>
              <a:rPr lang="pt-BR" sz="2700">
                <a:solidFill>
                  <a:schemeClr val="dk1"/>
                </a:solidFill>
                <a:latin typeface="Rawline 3" panose="020B0604020202020204" charset="0"/>
              </a:rPr>
              <a:t> </a:t>
            </a:r>
            <a:endParaRPr sz="2700">
              <a:solidFill>
                <a:schemeClr val="dk1"/>
              </a:solidFill>
              <a:latin typeface="Rawline 3" panose="020B0604020202020204" charset="0"/>
              <a:ea typeface="Calibri"/>
              <a:cs typeface="Calibri"/>
            </a:endParaRPr>
          </a:p>
        </p:txBody>
      </p:sp>
      <p:sp>
        <p:nvSpPr>
          <p:cNvPr id="6" name="Google Shape;75;p17">
            <a:extLst>
              <a:ext uri="{FF2B5EF4-FFF2-40B4-BE49-F238E27FC236}">
                <a16:creationId xmlns:a16="http://schemas.microsoft.com/office/drawing/2014/main" id="{F7C12C61-6998-DB7D-95ED-A073B2EEAE73}"/>
              </a:ext>
            </a:extLst>
          </p:cNvPr>
          <p:cNvSpPr txBox="1"/>
          <p:nvPr/>
        </p:nvSpPr>
        <p:spPr>
          <a:xfrm>
            <a:off x="442451" y="284251"/>
            <a:ext cx="14797170" cy="166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ts val="2600"/>
            </a:pPr>
            <a:r>
              <a:rPr lang="pt-BR" sz="5000">
                <a:latin typeface="Rawline 3" panose="020B0604020202020204" charset="0"/>
                <a:cs typeface="Segoe UI"/>
                <a:sym typeface="Calibri"/>
              </a:rPr>
              <a:t>Sistema</a:t>
            </a:r>
            <a:r>
              <a:rPr lang="pt-BR" sz="5200" i="1">
                <a:latin typeface="Rawline 3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pt-BR" sz="5000">
                <a:latin typeface="Rawline 3" panose="020B0604020202020204" charset="0"/>
                <a:cs typeface="Segoe UI"/>
                <a:sym typeface="Calibri"/>
              </a:rPr>
              <a:t>Logístico</a:t>
            </a:r>
            <a:r>
              <a:rPr lang="pt-BR" sz="5000" b="1">
                <a:solidFill>
                  <a:srgbClr val="FF6464"/>
                </a:solidFill>
                <a:latin typeface="Rawline 3" panose="020B0604020202020204" charset="0"/>
                <a:cs typeface="Segoe UI"/>
                <a:sym typeface="Calibri"/>
              </a:rPr>
              <a:t> </a:t>
            </a:r>
            <a:endParaRPr sz="5000" b="1">
              <a:solidFill>
                <a:srgbClr val="FF6464"/>
              </a:solidFill>
              <a:latin typeface="Rawline 3" panose="020B0604020202020204" charset="0"/>
              <a:cs typeface="Segoe UI"/>
              <a:sym typeface="Calibri"/>
            </a:endParaRPr>
          </a:p>
          <a:p>
            <a:pPr>
              <a:lnSpc>
                <a:spcPct val="90000"/>
              </a:lnSpc>
              <a:buSzPts val="2600"/>
            </a:pPr>
            <a:r>
              <a:rPr lang="pt-BR" sz="6000" spc="-80">
                <a:solidFill>
                  <a:srgbClr val="FF6464"/>
                </a:solidFill>
                <a:latin typeface="Rawline 1 Bold"/>
                <a:sym typeface="Calibri"/>
              </a:rPr>
              <a:t>TRANSPORTE INTER-HOSPITALAR</a:t>
            </a:r>
            <a:endParaRPr sz="6000" spc="-80">
              <a:solidFill>
                <a:srgbClr val="FF6464"/>
              </a:solidFill>
              <a:latin typeface="Rawline 1 Bold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816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2B209A8C-E345-A635-E653-DB0D5C5E8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77640"/>
              </p:ext>
            </p:extLst>
          </p:nvPr>
        </p:nvGraphicFramePr>
        <p:xfrm>
          <a:off x="707923" y="2503833"/>
          <a:ext cx="16551377" cy="3696424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4270424">
                  <a:extLst>
                    <a:ext uri="{9D8B030D-6E8A-4147-A177-3AD203B41FA5}">
                      <a16:colId xmlns:a16="http://schemas.microsoft.com/office/drawing/2014/main" val="2775177698"/>
                    </a:ext>
                  </a:extLst>
                </a:gridCol>
                <a:gridCol w="3889438">
                  <a:extLst>
                    <a:ext uri="{9D8B030D-6E8A-4147-A177-3AD203B41FA5}">
                      <a16:colId xmlns:a16="http://schemas.microsoft.com/office/drawing/2014/main" val="1327358442"/>
                    </a:ext>
                  </a:extLst>
                </a:gridCol>
                <a:gridCol w="3693576">
                  <a:extLst>
                    <a:ext uri="{9D8B030D-6E8A-4147-A177-3AD203B41FA5}">
                      <a16:colId xmlns:a16="http://schemas.microsoft.com/office/drawing/2014/main" val="1281746978"/>
                    </a:ext>
                  </a:extLst>
                </a:gridCol>
                <a:gridCol w="4697939">
                  <a:extLst>
                    <a:ext uri="{9D8B030D-6E8A-4147-A177-3AD203B41FA5}">
                      <a16:colId xmlns:a16="http://schemas.microsoft.com/office/drawing/2014/main" val="2252994728"/>
                    </a:ext>
                  </a:extLst>
                </a:gridCol>
              </a:tblGrid>
              <a:tr h="1043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Rawline 5" panose="020B0604020202020204" charset="0"/>
                        </a:rPr>
                        <a:t>INDICADOR*</a:t>
                      </a:r>
                      <a:endParaRPr lang="pt-BR" sz="3000" b="1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Rawline 5" panose="020B0604020202020204" charset="0"/>
                        </a:rPr>
                        <a:t>INCENTIVO POR NV*</a:t>
                      </a:r>
                      <a:endParaRPr lang="pt-BR" sz="3000" b="1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Rawline 5" panose="020B0604020202020204" charset="0"/>
                        </a:rPr>
                        <a:t>N.</a:t>
                      </a:r>
                      <a:r>
                        <a:rPr lang="pt-BR" sz="3000" u="none" strike="noStrike" baseline="0">
                          <a:effectLst/>
                          <a:latin typeface="Rawline 5" panose="020B0604020202020204" charset="0"/>
                        </a:rPr>
                        <a:t> NASCIDOS VIVOS</a:t>
                      </a:r>
                      <a:r>
                        <a:rPr lang="pt-BR" sz="3000" u="none" strike="noStrike">
                          <a:effectLst/>
                          <a:latin typeface="Rawline 5" panose="020B0604020202020204" charset="0"/>
                        </a:rPr>
                        <a:t>**</a:t>
                      </a:r>
                      <a:endParaRPr lang="pt-BR" sz="3000" b="1" i="0" u="none" strike="noStrike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Rawline 5" panose="020B0604020202020204" charset="0"/>
                        </a:rPr>
                        <a:t>IMPACTO ANUAL</a:t>
                      </a:r>
                      <a:endParaRPr lang="pt-BR" sz="3000" b="1" i="0" u="none" strike="noStrike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D5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70208"/>
                  </a:ext>
                </a:extLst>
              </a:tr>
              <a:tr h="6620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NÍVEL</a:t>
                      </a:r>
                      <a:r>
                        <a:rPr lang="pt-BR" sz="2400" u="none" strike="noStrike" baseline="0" dirty="0">
                          <a:effectLst/>
                          <a:latin typeface="Rawline 5" panose="020B0604020202020204" charset="0"/>
                        </a:rPr>
                        <a:t> I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R$ 282,00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2.560.320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R$ 722.010.240,00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848493"/>
                  </a:ext>
                </a:extLst>
              </a:tr>
              <a:tr h="6637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NÍVEL II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R$ 225,00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  <a:latin typeface="Rawline 5" panose="020B0604020202020204" charset="0"/>
                        </a:rPr>
                        <a:t>2.560.320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R$ 576.072.000,00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493448"/>
                  </a:ext>
                </a:extLst>
              </a:tr>
              <a:tr h="6637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NÍVEL</a:t>
                      </a:r>
                      <a:r>
                        <a:rPr lang="pt-BR" sz="2400" u="none" strike="noStrike" baseline="0" dirty="0">
                          <a:effectLst/>
                          <a:latin typeface="Rawline 5" panose="020B0604020202020204" charset="0"/>
                        </a:rPr>
                        <a:t> III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R$ 170,00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  <a:latin typeface="Rawline 5" panose="020B0604020202020204" charset="0"/>
                        </a:rPr>
                        <a:t>2.560.320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R$ 435.254.400,00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298193"/>
                  </a:ext>
                </a:extLst>
              </a:tr>
              <a:tr h="6637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NÍVEL V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R$ 140,00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  <a:latin typeface="Rawline 5" panose="020B0604020202020204" charset="0"/>
                        </a:rPr>
                        <a:t>2.560.320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Rawline 5" panose="020B0604020202020204" charset="0"/>
                        </a:rPr>
                        <a:t>R$ 358.444.800,00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Rawline 5" panose="020B0604020202020204" charset="0"/>
                      </a:endParaRPr>
                    </a:p>
                  </a:txBody>
                  <a:tcPr marL="17250" marR="17250" marT="1725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89602"/>
                  </a:ext>
                </a:extLst>
              </a:tr>
            </a:tbl>
          </a:graphicData>
        </a:graphic>
      </p:graphicFrame>
      <p:sp>
        <p:nvSpPr>
          <p:cNvPr id="4" name="Google Shape;147;p26">
            <a:extLst>
              <a:ext uri="{FF2B5EF4-FFF2-40B4-BE49-F238E27FC236}">
                <a16:creationId xmlns:a16="http://schemas.microsoft.com/office/drawing/2014/main" id="{CF4D33A2-5C28-C567-33A4-300D84EC268D}"/>
              </a:ext>
            </a:extLst>
          </p:cNvPr>
          <p:cNvSpPr txBox="1"/>
          <p:nvPr/>
        </p:nvSpPr>
        <p:spPr>
          <a:xfrm>
            <a:off x="455332" y="253947"/>
            <a:ext cx="14436600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5400" b="1" spc="-80">
                <a:solidFill>
                  <a:srgbClr val="FF6464"/>
                </a:solidFill>
                <a:latin typeface="Rawline 1 Bold"/>
                <a:ea typeface="Calibri"/>
                <a:cs typeface="Calibri"/>
                <a:sym typeface="Calibri"/>
              </a:rPr>
              <a:t>QUALIFICAÇÃO DA REDE</a:t>
            </a:r>
            <a:endParaRPr lang="pt-BR" sz="3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50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Google Shape;147;p26">
            <a:extLst>
              <a:ext uri="{FF2B5EF4-FFF2-40B4-BE49-F238E27FC236}">
                <a16:creationId xmlns:a16="http://schemas.microsoft.com/office/drawing/2014/main" id="{785E77E8-C057-5EF8-1F75-FAD0B2048DE8}"/>
              </a:ext>
            </a:extLst>
          </p:cNvPr>
          <p:cNvSpPr txBox="1"/>
          <p:nvPr/>
        </p:nvSpPr>
        <p:spPr>
          <a:xfrm>
            <a:off x="455332" y="134026"/>
            <a:ext cx="9393206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5400" b="1" spc="-80">
                <a:solidFill>
                  <a:srgbClr val="FF6464"/>
                </a:solidFill>
                <a:latin typeface="Rawline 1 Bold"/>
                <a:ea typeface="Calibri"/>
                <a:cs typeface="Calibri"/>
                <a:sym typeface="Calibri"/>
              </a:rPr>
              <a:t>QUADRO RESUMO</a:t>
            </a:r>
          </a:p>
          <a:p>
            <a:pPr>
              <a:lnSpc>
                <a:spcPct val="90000"/>
              </a:lnSpc>
            </a:pPr>
            <a:r>
              <a:rPr lang="pt-BR" sz="5400" b="1" spc="-80">
                <a:solidFill>
                  <a:srgbClr val="FF6464"/>
                </a:solidFill>
                <a:latin typeface="Rawline 1 Bold"/>
                <a:ea typeface="Calibri"/>
                <a:cs typeface="Calibri"/>
                <a:sym typeface="Calibri"/>
              </a:rPr>
              <a:t>NOVA REDE CEGONHA</a:t>
            </a:r>
            <a:endParaRPr lang="pt-BR" sz="3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57115"/>
              </p:ext>
            </p:extLst>
          </p:nvPr>
        </p:nvGraphicFramePr>
        <p:xfrm>
          <a:off x="688769" y="2415666"/>
          <a:ext cx="17007560" cy="6744699"/>
        </p:xfrm>
        <a:graphic>
          <a:graphicData uri="http://schemas.openxmlformats.org/drawingml/2006/table">
            <a:tbl>
              <a:tblPr firstRow="1" lastRow="1">
                <a:tableStyleId>{85BE263C-DBD7-4A20-BB59-AAB30ACAA65A}</a:tableStyleId>
              </a:tblPr>
              <a:tblGrid>
                <a:gridCol w="4083857">
                  <a:extLst>
                    <a:ext uri="{9D8B030D-6E8A-4147-A177-3AD203B41FA5}">
                      <a16:colId xmlns:a16="http://schemas.microsoft.com/office/drawing/2014/main" val="3256143057"/>
                    </a:ext>
                  </a:extLst>
                </a:gridCol>
                <a:gridCol w="3623229">
                  <a:extLst>
                    <a:ext uri="{9D8B030D-6E8A-4147-A177-3AD203B41FA5}">
                      <a16:colId xmlns:a16="http://schemas.microsoft.com/office/drawing/2014/main" val="3394018932"/>
                    </a:ext>
                  </a:extLst>
                </a:gridCol>
                <a:gridCol w="5087878">
                  <a:extLst>
                    <a:ext uri="{9D8B030D-6E8A-4147-A177-3AD203B41FA5}">
                      <a16:colId xmlns:a16="http://schemas.microsoft.com/office/drawing/2014/main" val="1437193947"/>
                    </a:ext>
                  </a:extLst>
                </a:gridCol>
                <a:gridCol w="4156200">
                  <a:extLst>
                    <a:ext uri="{9D8B030D-6E8A-4147-A177-3AD203B41FA5}">
                      <a16:colId xmlns:a16="http://schemas.microsoft.com/office/drawing/2014/main" val="2202029320"/>
                    </a:ext>
                  </a:extLst>
                </a:gridCol>
                <a:gridCol w="56396">
                  <a:extLst>
                    <a:ext uri="{9D8B030D-6E8A-4147-A177-3AD203B41FA5}">
                      <a16:colId xmlns:a16="http://schemas.microsoft.com/office/drawing/2014/main" val="2298551889"/>
                    </a:ext>
                  </a:extLst>
                </a:gridCol>
              </a:tblGrid>
              <a:tr h="10476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VALORES PAGOS HOJE 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PROPOSTA SEM NOVOS COMPONENTES - ATUALIZAÇÃO DE VALORES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A2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PROPOSTA COM NOVOS COMPONENTES E ATUALIZAÇÃO DE VALORES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5702582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UTIN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R$                     1.314.977.704,70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R$                                             1.566.097.470,00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1.690.270.470,00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943884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UCINCO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313.743.780,00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               571.461.885,00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623.397.735,00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1518048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UCINCA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53.414.100,00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               181.607.940,00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124.988.994,00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200996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LEITOS DE ALTO RISCO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243.986.760,00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               284.391.648,00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284.391.648,00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147159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CGBP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20.160.000,00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R$                                                  26.208.000,00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  37.440.000,00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1313022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CPN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39.840.000,00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                 51.792.000,00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217.152.000,00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01711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ANEO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N/A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N/A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  103.200.000,00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68553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AGAR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N/A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N/A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  206.400.000,00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046569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REGULAÇÃO 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N/A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N/A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  35.743.680,00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511659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TRANSPORTE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N/A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N/A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  79.386.000,00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14394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PRODUÇÃO MAC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R$                     1.260.301.280,89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 R$                                             1.260.301.280,89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1.260.301.280,89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79642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QUALIFICAÇÃO DE REDE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N/A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N/A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 R$                                 719.961.984,00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C6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821589"/>
                  </a:ext>
                </a:extLst>
              </a:tr>
              <a:tr h="402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2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R$                     3.246.423.625,59 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R$                                             3.941.860.223,89 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R$                              5.382.633.791,89 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62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24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ECBF74B-EBFF-F4BD-CB49-D3CA1B51A9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D97A2E3-4DD6-E925-5DF5-7446B164B074}"/>
              </a:ext>
            </a:extLst>
          </p:cNvPr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37">
            <a:extLst>
              <a:ext uri="{FF2B5EF4-FFF2-40B4-BE49-F238E27FC236}">
                <a16:creationId xmlns:a16="http://schemas.microsoft.com/office/drawing/2014/main" id="{17D1F52F-7AF1-D6C1-2908-6DDA4B96E6B4}"/>
              </a:ext>
            </a:extLst>
          </p:cNvPr>
          <p:cNvSpPr txBox="1"/>
          <p:nvPr/>
        </p:nvSpPr>
        <p:spPr>
          <a:xfrm>
            <a:off x="396278" y="169490"/>
            <a:ext cx="1555198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6950" dirty="0">
                <a:solidFill>
                  <a:srgbClr val="FF6464"/>
                </a:solidFill>
                <a:latin typeface="Rawline 1"/>
              </a:rPr>
              <a:t>FINANCIAMENTO DOS COMPONENTES ESPECIALIZADOS</a:t>
            </a:r>
            <a:endParaRPr lang="en-US" sz="4400" dirty="0">
              <a:solidFill>
                <a:srgbClr val="FF6464"/>
              </a:solidFill>
              <a:latin typeface="Rawline 1"/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17D1F52F-7AF1-D6C1-2908-6DDA4B96E6B4}"/>
              </a:ext>
            </a:extLst>
          </p:cNvPr>
          <p:cNvSpPr txBox="1"/>
          <p:nvPr/>
        </p:nvSpPr>
        <p:spPr>
          <a:xfrm>
            <a:off x="8481504" y="2139695"/>
            <a:ext cx="15551980" cy="4166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000" i="1" dirty="0">
                <a:solidFill>
                  <a:srgbClr val="FF6464"/>
                </a:solidFill>
                <a:latin typeface="Rawline 1"/>
              </a:rPr>
              <a:t>ATUALIZAÇÃO DE VALORES</a:t>
            </a:r>
          </a:p>
          <a:p>
            <a:pPr>
              <a:lnSpc>
                <a:spcPts val="6719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 1"/>
              </a:rPr>
              <a:t>UNIDADES DE CUIDADO NEONATAL</a:t>
            </a:r>
          </a:p>
          <a:p>
            <a:pPr>
              <a:lnSpc>
                <a:spcPts val="6719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 1"/>
              </a:rPr>
              <a:t>CENTROS DE PARTO NORMAL</a:t>
            </a:r>
          </a:p>
          <a:p>
            <a:pPr>
              <a:lnSpc>
                <a:spcPts val="6719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 1"/>
              </a:rPr>
              <a:t>LEITOS DE GESTAÇÃO DE ALTO RISCO</a:t>
            </a:r>
          </a:p>
          <a:p>
            <a:pPr>
              <a:lnSpc>
                <a:spcPts val="6719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 1"/>
              </a:rPr>
              <a:t>CASA DA GESTANTE, BEBÊ E PUÉRPERA</a:t>
            </a: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17D1F52F-7AF1-D6C1-2908-6DDA4B96E6B4}"/>
              </a:ext>
            </a:extLst>
          </p:cNvPr>
          <p:cNvSpPr txBox="1"/>
          <p:nvPr/>
        </p:nvSpPr>
        <p:spPr>
          <a:xfrm>
            <a:off x="154231" y="5603193"/>
            <a:ext cx="16103263" cy="4296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000" i="1" dirty="0">
                <a:solidFill>
                  <a:srgbClr val="FF6464"/>
                </a:solidFill>
                <a:latin typeface="Rawline 1"/>
              </a:rPr>
              <a:t>NOVO FINANCIAMENTO</a:t>
            </a:r>
          </a:p>
          <a:p>
            <a:pPr>
              <a:lnSpc>
                <a:spcPts val="6719"/>
              </a:lnSpc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 1"/>
              </a:rPr>
              <a:t>SISTEMA DE TRANSPORTE</a:t>
            </a:r>
          </a:p>
          <a:p>
            <a:pPr>
              <a:lnSpc>
                <a:spcPts val="6719"/>
              </a:lnSpc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 1"/>
              </a:rPr>
              <a:t>QUALIFICAÇÃO DAS CENTRAIS DE LEITO </a:t>
            </a:r>
          </a:p>
          <a:p>
            <a:pPr>
              <a:lnSpc>
                <a:spcPts val="6719"/>
              </a:lnSpc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 1"/>
              </a:rPr>
              <a:t>AMBULATÓRIOS DE GESTAÇÃO DE ALTO RISCO E DE EGRESSOS DA UTI NEONATAL </a:t>
            </a:r>
          </a:p>
          <a:p>
            <a:pPr>
              <a:lnSpc>
                <a:spcPts val="6719"/>
              </a:lnSpc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 1"/>
              </a:rPr>
              <a:t>INCENTIVO DE QUALIFICAÇÃO DE REDE </a:t>
            </a:r>
          </a:p>
        </p:txBody>
      </p:sp>
    </p:spTree>
    <p:extLst>
      <p:ext uri="{BB962C8B-B14F-4D97-AF65-F5344CB8AC3E}">
        <p14:creationId xmlns:p14="http://schemas.microsoft.com/office/powerpoint/2010/main" val="37921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60" y="335216"/>
            <a:ext cx="16200000" cy="1923384"/>
          </a:xfrm>
        </p:spPr>
        <p:txBody>
          <a:bodyPr>
            <a:noAutofit/>
          </a:bodyPr>
          <a:lstStyle/>
          <a:p>
            <a:r>
              <a:rPr lang="pt-BR" altLang="pt-BR" sz="6950" dirty="0">
                <a:solidFill>
                  <a:srgbClr val="FF6464"/>
                </a:solidFill>
                <a:latin typeface="Rawline 1"/>
                <a:ea typeface="+mn-ea"/>
                <a:cs typeface="+mn-cs"/>
              </a:rPr>
              <a:t>Centro de Parto Normal</a:t>
            </a:r>
            <a:br>
              <a:rPr lang="pt-BR" altLang="pt-BR" sz="6950" dirty="0">
                <a:solidFill>
                  <a:srgbClr val="FF6464"/>
                </a:solidFill>
                <a:latin typeface="Rawline 1"/>
                <a:ea typeface="+mn-ea"/>
                <a:cs typeface="+mn-cs"/>
              </a:rPr>
            </a:br>
            <a:r>
              <a:rPr lang="pt-BR" altLang="pt-BR" sz="6950" dirty="0" err="1">
                <a:solidFill>
                  <a:srgbClr val="FF6464"/>
                </a:solidFill>
                <a:latin typeface="Rawline 1"/>
                <a:ea typeface="+mn-ea"/>
                <a:cs typeface="+mn-cs"/>
              </a:rPr>
              <a:t>Intra-hospitalar</a:t>
            </a:r>
            <a:r>
              <a:rPr lang="pt-BR" altLang="pt-BR" sz="6950" dirty="0">
                <a:solidFill>
                  <a:srgbClr val="FF6464"/>
                </a:solidFill>
                <a:latin typeface="Rawline 1"/>
                <a:ea typeface="+mn-ea"/>
                <a:cs typeface="+mn-cs"/>
              </a:rPr>
              <a:t> e </a:t>
            </a:r>
            <a:r>
              <a:rPr lang="pt-BR" altLang="pt-BR" sz="6950" dirty="0" err="1">
                <a:solidFill>
                  <a:srgbClr val="FF6464"/>
                </a:solidFill>
                <a:latin typeface="Rawline 1"/>
                <a:ea typeface="+mn-ea"/>
                <a:cs typeface="+mn-cs"/>
              </a:rPr>
              <a:t>Peri-hospitalar</a:t>
            </a:r>
            <a:endParaRPr lang="pt-BR" sz="6950" dirty="0">
              <a:solidFill>
                <a:srgbClr val="FF6464"/>
              </a:solidFill>
              <a:latin typeface="Rawline 1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482830" y="2977187"/>
            <a:ext cx="9044798" cy="49398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Unidades de saúde destinadas à assistência ao parto de baixo risco pertencentes ou vinculadas, respectivamente, a um estabelecimento hospitalar, localizadas, em suas dependências internas ou imediações.</a:t>
            </a:r>
          </a:p>
          <a:p>
            <a:pPr algn="just">
              <a:lnSpc>
                <a:spcPct val="150000"/>
              </a:lnSpc>
            </a:pPr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Atualização dos Valores por tipo em +30%</a:t>
            </a:r>
          </a:p>
          <a:p>
            <a:pPr algn="just">
              <a:lnSpc>
                <a:spcPct val="150000"/>
              </a:lnSpc>
            </a:pPr>
            <a:r>
              <a:rPr lang="pt-BR" sz="3000" dirty="0"/>
              <a:t>Novas habilitações somente para CPN com 5 Leitos</a:t>
            </a:r>
          </a:p>
        </p:txBody>
      </p:sp>
      <p:pic>
        <p:nvPicPr>
          <p:cNvPr id="1026" name="Picture 2" descr="Maternidade do Hospital Esperança ganha Centro de Parto Normal - Rede D'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4" y="3121729"/>
            <a:ext cx="7572329" cy="50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0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Google Shape;147;p26">
            <a:extLst>
              <a:ext uri="{FF2B5EF4-FFF2-40B4-BE49-F238E27FC236}">
                <a16:creationId xmlns:a16="http://schemas.microsoft.com/office/drawing/2014/main" id="{F85D33E7-354B-8359-F4FE-00269A9D5C9D}"/>
              </a:ext>
            </a:extLst>
          </p:cNvPr>
          <p:cNvSpPr txBox="1"/>
          <p:nvPr/>
        </p:nvSpPr>
        <p:spPr>
          <a:xfrm>
            <a:off x="442451" y="293884"/>
            <a:ext cx="14436600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5400" spc="-80">
                <a:solidFill>
                  <a:srgbClr val="FF6464"/>
                </a:solidFill>
                <a:latin typeface="Rawline 1 Bold"/>
                <a:sym typeface="Calibri"/>
              </a:rPr>
              <a:t>CENTROS DE PARTO NORMAL - CPN </a:t>
            </a:r>
            <a:endParaRPr lang="pt-BR" sz="5400" spc="-80">
              <a:solidFill>
                <a:srgbClr val="FF6464"/>
              </a:solidFill>
              <a:latin typeface="Rawline 1 Bold"/>
            </a:endParaRPr>
          </a:p>
        </p:txBody>
      </p:sp>
      <p:graphicFrame>
        <p:nvGraphicFramePr>
          <p:cNvPr id="7" name="Google Shape;148;p26">
            <a:extLst>
              <a:ext uri="{FF2B5EF4-FFF2-40B4-BE49-F238E27FC236}">
                <a16:creationId xmlns:a16="http://schemas.microsoft.com/office/drawing/2014/main" id="{F6DFD271-392C-8BDF-A2DE-1C16A881C514}"/>
              </a:ext>
            </a:extLst>
          </p:cNvPr>
          <p:cNvGraphicFramePr/>
          <p:nvPr/>
        </p:nvGraphicFramePr>
        <p:xfrm>
          <a:off x="1158404" y="1320784"/>
          <a:ext cx="14535100" cy="4190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CENTROS DE PARTO NORMAL</a:t>
                      </a:r>
                      <a:endParaRPr sz="2400" b="1">
                        <a:solidFill>
                          <a:schemeClr val="bg1"/>
                        </a:solidFill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HABILITADOS</a:t>
                      </a:r>
                      <a:endParaRPr sz="2400" b="1">
                        <a:solidFill>
                          <a:schemeClr val="bg1"/>
                        </a:solidFill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REDE CEGONHA / MÊS</a:t>
                      </a:r>
                      <a:endParaRPr sz="2400" b="1">
                        <a:solidFill>
                          <a:schemeClr val="bg1"/>
                        </a:solidFill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REPASSE</a:t>
                      </a:r>
                      <a:r>
                        <a:rPr lang="pt-BR" sz="2400" b="1" baseline="0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 ATUAL/ANO</a:t>
                      </a:r>
                      <a:endParaRPr sz="2400" b="1">
                        <a:solidFill>
                          <a:schemeClr val="bg1"/>
                        </a:solidFill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CPNP 3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1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R$ 60.000,00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R$ 720.000,00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CPNP 5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8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R$ 100.000,00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R$ 9.600.000,00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CPNI I 3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4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R$ 50.000,00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R$ 2.400.000,00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CPNI I 5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7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R$ 80.000,00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R$ 6.720.000,00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CPNI II 3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18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R$ 40.000,00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R$ 8.640.000,00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CPNI II 5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14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R$ 70.000,00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R$ 11.760.000,00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R$ 39.840.000,00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oogle Shape;149;p26">
            <a:extLst>
              <a:ext uri="{FF2B5EF4-FFF2-40B4-BE49-F238E27FC236}">
                <a16:creationId xmlns:a16="http://schemas.microsoft.com/office/drawing/2014/main" id="{1943698B-2ABC-29D9-02F1-0668618FDDFC}"/>
              </a:ext>
            </a:extLst>
          </p:cNvPr>
          <p:cNvGraphicFramePr/>
          <p:nvPr/>
        </p:nvGraphicFramePr>
        <p:xfrm>
          <a:off x="1158354" y="5675708"/>
          <a:ext cx="14535150" cy="4190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0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CENTROS DE PARTO NORMAL</a:t>
                      </a:r>
                      <a:endParaRPr sz="2400" b="1">
                        <a:solidFill>
                          <a:schemeClr val="bg1"/>
                        </a:solidFill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HABILITADOS</a:t>
                      </a:r>
                      <a:endParaRPr sz="2400" b="1">
                        <a:solidFill>
                          <a:schemeClr val="bg1"/>
                        </a:solidFill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REDE CEGONHA + 30%</a:t>
                      </a:r>
                      <a:endParaRPr sz="2400" b="1">
                        <a:solidFill>
                          <a:schemeClr val="bg1"/>
                        </a:solidFill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ATUALIZAÇÃO</a:t>
                      </a:r>
                      <a:r>
                        <a:rPr lang="pt-BR" sz="2400" b="1" baseline="0">
                          <a:solidFill>
                            <a:schemeClr val="bg1"/>
                          </a:solidFill>
                          <a:latin typeface="Rawline 3" panose="020B0604020202020204" charset="0"/>
                        </a:rPr>
                        <a:t>/ANO</a:t>
                      </a:r>
                      <a:endParaRPr sz="2400" b="1">
                        <a:solidFill>
                          <a:schemeClr val="bg1"/>
                        </a:solidFill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CPNP 3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1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R$ 78.000,00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R$ 936.000,00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CPNP 5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8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R$ 130.000,00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R$ 12.480.000,00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CPNI I 3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4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R$ 65.000,00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R$ 3.120.000,00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CPNI I 5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7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R$ 104.000,00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R$ 8.736.000,00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CPNI II 3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18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R$ 52.000,00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R$ 11.232.000,00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CPNI II 5 PPP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3" panose="020B0604020202020204" charset="0"/>
                        </a:rPr>
                        <a:t>14</a:t>
                      </a:r>
                      <a:endParaRPr sz="24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R$ 91.000,00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3" panose="020B0604020202020204" charset="0"/>
                        </a:rPr>
                        <a:t>R$ 15.288.000,00</a:t>
                      </a:r>
                      <a:endParaRPr sz="24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>
                          <a:latin typeface="Rawline 3" panose="020B0604020202020204" charset="0"/>
                        </a:rPr>
                        <a:t>R$ 51.792.000,00</a:t>
                      </a:r>
                      <a:endParaRPr sz="2600" b="1">
                        <a:latin typeface="Rawline 3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8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277" y="-573613"/>
            <a:ext cx="16200000" cy="3152649"/>
          </a:xfrm>
        </p:spPr>
        <p:txBody>
          <a:bodyPr>
            <a:noAutofit/>
          </a:bodyPr>
          <a:lstStyle/>
          <a:p>
            <a:r>
              <a:rPr lang="pt-BR" altLang="pt-BR" sz="6950" dirty="0">
                <a:solidFill>
                  <a:srgbClr val="FF6464"/>
                </a:solidFill>
                <a:latin typeface="Rawline 1"/>
                <a:ea typeface="+mn-ea"/>
                <a:cs typeface="+mn-cs"/>
              </a:rPr>
              <a:t>Maternidade ou Hospital Geral</a:t>
            </a:r>
            <a:endParaRPr lang="pt-BR" sz="6950" dirty="0">
              <a:solidFill>
                <a:srgbClr val="FF6464"/>
              </a:solidFill>
              <a:latin typeface="Rawline 1"/>
              <a:ea typeface="+mn-ea"/>
              <a:cs typeface="+mn-cs"/>
            </a:endParaRPr>
          </a:p>
        </p:txBody>
      </p:sp>
      <p:pic>
        <p:nvPicPr>
          <p:cNvPr id="2050" name="Picture 2" descr="MATERNIDADE DO HOSPITAL MÃE DE DEUS REINAUGURADA APÓS INTENSA REFORMA - Mãe  de D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8" y="3486799"/>
            <a:ext cx="6727619" cy="33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014446" y="2712621"/>
            <a:ext cx="9405604" cy="49398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Atualização dos Valores de Leitos de Alto Risco +30%</a:t>
            </a:r>
          </a:p>
          <a:p>
            <a:pPr algn="just">
              <a:lnSpc>
                <a:spcPct val="150000"/>
              </a:lnSpc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De R$ 480,00 para R$ 576,00 a diária</a:t>
            </a:r>
          </a:p>
          <a:p>
            <a:pPr algn="just">
              <a:lnSpc>
                <a:spcPct val="150000"/>
              </a:lnSpc>
            </a:pPr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Atualização do Cálculo de taxa de ocupação para 90%</a:t>
            </a:r>
          </a:p>
          <a:p>
            <a:pPr algn="just">
              <a:lnSpc>
                <a:spcPct val="150000"/>
              </a:lnSpc>
            </a:pPr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Aumento no porcentual de habilitação regional de leitos GAR de 15% para 30%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62679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324" y="168215"/>
            <a:ext cx="16200000" cy="1532160"/>
          </a:xfrm>
        </p:spPr>
        <p:txBody>
          <a:bodyPr>
            <a:normAutofit/>
          </a:bodyPr>
          <a:lstStyle/>
          <a:p>
            <a:pPr algn="ctr"/>
            <a:r>
              <a:rPr lang="pt-BR" altLang="pt-BR" sz="6950" dirty="0">
                <a:solidFill>
                  <a:srgbClr val="FF6464"/>
                </a:solidFill>
                <a:latin typeface="Rawline 1"/>
                <a:ea typeface="+mn-ea"/>
                <a:cs typeface="+mn-cs"/>
              </a:rPr>
              <a:t>Unidades de Cuidado Neonatal</a:t>
            </a:r>
            <a:endParaRPr lang="pt-BR" sz="6950" dirty="0">
              <a:solidFill>
                <a:srgbClr val="FF6464"/>
              </a:solidFill>
              <a:latin typeface="Rawline 1"/>
              <a:ea typeface="+mn-ea"/>
              <a:cs typeface="+mn-cs"/>
            </a:endParaRPr>
          </a:p>
        </p:txBody>
      </p:sp>
      <p:pic>
        <p:nvPicPr>
          <p:cNvPr id="3074" name="Picture 2" descr="João Pessoa já conta com a nova UTI Neonatal do Cândida Vargas - Paraíba  Femin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6" y="2968457"/>
            <a:ext cx="5520740" cy="35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spital Municipal de Valadares inaugura 15 leitos para cuidados especiais  de recém-nascidos de alto risco - Rádio Mundo Melhor 97,7FM e 93,5F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b="2826"/>
          <a:stretch/>
        </p:blipFill>
        <p:spPr bwMode="auto">
          <a:xfrm>
            <a:off x="6031172" y="2968457"/>
            <a:ext cx="5778345" cy="35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 Semana da Prematuridade, HGCC comemora 25 anos do Método Canguru -  Hospital Geral Dr. César Ca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 b="4704"/>
          <a:stretch/>
        </p:blipFill>
        <p:spPr bwMode="auto">
          <a:xfrm>
            <a:off x="11989204" y="2968457"/>
            <a:ext cx="6148481" cy="35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91566" y="6701747"/>
            <a:ext cx="47476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Unidade de Terapia Intensiva</a:t>
            </a:r>
          </a:p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Neonatal (UTIN) tipo II e III</a:t>
            </a:r>
          </a:p>
          <a:p>
            <a:pPr algn="ctr"/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Aumento no valor da diária em 20%</a:t>
            </a:r>
          </a:p>
        </p:txBody>
      </p:sp>
      <p:sp>
        <p:nvSpPr>
          <p:cNvPr id="8" name="Retângulo 7"/>
          <p:cNvSpPr/>
          <p:nvPr/>
        </p:nvSpPr>
        <p:spPr>
          <a:xfrm>
            <a:off x="6032345" y="6701747"/>
            <a:ext cx="57783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Unidade de Cuidados Intermediários</a:t>
            </a:r>
          </a:p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Neonatal Convencional (</a:t>
            </a:r>
            <a:r>
              <a:rPr lang="pt-BR" sz="2400" b="1" dirty="0" err="1">
                <a:solidFill>
                  <a:schemeClr val="accent5">
                    <a:lumMod val="75000"/>
                  </a:schemeClr>
                </a:solidFill>
              </a:rPr>
              <a:t>UCINCo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Aumento no valor da diária em 82% </a:t>
            </a:r>
          </a:p>
          <a:p>
            <a:pPr algn="ctr"/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+ Qualificação em 70% da diária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2611876" y="6701746"/>
            <a:ext cx="490313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Unidade de Cuidados Intermediários</a:t>
            </a:r>
          </a:p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Neonatal Canguru (</a:t>
            </a:r>
            <a:r>
              <a:rPr lang="pt-BR" sz="2400" b="1" dirty="0" err="1">
                <a:solidFill>
                  <a:schemeClr val="accent5">
                    <a:lumMod val="75000"/>
                  </a:schemeClr>
                </a:solidFill>
              </a:rPr>
              <a:t>UCINCa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Aumento no valor da diária em 240%</a:t>
            </a:r>
          </a:p>
          <a:p>
            <a:pPr algn="ctr"/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+ Qualificação em 70% da diária</a:t>
            </a:r>
          </a:p>
        </p:txBody>
      </p:sp>
    </p:spTree>
    <p:extLst>
      <p:ext uri="{BB962C8B-B14F-4D97-AF65-F5344CB8AC3E}">
        <p14:creationId xmlns:p14="http://schemas.microsoft.com/office/powerpoint/2010/main" val="373918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Google Shape;147;p26">
            <a:extLst>
              <a:ext uri="{FF2B5EF4-FFF2-40B4-BE49-F238E27FC236}">
                <a16:creationId xmlns:a16="http://schemas.microsoft.com/office/drawing/2014/main" id="{41BA0CF6-CD2C-5463-10FC-E57820BE872C}"/>
              </a:ext>
            </a:extLst>
          </p:cNvPr>
          <p:cNvSpPr txBox="1"/>
          <p:nvPr/>
        </p:nvSpPr>
        <p:spPr>
          <a:xfrm>
            <a:off x="455332" y="357186"/>
            <a:ext cx="14436600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5400" spc="-80">
                <a:solidFill>
                  <a:srgbClr val="FF6464"/>
                </a:solidFill>
                <a:latin typeface="Rawline 1 Bold"/>
                <a:sym typeface="Calibri"/>
              </a:rPr>
              <a:t>VALORES ATUAIS</a:t>
            </a:r>
            <a:endParaRPr lang="pt-BR" sz="5400" spc="-80">
              <a:solidFill>
                <a:srgbClr val="FF6464"/>
              </a:solidFill>
              <a:latin typeface="Rawline 1 Bold"/>
            </a:endParaRPr>
          </a:p>
          <a:p>
            <a:pPr>
              <a:lnSpc>
                <a:spcPct val="90000"/>
              </a:lnSpc>
            </a:pPr>
            <a:endParaRPr lang="pt-BR" sz="3800" b="1" i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7" name="Google Shape;161;p28">
            <a:extLst>
              <a:ext uri="{FF2B5EF4-FFF2-40B4-BE49-F238E27FC236}">
                <a16:creationId xmlns:a16="http://schemas.microsoft.com/office/drawing/2014/main" id="{2DA1FA45-3C21-1CA0-7F99-062A8E7F9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286949"/>
              </p:ext>
            </p:extLst>
          </p:nvPr>
        </p:nvGraphicFramePr>
        <p:xfrm>
          <a:off x="705600" y="1290484"/>
          <a:ext cx="16876800" cy="37316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QUALIFICADOS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HABILITADOS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VALOR DIÁRIA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VALOR QUALIFICAÇÃO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VALOR DA REDE CEGONHA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HABILITAÇÃO + QUALIFICAÇÃO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UTIN TIPO II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2.504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4.320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R$ 600,00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R$ 321,28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R$ 921,28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R$ 1.115.745.361,92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>
                          <a:latin typeface="Rawline 4" panose="020B0604020202020204" charset="0"/>
                        </a:rPr>
                        <a:t>UTIN TIPO III</a:t>
                      </a:r>
                      <a:endParaRPr sz="2400" dirty="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395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702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R$ 700,00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R$ 391,37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R$ 991,37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R$ 199.232.342,78</a:t>
                      </a: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Ucinco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---------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3.411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R$ 180,00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R$ 100,00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R$ 280,00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R$ 313.743.780,00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Ucinca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---------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1.084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R$ 150,00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R$ 150,00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R$ 53.414.100,00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9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700" b="1" dirty="0">
                          <a:latin typeface="Rawline 4" panose="020B0604020202020204" charset="0"/>
                        </a:rPr>
                        <a:t>R$ 1.695.111.334,70</a:t>
                      </a:r>
                      <a:endParaRPr sz="2700" b="1" dirty="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Google Shape;147;p26">
            <a:extLst>
              <a:ext uri="{FF2B5EF4-FFF2-40B4-BE49-F238E27FC236}">
                <a16:creationId xmlns:a16="http://schemas.microsoft.com/office/drawing/2014/main" id="{4941F9EA-1CC9-55EC-A818-B71F1AC9C2E3}"/>
              </a:ext>
            </a:extLst>
          </p:cNvPr>
          <p:cNvSpPr txBox="1"/>
          <p:nvPr/>
        </p:nvSpPr>
        <p:spPr>
          <a:xfrm>
            <a:off x="491986" y="5184398"/>
            <a:ext cx="16851648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5400" spc="-80" dirty="0">
                <a:solidFill>
                  <a:srgbClr val="FF6464"/>
                </a:solidFill>
                <a:latin typeface="Rawline 1 Bold"/>
                <a:sym typeface="Calibri"/>
              </a:rPr>
              <a:t>ATUALIZAÇÃO DE VALORES DE UCINCO E UCINCA </a:t>
            </a:r>
            <a:endParaRPr lang="pt-BR" sz="5400" spc="-80" dirty="0">
              <a:solidFill>
                <a:srgbClr val="FF6464"/>
              </a:solidFill>
              <a:latin typeface="Rawline 1 Bold"/>
            </a:endParaRPr>
          </a:p>
          <a:p>
            <a:pPr>
              <a:lnSpc>
                <a:spcPct val="90000"/>
              </a:lnSpc>
            </a:pPr>
            <a:endParaRPr lang="pt-BR" sz="3800" b="1" i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1" name="Google Shape;163;p28">
            <a:extLst>
              <a:ext uri="{FF2B5EF4-FFF2-40B4-BE49-F238E27FC236}">
                <a16:creationId xmlns:a16="http://schemas.microsoft.com/office/drawing/2014/main" id="{6008E998-A9BD-F8CB-93D7-7D1EE95EE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835457"/>
              </p:ext>
            </p:extLst>
          </p:nvPr>
        </p:nvGraphicFramePr>
        <p:xfrm>
          <a:off x="705222" y="5987630"/>
          <a:ext cx="16877557" cy="3208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3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7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QUALIFICADOS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HABILITADOS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VALOR DIÁRIA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QUALIFICAÇÃO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PROPOSTA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bg1"/>
                          </a:solidFill>
                          <a:latin typeface="Rawline 4" panose="020B0604020202020204" charset="0"/>
                        </a:rPr>
                        <a:t>VALOR ANUAL</a:t>
                      </a:r>
                      <a:endParaRPr sz="2400" b="1">
                        <a:solidFill>
                          <a:schemeClr val="bg1"/>
                        </a:solidFill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UTIN TIPO II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2.504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4.320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R$ 720,00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R$ 360,00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R$ 1.080,00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R$ 1.317.889.440,00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UTIN TIPO III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395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dirty="0">
                          <a:latin typeface="Rawline 4" panose="020B0604020202020204" charset="0"/>
                        </a:rPr>
                        <a:t>702</a:t>
                      </a:r>
                      <a:endParaRPr sz="2400" b="1" dirty="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R$ 840,00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R$ 420,00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R$ 1.260,00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R$ 248.208.030,00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Rawline 4" panose="020B0604020202020204" charset="0"/>
                        </a:rPr>
                        <a:t>Ucinco</a:t>
                      </a: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---------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3.411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R$ 300,00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R$ 210,00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R$ 510,00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R$ 571.461.885,00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err="1">
                          <a:latin typeface="Rawline 4" panose="020B0604020202020204" charset="0"/>
                        </a:rPr>
                        <a:t>Ucinca</a:t>
                      </a:r>
                      <a:endParaRPr sz="2400" err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---------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Rawline 4" panose="020B0604020202020204" charset="0"/>
                        </a:rPr>
                        <a:t>1.084</a:t>
                      </a:r>
                      <a:endParaRPr sz="2400" b="1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R$ 300,00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R$ 210,00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R$ 510,00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R$ 181.607.940,00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wline 4" panose="020B0604020202020204" charset="0"/>
                      </a:endParaRPr>
                    </a:p>
                  </a:txBody>
                  <a:tcPr marL="57150" marR="57150" marT="38100" marB="381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Rawline 4" panose="020B0604020202020204" charset="0"/>
                        </a:rPr>
                        <a:t>R$ 2.319.167.295,00</a:t>
                      </a:r>
                    </a:p>
                  </a:txBody>
                  <a:tcPr marL="19050" marR="19050" marT="190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9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Google Shape;88;p19">
            <a:extLst>
              <a:ext uri="{FF2B5EF4-FFF2-40B4-BE49-F238E27FC236}">
                <a16:creationId xmlns:a16="http://schemas.microsoft.com/office/drawing/2014/main" id="{0E398DFC-7CF0-11B1-2333-AD730AD46C3B}"/>
              </a:ext>
            </a:extLst>
          </p:cNvPr>
          <p:cNvSpPr txBox="1"/>
          <p:nvPr/>
        </p:nvSpPr>
        <p:spPr>
          <a:xfrm>
            <a:off x="144804" y="125874"/>
            <a:ext cx="225894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endParaRPr sz="5200" b="1" i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30C8B90A-0D10-8C89-E761-879C31595D78}"/>
              </a:ext>
            </a:extLst>
          </p:cNvPr>
          <p:cNvGrpSpPr/>
          <p:nvPr/>
        </p:nvGrpSpPr>
        <p:grpSpPr>
          <a:xfrm>
            <a:off x="0" y="1931842"/>
            <a:ext cx="3761106" cy="1593023"/>
            <a:chOff x="0" y="-47625"/>
            <a:chExt cx="812800" cy="1142609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A7181F-0BB0-DE9B-F0AD-41AA76C5221F}"/>
                </a:ext>
              </a:extLst>
            </p:cNvPr>
            <p:cNvSpPr/>
            <p:nvPr/>
          </p:nvSpPr>
          <p:spPr>
            <a:xfrm>
              <a:off x="0" y="0"/>
              <a:ext cx="355895" cy="1094984"/>
            </a:xfrm>
            <a:custGeom>
              <a:avLst/>
              <a:gdLst/>
              <a:ahLst/>
              <a:cxnLst/>
              <a:rect l="l" t="t" r="r" b="b"/>
              <a:pathLst>
                <a:path w="355895" h="1452005">
                  <a:moveTo>
                    <a:pt x="0" y="0"/>
                  </a:moveTo>
                  <a:lnTo>
                    <a:pt x="355895" y="0"/>
                  </a:lnTo>
                  <a:lnTo>
                    <a:pt x="355895" y="1452005"/>
                  </a:lnTo>
                  <a:lnTo>
                    <a:pt x="0" y="1452005"/>
                  </a:lnTo>
                  <a:close/>
                </a:path>
              </a:pathLst>
            </a:custGeom>
            <a:solidFill>
              <a:srgbClr val="FEE1D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F335CA1F-DA17-7831-16A8-E13AA339D1A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Google Shape;89;p19">
            <a:extLst>
              <a:ext uri="{FF2B5EF4-FFF2-40B4-BE49-F238E27FC236}">
                <a16:creationId xmlns:a16="http://schemas.microsoft.com/office/drawing/2014/main" id="{D5111AAB-F745-08D8-72F4-6A8C7DF0C98C}"/>
              </a:ext>
            </a:extLst>
          </p:cNvPr>
          <p:cNvSpPr txBox="1"/>
          <p:nvPr/>
        </p:nvSpPr>
        <p:spPr>
          <a:xfrm>
            <a:off x="299021" y="2150829"/>
            <a:ext cx="94413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571500" indent="-533400">
              <a:buChar char="•"/>
              <a:defRPr sz="3000">
                <a:cs typeface="Arial"/>
              </a:defRPr>
            </a:lvl1pPr>
          </a:lstStyle>
          <a:p>
            <a:r>
              <a:rPr lang="pt-BR" sz="2400" dirty="0">
                <a:latin typeface="Rawline 3" panose="020B0604020202020204" charset="0"/>
              </a:rPr>
              <a:t>01 AGAR A CADA NV 5.000 POR LOCAL DE RESIDÊNCIA</a:t>
            </a:r>
          </a:p>
          <a:p>
            <a:r>
              <a:rPr lang="pt-BR" sz="2400" dirty="0">
                <a:latin typeface="Rawline 3" panose="020B0604020202020204" charset="0"/>
              </a:rPr>
              <a:t>R$ 100.000 MÊS X 12 = 1,200.000,00 POR   ESTABELECIMENTO HABILITADO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3F3A7928-E5F0-E526-C552-8C25CAD80E02}"/>
              </a:ext>
            </a:extLst>
          </p:cNvPr>
          <p:cNvGrpSpPr/>
          <p:nvPr/>
        </p:nvGrpSpPr>
        <p:grpSpPr>
          <a:xfrm>
            <a:off x="9715499" y="1931841"/>
            <a:ext cx="3761106" cy="1593023"/>
            <a:chOff x="0" y="-47625"/>
            <a:chExt cx="812800" cy="114260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CE70406-63D7-4873-BD86-0279C3A71279}"/>
                </a:ext>
              </a:extLst>
            </p:cNvPr>
            <p:cNvSpPr/>
            <p:nvPr/>
          </p:nvSpPr>
          <p:spPr>
            <a:xfrm>
              <a:off x="0" y="0"/>
              <a:ext cx="355895" cy="1094984"/>
            </a:xfrm>
            <a:custGeom>
              <a:avLst/>
              <a:gdLst/>
              <a:ahLst/>
              <a:cxnLst/>
              <a:rect l="l" t="t" r="r" b="b"/>
              <a:pathLst>
                <a:path w="355895" h="1452005">
                  <a:moveTo>
                    <a:pt x="0" y="0"/>
                  </a:moveTo>
                  <a:lnTo>
                    <a:pt x="355895" y="0"/>
                  </a:lnTo>
                  <a:lnTo>
                    <a:pt x="355895" y="1452005"/>
                  </a:lnTo>
                  <a:lnTo>
                    <a:pt x="0" y="1452005"/>
                  </a:lnTo>
                  <a:close/>
                </a:path>
              </a:pathLst>
            </a:custGeom>
            <a:solidFill>
              <a:srgbClr val="FEE1D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C539CD7-C8B4-AADF-92BB-71908DECF6C9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3D7BFA-7003-B489-61BD-6767D2A4795D}"/>
              </a:ext>
            </a:extLst>
          </p:cNvPr>
          <p:cNvSpPr txBox="1"/>
          <p:nvPr/>
        </p:nvSpPr>
        <p:spPr>
          <a:xfrm>
            <a:off x="9885163" y="2138311"/>
            <a:ext cx="8144795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33400">
              <a:buChar char="•"/>
            </a:pPr>
            <a:r>
              <a:rPr lang="pt-BR" sz="2400" dirty="0">
                <a:latin typeface="Rawline 3" panose="020B0604020202020204" charset="0"/>
                <a:cs typeface="Arial"/>
              </a:rPr>
              <a:t>NECESSIDADE AGAR:</a:t>
            </a:r>
            <a:r>
              <a:rPr lang="pt-BR" sz="2000" dirty="0">
                <a:latin typeface="Rawline 3" panose="020B0604020202020204" charset="0"/>
                <a:cs typeface="Arial"/>
              </a:rPr>
              <a:t> </a:t>
            </a:r>
            <a:r>
              <a:rPr lang="pt-BR" sz="2800" b="1" dirty="0">
                <a:latin typeface="Rawline 3" panose="020B0604020202020204" charset="0"/>
                <a:cs typeface="Arial"/>
              </a:rPr>
              <a:t>172</a:t>
            </a:r>
            <a:r>
              <a:rPr lang="pt-BR" sz="2800" dirty="0">
                <a:latin typeface="Rawline 3" panose="020B0604020202020204" charset="0"/>
                <a:cs typeface="Arial"/>
              </a:rPr>
              <a:t> ​</a:t>
            </a:r>
            <a:r>
              <a:rPr lang="pt-BR" sz="2000" dirty="0">
                <a:latin typeface="Rawline 3" panose="020B0604020202020204" charset="0"/>
                <a:cs typeface="Arial"/>
              </a:rPr>
              <a:t>​</a:t>
            </a:r>
          </a:p>
          <a:p>
            <a:pPr marL="571500" indent="-533400">
              <a:buChar char="•"/>
            </a:pPr>
            <a:r>
              <a:rPr lang="pt-BR" sz="2400" dirty="0">
                <a:latin typeface="Rawline 3" panose="020B0604020202020204" charset="0"/>
                <a:cs typeface="Arial"/>
              </a:rPr>
              <a:t>IMPACTO FINANCEIRO:</a:t>
            </a:r>
            <a:r>
              <a:rPr lang="pt-BR" sz="2000" dirty="0">
                <a:latin typeface="Rawline 3" panose="020B0604020202020204" charset="0"/>
                <a:cs typeface="Arial"/>
              </a:rPr>
              <a:t> </a:t>
            </a:r>
            <a:r>
              <a:rPr lang="pt-BR" sz="4000" b="1" dirty="0">
                <a:latin typeface="Rawline 3" panose="020B0604020202020204" charset="0"/>
                <a:cs typeface="Arial"/>
              </a:rPr>
              <a:t>R$206.400.000,00</a:t>
            </a:r>
            <a:r>
              <a:rPr lang="en-US" sz="4000" dirty="0">
                <a:latin typeface="Rawline 3" panose="020B0604020202020204" charset="0"/>
                <a:cs typeface="Arial"/>
              </a:rPr>
              <a:t>​</a:t>
            </a:r>
            <a:endParaRPr lang="en-US" sz="4000" dirty="0">
              <a:latin typeface="Rawline 3" panose="020B0604020202020204" charset="0"/>
              <a:ea typeface="Calibri"/>
              <a:cs typeface="Arial"/>
            </a:endParaRPr>
          </a:p>
        </p:txBody>
      </p:sp>
      <p:graphicFrame>
        <p:nvGraphicFramePr>
          <p:cNvPr id="20" name="Google Shape;105;p21">
            <a:extLst>
              <a:ext uri="{FF2B5EF4-FFF2-40B4-BE49-F238E27FC236}">
                <a16:creationId xmlns:a16="http://schemas.microsoft.com/office/drawing/2014/main" id="{E8C30E67-ECDA-EA3B-0051-1317674B37B8}"/>
              </a:ext>
            </a:extLst>
          </p:cNvPr>
          <p:cNvGraphicFramePr/>
          <p:nvPr/>
        </p:nvGraphicFramePr>
        <p:xfrm>
          <a:off x="442451" y="3816145"/>
          <a:ext cx="17546936" cy="50536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2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7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1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>
                          <a:solidFill>
                            <a:schemeClr val="bg1"/>
                          </a:solidFill>
                        </a:rPr>
                        <a:t>PROFISSIONAL</a:t>
                      </a:r>
                      <a:endParaRPr sz="26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>
                          <a:solidFill>
                            <a:schemeClr val="bg1"/>
                          </a:solidFill>
                        </a:rPr>
                        <a:t>CH SEMANAL</a:t>
                      </a:r>
                      <a:endParaRPr sz="26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>
                          <a:solidFill>
                            <a:schemeClr val="bg1"/>
                          </a:solidFill>
                        </a:rPr>
                        <a:t>ATEN/H</a:t>
                      </a:r>
                      <a:endParaRPr sz="26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>
                          <a:solidFill>
                            <a:schemeClr val="bg1"/>
                          </a:solidFill>
                        </a:rPr>
                        <a:t>ATEND/SEM</a:t>
                      </a:r>
                      <a:endParaRPr sz="26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>
                          <a:solidFill>
                            <a:schemeClr val="bg1"/>
                          </a:solidFill>
                        </a:rPr>
                        <a:t>ATEND/MENS</a:t>
                      </a:r>
                      <a:endParaRPr sz="26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>
                          <a:solidFill>
                            <a:schemeClr val="bg1"/>
                          </a:solidFill>
                        </a:rPr>
                        <a:t>ATEND/ANUAL</a:t>
                      </a:r>
                      <a:endParaRPr sz="2600" b="1">
                        <a:solidFill>
                          <a:schemeClr val="bg1"/>
                        </a:solidFill>
                      </a:endParaRPr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5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MÉDICO OBSTETRA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40H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120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5.280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MÉDICO OBSTETRA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40H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120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5.280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TOTAL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80H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6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240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960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10.560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ENFERMEIRA OBSTETRA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40H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120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5.280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ENFERMEIRA OBSTETRA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40H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120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5.280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TOTAL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80H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6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240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960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/>
                        <a:t>10.560</a:t>
                      </a:r>
                      <a:endParaRPr sz="26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7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MÉDICO - USG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20H</a:t>
                      </a:r>
                      <a:endParaRPr sz="2400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3</a:t>
                      </a:r>
                      <a:endParaRPr sz="24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60</a:t>
                      </a:r>
                      <a:endParaRPr sz="24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240</a:t>
                      </a:r>
                      <a:endParaRPr sz="24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2.640</a:t>
                      </a:r>
                      <a:endParaRPr sz="24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Google Shape;106;p21">
            <a:extLst>
              <a:ext uri="{FF2B5EF4-FFF2-40B4-BE49-F238E27FC236}">
                <a16:creationId xmlns:a16="http://schemas.microsoft.com/office/drawing/2014/main" id="{7E649311-E0F0-2F7E-4FD0-D1DD12ACE873}"/>
              </a:ext>
            </a:extLst>
          </p:cNvPr>
          <p:cNvSpPr txBox="1"/>
          <p:nvPr/>
        </p:nvSpPr>
        <p:spPr>
          <a:xfrm>
            <a:off x="299021" y="9086273"/>
            <a:ext cx="49920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r>
              <a:rPr lang="pt-BR" b="1"/>
              <a:t>CAPACIDADE INSTALADA </a:t>
            </a:r>
            <a:endParaRPr b="1"/>
          </a:p>
        </p:txBody>
      </p:sp>
      <p:graphicFrame>
        <p:nvGraphicFramePr>
          <p:cNvPr id="24" name="Google Shape;107;p21">
            <a:extLst>
              <a:ext uri="{FF2B5EF4-FFF2-40B4-BE49-F238E27FC236}">
                <a16:creationId xmlns:a16="http://schemas.microsoft.com/office/drawing/2014/main" id="{C7446349-C709-FF40-D342-77550850B253}"/>
              </a:ext>
            </a:extLst>
          </p:cNvPr>
          <p:cNvGraphicFramePr/>
          <p:nvPr/>
        </p:nvGraphicFramePr>
        <p:xfrm>
          <a:off x="3134032" y="9051822"/>
          <a:ext cx="10170582" cy="8403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8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0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200" b="1"/>
                        <a:t>GESTANTES REALIZANDO 07 CONSULTAS COM O MÉDICO/ANO</a:t>
                      </a:r>
                      <a:endParaRPr sz="22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200" b="1"/>
                        <a:t>1.508</a:t>
                      </a:r>
                      <a:endParaRPr sz="22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0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200" b="1"/>
                        <a:t>GESTANTES REALIZANDO 07 CONSULTAS COM O ENFERMEIRO/ANO</a:t>
                      </a:r>
                      <a:endParaRPr sz="22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200" b="1"/>
                        <a:t>1.508</a:t>
                      </a:r>
                      <a:endParaRPr sz="2200" b="1"/>
                    </a:p>
                  </a:txBody>
                  <a:tcPr marL="42850" marR="42850" marT="28600" marB="286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Google Shape;96;p20">
            <a:extLst>
              <a:ext uri="{FF2B5EF4-FFF2-40B4-BE49-F238E27FC236}">
                <a16:creationId xmlns:a16="http://schemas.microsoft.com/office/drawing/2014/main" id="{AF9089D3-954B-C93C-C2A3-891512CC95E4}"/>
              </a:ext>
            </a:extLst>
          </p:cNvPr>
          <p:cNvSpPr txBox="1"/>
          <p:nvPr/>
        </p:nvSpPr>
        <p:spPr>
          <a:xfrm>
            <a:off x="442451" y="474789"/>
            <a:ext cx="14404260" cy="132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r>
              <a:rPr lang="pt-BR" sz="4900" spc="-80" dirty="0">
                <a:solidFill>
                  <a:srgbClr val="FF6464"/>
                </a:solidFill>
                <a:latin typeface="Rawline 1 Bold"/>
                <a:sym typeface="Calibri"/>
              </a:rPr>
              <a:t>AMBULATÓRIO DE GESTAÇÃO DE ALTO RISCO AGAR</a:t>
            </a:r>
            <a:endParaRPr lang="pt-BR" sz="4800" dirty="0">
              <a:solidFill>
                <a:schemeClr val="dk1"/>
              </a:solidFill>
              <a:latin typeface="Rawline 2" panose="020B0604020202020204" charset="0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4474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8" t="-16342" r="-666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37216" y="251786"/>
            <a:ext cx="2622084" cy="776914"/>
          </a:xfrm>
          <a:custGeom>
            <a:avLst/>
            <a:gdLst/>
            <a:ahLst/>
            <a:cxnLst/>
            <a:rect l="l" t="t" r="r" b="b"/>
            <a:pathLst>
              <a:path w="2622084" h="776914">
                <a:moveTo>
                  <a:pt x="0" y="0"/>
                </a:moveTo>
                <a:lnTo>
                  <a:pt x="2622084" y="0"/>
                </a:lnTo>
                <a:lnTo>
                  <a:pt x="2622084" y="776914"/>
                </a:lnTo>
                <a:lnTo>
                  <a:pt x="0" y="77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546054" y="9258300"/>
            <a:ext cx="3713246" cy="671514"/>
          </a:xfrm>
          <a:custGeom>
            <a:avLst/>
            <a:gdLst/>
            <a:ahLst/>
            <a:cxnLst/>
            <a:rect l="l" t="t" r="r" b="b"/>
            <a:pathLst>
              <a:path w="3713246" h="671514">
                <a:moveTo>
                  <a:pt x="0" y="0"/>
                </a:moveTo>
                <a:lnTo>
                  <a:pt x="3713246" y="0"/>
                </a:lnTo>
                <a:lnTo>
                  <a:pt x="3713246" y="671514"/>
                </a:lnTo>
                <a:lnTo>
                  <a:pt x="0" y="671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Google Shape;88;p19">
            <a:extLst>
              <a:ext uri="{FF2B5EF4-FFF2-40B4-BE49-F238E27FC236}">
                <a16:creationId xmlns:a16="http://schemas.microsoft.com/office/drawing/2014/main" id="{0E398DFC-7CF0-11B1-2333-AD730AD46C3B}"/>
              </a:ext>
            </a:extLst>
          </p:cNvPr>
          <p:cNvSpPr txBox="1"/>
          <p:nvPr/>
        </p:nvSpPr>
        <p:spPr>
          <a:xfrm>
            <a:off x="144804" y="125874"/>
            <a:ext cx="225894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endParaRPr sz="52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335CA1F-DA17-7831-16A8-E13AA339D1A2}"/>
              </a:ext>
            </a:extLst>
          </p:cNvPr>
          <p:cNvSpPr txBox="1"/>
          <p:nvPr/>
        </p:nvSpPr>
        <p:spPr>
          <a:xfrm>
            <a:off x="0" y="1931842"/>
            <a:ext cx="3761106" cy="11996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00"/>
              </a:lnSpc>
            </a:pPr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AA2A08-5109-1E59-0F55-F6E4C57BEDE8}"/>
              </a:ext>
            </a:extLst>
          </p:cNvPr>
          <p:cNvSpPr txBox="1"/>
          <p:nvPr/>
        </p:nvSpPr>
        <p:spPr>
          <a:xfrm>
            <a:off x="656304" y="1994719"/>
            <a:ext cx="7809270" cy="6986528"/>
          </a:xfrm>
          <a:prstGeom prst="rect">
            <a:avLst/>
          </a:prstGeom>
          <a:solidFill>
            <a:srgbClr val="E37F7F">
              <a:alpha val="5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31800" indent="-431800">
              <a:buChar char="•"/>
            </a:pPr>
            <a:r>
              <a:rPr lang="pt-BR" sz="2800">
                <a:latin typeface="Rawline 3" panose="020B0604020202020204" charset="0"/>
                <a:cs typeface="Arial"/>
              </a:rPr>
              <a:t>Médico Obstetra (80h/semana) 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431800" indent="-431800">
              <a:buChar char="•"/>
            </a:pPr>
            <a:r>
              <a:rPr lang="pt-BR" sz="2800">
                <a:latin typeface="Rawline 3" panose="020B0604020202020204" charset="0"/>
                <a:cs typeface="Arial"/>
              </a:rPr>
              <a:t>Enfermeira - preferência obstetra (80h/semana)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431800" indent="-431800">
              <a:buChar char="•"/>
            </a:pPr>
            <a:r>
              <a:rPr lang="pt-BR" sz="2800">
                <a:latin typeface="Rawline 3" panose="020B0604020202020204" charset="0"/>
                <a:cs typeface="Arial"/>
              </a:rPr>
              <a:t>Médico ultrassonografista (20h/semana)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431800" indent="-431800">
              <a:buChar char="•"/>
            </a:pPr>
            <a:r>
              <a:rPr lang="pt-BR" sz="2800" b="1">
                <a:latin typeface="Rawline 3" panose="020B0604020202020204" charset="0"/>
                <a:cs typeface="Arial"/>
              </a:rPr>
              <a:t>Psicóloga 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431800" indent="-431800">
              <a:buChar char="•"/>
            </a:pPr>
            <a:r>
              <a:rPr lang="pt-BR" sz="2800" b="1">
                <a:latin typeface="Rawline 3" panose="020B0604020202020204" charset="0"/>
                <a:cs typeface="Arial"/>
              </a:rPr>
              <a:t>Nutricionista 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431800" indent="-431800">
              <a:buChar char="•"/>
            </a:pPr>
            <a:r>
              <a:rPr lang="pt-BR" sz="2800" b="1">
                <a:latin typeface="Rawline 3" panose="020B0604020202020204" charset="0"/>
                <a:cs typeface="Arial"/>
              </a:rPr>
              <a:t>Assistente Social 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914400" lvl="1" indent="-457200">
              <a:buFont typeface="Calibri"/>
              <a:buChar char="-"/>
            </a:pPr>
            <a:r>
              <a:rPr lang="pt-BR" sz="2800">
                <a:latin typeface="Rawline 3" panose="020B0604020202020204" charset="0"/>
                <a:cs typeface="Arial"/>
              </a:rPr>
              <a:t>Serviço laboratorial (acesso rápido)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  <a:endParaRPr lang="en-US" sz="2800">
              <a:latin typeface="Rawline 3" panose="020B0604020202020204" charset="0"/>
              <a:ea typeface="Calibri"/>
              <a:cs typeface="Calibri"/>
            </a:endParaRPr>
          </a:p>
          <a:p>
            <a:pPr marL="431800" indent="-431800">
              <a:buChar char="•"/>
            </a:pPr>
            <a:r>
              <a:rPr lang="pt-BR" sz="2800">
                <a:latin typeface="Rawline 3" panose="020B0604020202020204" charset="0"/>
                <a:cs typeface="Arial"/>
              </a:rPr>
              <a:t>TOTG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431800" indent="-431800">
              <a:buChar char="•"/>
            </a:pPr>
            <a:r>
              <a:rPr lang="pt-BR" sz="2800">
                <a:latin typeface="Rawline 3" panose="020B0604020202020204" charset="0"/>
                <a:cs typeface="Arial"/>
              </a:rPr>
              <a:t>Urocultura 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431800" indent="-431800">
              <a:buChar char="•"/>
            </a:pPr>
            <a:r>
              <a:rPr lang="pt-BR" sz="2800">
                <a:latin typeface="Rawline 3" panose="020B0604020202020204" charset="0"/>
                <a:cs typeface="Arial"/>
              </a:rPr>
              <a:t>Exames de rotina para pré-eclâmpsia 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  <a:endParaRPr lang="en-US" sz="2800">
              <a:latin typeface="Rawline 3" panose="020B0604020202020204" charset="0"/>
              <a:cs typeface="Segoe UI"/>
            </a:endParaRPr>
          </a:p>
          <a:p>
            <a:pPr marL="914400" lvl="1" indent="-457200">
              <a:buFont typeface="Calibri"/>
              <a:buChar char="-"/>
            </a:pPr>
            <a:r>
              <a:rPr lang="pt-BR" sz="2800">
                <a:latin typeface="Rawline 3" panose="020B0604020202020204" charset="0"/>
                <a:cs typeface="Arial"/>
              </a:rPr>
              <a:t>Dispor de: 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  <a:endParaRPr lang="en-US" sz="2800">
              <a:latin typeface="Rawline 3" panose="020B0604020202020204" charset="0"/>
              <a:ea typeface="Calibri"/>
              <a:cs typeface="Calibri"/>
            </a:endParaRPr>
          </a:p>
          <a:p>
            <a:pPr marL="431800" indent="-431800">
              <a:buChar char="•"/>
            </a:pPr>
            <a:r>
              <a:rPr lang="pt-BR" sz="2800">
                <a:latin typeface="Rawline 3" panose="020B0604020202020204" charset="0"/>
                <a:cs typeface="Arial"/>
              </a:rPr>
              <a:t>USG com Doppler e serviço de segmento em medicina fetal 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431800" indent="-431800">
              <a:buChar char="•"/>
            </a:pPr>
            <a:r>
              <a:rPr lang="pt-BR" sz="2800">
                <a:latin typeface="Rawline 3" panose="020B0604020202020204" charset="0"/>
                <a:cs typeface="Arial"/>
              </a:rPr>
              <a:t>Cardiotocografia 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  <a:p>
            <a:pPr marL="431800" indent="-431800">
              <a:buChar char="•"/>
            </a:pPr>
            <a:r>
              <a:rPr lang="pt-BR" sz="2800" b="1">
                <a:latin typeface="Rawline 3" panose="020B0604020202020204" charset="0"/>
                <a:cs typeface="Arial"/>
              </a:rPr>
              <a:t>ECG</a:t>
            </a:r>
            <a:r>
              <a:rPr lang="en-US" sz="2800">
                <a:latin typeface="Rawline 3" panose="020B0604020202020204" charset="0"/>
                <a:cs typeface="Arial"/>
              </a:rPr>
              <a:t>​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0C5DFA-CE8B-3EF8-E6E7-DAB1B339BABC}"/>
              </a:ext>
            </a:extLst>
          </p:cNvPr>
          <p:cNvSpPr txBox="1"/>
          <p:nvPr/>
        </p:nvSpPr>
        <p:spPr>
          <a:xfrm>
            <a:off x="8675739" y="1994718"/>
            <a:ext cx="9301012" cy="6986528"/>
          </a:xfrm>
          <a:prstGeom prst="rect">
            <a:avLst/>
          </a:prstGeom>
          <a:solidFill>
            <a:srgbClr val="E37F7F">
              <a:alpha val="5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Acesso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regulado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às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especialidades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, de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acordo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com as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necessidades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de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cada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gestante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:</a:t>
            </a:r>
            <a:endParaRPr lang="pt-BR" sz="2800">
              <a:solidFill>
                <a:schemeClr val="dk1"/>
              </a:solidFill>
              <a:latin typeface="Rawline 3" panose="020B0604020202020204" charset="0"/>
            </a:endParaRP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vascular e cardiovascular (com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garantia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de 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ecocardiografia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); </a:t>
            </a: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b)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neurológica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</a:t>
            </a: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 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gastroenterológica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</a:t>
            </a: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d)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nefrológica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</a:t>
            </a: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e)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hematológica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</a:t>
            </a: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f)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oftalmológica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</a:t>
            </a: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g)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otorrinolaringológica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</a:t>
            </a: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h)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de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infectologia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</a:t>
            </a:r>
          </a:p>
          <a:p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i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cirúrgica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</a:t>
            </a: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j)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endocrinológica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 </a:t>
            </a:r>
          </a:p>
          <a:p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k)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urológica</a:t>
            </a:r>
            <a:r>
              <a:rPr lang="en-US" sz="2800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; </a:t>
            </a:r>
            <a:endParaRPr lang="en-US" sz="2800">
              <a:solidFill>
                <a:schemeClr val="dk1"/>
              </a:solidFill>
              <a:latin typeface="Rawline 3" panose="020B0604020202020204" charset="0"/>
              <a:ea typeface="Calibri"/>
              <a:cs typeface="Arial"/>
            </a:endParaRPr>
          </a:p>
          <a:p>
            <a:r>
              <a:rPr lang="en-US" sz="2800" b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l) </a:t>
            </a:r>
            <a:r>
              <a:rPr lang="en-US" sz="2800" b="1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 b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 </a:t>
            </a:r>
            <a:r>
              <a:rPr lang="en-US" sz="2800" b="1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em</a:t>
            </a:r>
            <a:r>
              <a:rPr lang="en-US" sz="2800" b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b="1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saúde</a:t>
            </a:r>
            <a:r>
              <a:rPr lang="en-US" sz="2800" b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mental e</a:t>
            </a:r>
          </a:p>
          <a:p>
            <a:r>
              <a:rPr lang="en-US" sz="2800" b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m) </a:t>
            </a:r>
            <a:r>
              <a:rPr lang="en-US" sz="2800" b="1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assistência</a:t>
            </a:r>
            <a:r>
              <a:rPr lang="en-US" sz="2800" b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 </a:t>
            </a:r>
            <a:r>
              <a:rPr lang="en-US" sz="2800" b="1" err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clínica</a:t>
            </a:r>
            <a:r>
              <a:rPr lang="en-US" sz="2800" b="1">
                <a:solidFill>
                  <a:schemeClr val="dk1"/>
                </a:solidFill>
                <a:latin typeface="Rawline 3" panose="020B0604020202020204" charset="0"/>
                <a:cs typeface="Arial"/>
              </a:rPr>
              <a:t> </a:t>
            </a:r>
            <a:r>
              <a:rPr lang="en-US" sz="2800" b="1" err="1">
                <a:latin typeface="Rawline 3" panose="020B0604020202020204" charset="0"/>
                <a:cs typeface="Arial"/>
              </a:rPr>
              <a:t>pneumológica</a:t>
            </a:r>
            <a:r>
              <a:rPr lang="en-US" sz="2800" b="1">
                <a:latin typeface="Rawline 3" panose="020B0604020202020204" charset="0"/>
                <a:cs typeface="Arial"/>
              </a:rPr>
              <a:t>.</a:t>
            </a:r>
          </a:p>
        </p:txBody>
      </p:sp>
      <p:sp>
        <p:nvSpPr>
          <p:cNvPr id="12" name="Google Shape;96;p20">
            <a:extLst>
              <a:ext uri="{FF2B5EF4-FFF2-40B4-BE49-F238E27FC236}">
                <a16:creationId xmlns:a16="http://schemas.microsoft.com/office/drawing/2014/main" id="{8720E78A-E8DC-4093-FE8A-D1D0856BC61B}"/>
              </a:ext>
            </a:extLst>
          </p:cNvPr>
          <p:cNvSpPr txBox="1"/>
          <p:nvPr/>
        </p:nvSpPr>
        <p:spPr>
          <a:xfrm>
            <a:off x="442451" y="474789"/>
            <a:ext cx="14404260" cy="132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>
              <a:lnSpc>
                <a:spcPct val="90000"/>
              </a:lnSpc>
              <a:buSzPts val="2600"/>
            </a:pPr>
            <a:r>
              <a:rPr lang="pt-BR" sz="4900" spc="-80">
                <a:solidFill>
                  <a:srgbClr val="FF6464"/>
                </a:solidFill>
                <a:latin typeface="Rawline 1 Bold"/>
                <a:sym typeface="Calibri"/>
              </a:rPr>
              <a:t>AMBULATÓRIO DE GESTAÇÃO DE ALTO RISCO AGAR - </a:t>
            </a:r>
            <a:r>
              <a:rPr lang="pt-BR" sz="4400">
                <a:solidFill>
                  <a:schemeClr val="dk1"/>
                </a:solidFill>
                <a:latin typeface="Rawline 2" panose="020B0604020202020204" charset="0"/>
                <a:ea typeface="Calibri"/>
                <a:cs typeface="Segoe UI"/>
                <a:sym typeface="Calibri"/>
              </a:rPr>
              <a:t>PROPOSTAS</a:t>
            </a:r>
            <a:endParaRPr lang="pt-BR" sz="4800">
              <a:solidFill>
                <a:schemeClr val="dk1"/>
              </a:solidFill>
              <a:latin typeface="Rawline 2" panose="020B0604020202020204" charset="0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0447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B0A8F90A7B54CBC6004AA6240EC8D" ma:contentTypeVersion="5" ma:contentTypeDescription="Create a new document." ma:contentTypeScope="" ma:versionID="795509b0a640b3e5d33c51f5ab6847f7">
  <xsd:schema xmlns:xsd="http://www.w3.org/2001/XMLSchema" xmlns:xs="http://www.w3.org/2001/XMLSchema" xmlns:p="http://schemas.microsoft.com/office/2006/metadata/properties" xmlns:ns2="bda78510-7733-4e20-9ad4-84767b3248cb" xmlns:ns3="5fa0ee34-05e4-41f7-b6e7-886d2f3aafe2" targetNamespace="http://schemas.microsoft.com/office/2006/metadata/properties" ma:root="true" ma:fieldsID="7dfc2368be700d9ca6de4549dfc5f0a3" ns2:_="" ns3:_="">
    <xsd:import namespace="bda78510-7733-4e20-9ad4-84767b3248cb"/>
    <xsd:import namespace="5fa0ee34-05e4-41f7-b6e7-886d2f3aa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78510-7733-4e20-9ad4-84767b324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0ee34-05e4-41f7-b6e7-886d2f3aa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fa0ee34-05e4-41f7-b6e7-886d2f3aafe2">
      <UserInfo>
        <DisplayName>Nésio Fernandes de Medeiros Junior</DisplayName>
        <AccountId>62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381576B-66CF-4240-9A58-D2FDD5CAA771}">
  <ds:schemaRefs>
    <ds:schemaRef ds:uri="5fa0ee34-05e4-41f7-b6e7-886d2f3aafe2"/>
    <ds:schemaRef ds:uri="bda78510-7733-4e20-9ad4-84767b3248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74B91D-B952-4325-AD4E-14D6A93923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872657-41F9-411C-AA08-0D57931903C7}">
  <ds:schemaRefs>
    <ds:schemaRef ds:uri="bda78510-7733-4e20-9ad4-84767b3248cb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5fa0ee34-05e4-41f7-b6e7-886d2f3aafe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1959</Words>
  <Application>Microsoft Office PowerPoint</Application>
  <PresentationFormat>Personalizar</PresentationFormat>
  <Paragraphs>513</Paragraphs>
  <Slides>17</Slides>
  <Notes>2</Notes>
  <HiddenSlides>1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Rawline 1</vt:lpstr>
      <vt:lpstr>Calibri</vt:lpstr>
      <vt:lpstr>Arial</vt:lpstr>
      <vt:lpstr>Rawline 1 Bold</vt:lpstr>
      <vt:lpstr>Rawline 3</vt:lpstr>
      <vt:lpstr>Rawline 4</vt:lpstr>
      <vt:lpstr>Rawline 5</vt:lpstr>
      <vt:lpstr>Calibri Light</vt:lpstr>
      <vt:lpstr>Rawline 2</vt:lpstr>
      <vt:lpstr>Office Theme</vt:lpstr>
      <vt:lpstr>Tema do Office</vt:lpstr>
      <vt:lpstr>Apresentação do PowerPoint</vt:lpstr>
      <vt:lpstr>Apresentação do PowerPoint</vt:lpstr>
      <vt:lpstr>Centro de Parto Normal Intra-hospitalar e Peri-hospitalar</vt:lpstr>
      <vt:lpstr>Apresentação do PowerPoint</vt:lpstr>
      <vt:lpstr>Maternidade ou Hospital Geral</vt:lpstr>
      <vt:lpstr>Unidades de Cuidado Neonatal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CASA DA GESTANTE, BEBÊ E PUÉRPERA - CGBP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Rede Cegonha_v02 - 12set23</dc:title>
  <dc:creator>Iris Renata Vinha</dc:creator>
  <cp:lastModifiedBy>Ricardo Moreno Ortuño</cp:lastModifiedBy>
  <cp:revision>9</cp:revision>
  <dcterms:created xsi:type="dcterms:W3CDTF">2006-08-16T00:00:00Z</dcterms:created>
  <dcterms:modified xsi:type="dcterms:W3CDTF">2023-10-26T12:20:58Z</dcterms:modified>
  <dc:identifier>DAFuOYD5KMc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0x010100901B0A8F90A7B54CBC6004AA6240EC8D</vt:lpwstr>
  </property>
</Properties>
</file>