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427" r:id="rId3"/>
    <p:sldId id="282" r:id="rId4"/>
    <p:sldId id="261" r:id="rId5"/>
    <p:sldId id="424" r:id="rId6"/>
    <p:sldId id="422" r:id="rId7"/>
    <p:sldId id="384" r:id="rId8"/>
    <p:sldId id="423" r:id="rId9"/>
    <p:sldId id="264" r:id="rId10"/>
    <p:sldId id="262" r:id="rId11"/>
    <p:sldId id="286" r:id="rId12"/>
    <p:sldId id="287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9" r:id="rId21"/>
    <p:sldId id="275" r:id="rId22"/>
    <p:sldId id="426" r:id="rId23"/>
    <p:sldId id="425" r:id="rId24"/>
    <p:sldId id="281" r:id="rId25"/>
  </p:sldIdLst>
  <p:sldSz cx="12192000" cy="6858000"/>
  <p:notesSz cx="12192000" cy="6858000"/>
  <p:embeddedFontLst>
    <p:embeddedFont>
      <p:font typeface="Baguet Script" panose="00000500000000000000" pitchFamily="2" charset="0"/>
      <p:regular r:id="rId27"/>
    </p:embeddedFont>
    <p:embeddedFont>
      <p:font typeface="Copperplate Gothic Light" panose="020E0507020206020404" pitchFamily="34" charset="0"/>
      <p:regular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16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7BA3E-CF15-48D0-B158-3A5710B1B34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3364CE-3B89-4B94-9D45-38D2D2B44BA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accent5">
                  <a:lumMod val="50000"/>
                </a:schemeClr>
              </a:solidFill>
            </a:rPr>
            <a:t>Foram realizadas 3 Oficinas de Pactuação dos Fluxos Assistenciais por Referência - 01 para cada Macro;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742045DA-53D3-4084-8641-D9D7D55AFA90}" type="parTrans" cxnId="{A86CA91F-F0E0-419C-A34F-8D391A028BCD}">
      <dgm:prSet/>
      <dgm:spPr/>
      <dgm:t>
        <a:bodyPr/>
        <a:lstStyle/>
        <a:p>
          <a:endParaRPr lang="en-US"/>
        </a:p>
      </dgm:t>
    </dgm:pt>
    <dgm:pt modelId="{AD8022A7-A4AA-4270-BE83-6855DF7B1484}" type="sibTrans" cxnId="{A86CA91F-F0E0-419C-A34F-8D391A028BC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7F9E093-FA25-42C7-BD21-1AD7E0570C52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accent5">
                  <a:lumMod val="50000"/>
                </a:schemeClr>
              </a:solidFill>
            </a:rPr>
            <a:t>Toda a estrutura de cada Oficina foi organizada por empresa contratada pela SES, incluindo hospedagem e alimentação para todos os gestores municipais, acompanhado de um técnico, durante cinco dias;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5E8B3061-0CAD-47C4-A00D-653249C7198A}" type="parTrans" cxnId="{F897B381-7FC5-4293-9DB7-F8548810C9C0}">
      <dgm:prSet/>
      <dgm:spPr/>
      <dgm:t>
        <a:bodyPr/>
        <a:lstStyle/>
        <a:p>
          <a:endParaRPr lang="en-US"/>
        </a:p>
      </dgm:t>
    </dgm:pt>
    <dgm:pt modelId="{D8D40D22-5E07-4614-89EA-B2B90034DB8A}" type="sibTrans" cxnId="{F897B381-7FC5-4293-9DB7-F8548810C9C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34B1EFB-E461-425D-99BE-A3B759DCCC25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accent5">
                  <a:lumMod val="50000"/>
                </a:schemeClr>
              </a:solidFill>
            </a:rPr>
            <a:t>Gestores e técnicos receberam todo o material, necessário para subsidiar a pactuação, com antecedência em formato digital e durante as oficinas, em formato físico;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2A1E58C0-7192-455D-AA95-DC920D391145}" type="parTrans" cxnId="{B669A00E-5BD0-44FD-B8B4-B97CD6A09E60}">
      <dgm:prSet/>
      <dgm:spPr/>
      <dgm:t>
        <a:bodyPr/>
        <a:lstStyle/>
        <a:p>
          <a:endParaRPr lang="en-US"/>
        </a:p>
      </dgm:t>
    </dgm:pt>
    <dgm:pt modelId="{B71102AB-0B21-429D-8EE6-8CF559BE81B1}" type="sibTrans" cxnId="{B669A00E-5BD0-44FD-B8B4-B97CD6A09E6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0D5CFB7-0CA3-4950-91EA-DA92E1FB3FB5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accent5">
                  <a:lumMod val="50000"/>
                </a:schemeClr>
              </a:solidFill>
            </a:rPr>
            <a:t>Os gestores foram distribuídos em salas equipadas com computador;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B10D1300-2A86-4D60-A57A-C68F318F6387}" type="parTrans" cxnId="{E5CE0672-847E-4589-A44F-5DBB94266992}">
      <dgm:prSet/>
      <dgm:spPr/>
      <dgm:t>
        <a:bodyPr/>
        <a:lstStyle/>
        <a:p>
          <a:endParaRPr lang="en-US"/>
        </a:p>
      </dgm:t>
    </dgm:pt>
    <dgm:pt modelId="{797C6E31-7FCA-49F7-B495-3DEA678572DA}" type="sibTrans" cxnId="{E5CE0672-847E-4589-A44F-5DBB9426699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DB2D91-1601-43AD-9266-9E90B074596A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accent5">
                  <a:lumMod val="50000"/>
                </a:schemeClr>
              </a:solidFill>
            </a:rPr>
            <a:t>Em cada sala haviam técnicos de diversas áreas técnicas da SES, para subsidiarem os gestores com informações;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3B846581-C547-4505-80BA-B9A866878F15}" type="parTrans" cxnId="{2AF985FD-FCA3-4597-B5BB-406CC7B26E90}">
      <dgm:prSet/>
      <dgm:spPr/>
      <dgm:t>
        <a:bodyPr/>
        <a:lstStyle/>
        <a:p>
          <a:endParaRPr lang="en-US"/>
        </a:p>
      </dgm:t>
    </dgm:pt>
    <dgm:pt modelId="{8525B334-D8E8-48E0-BABB-D6BE1337C94F}" type="sibTrans" cxnId="{2AF985FD-FCA3-4597-B5BB-406CC7B26E90}">
      <dgm:prSet/>
      <dgm:spPr/>
      <dgm:t>
        <a:bodyPr/>
        <a:lstStyle/>
        <a:p>
          <a:endParaRPr lang="en-US"/>
        </a:p>
      </dgm:t>
    </dgm:pt>
    <dgm:pt modelId="{CCA45956-C484-4698-B0DA-F3D3BD5F9DF3}" type="pres">
      <dgm:prSet presAssocID="{3837BA3E-CF15-48D0-B158-3A5710B1B341}" presName="root" presStyleCnt="0">
        <dgm:presLayoutVars>
          <dgm:dir/>
          <dgm:resizeHandles val="exact"/>
        </dgm:presLayoutVars>
      </dgm:prSet>
      <dgm:spPr/>
    </dgm:pt>
    <dgm:pt modelId="{17197FBA-4306-4C54-AD7E-2DB9A49F6EFF}" type="pres">
      <dgm:prSet presAssocID="{993364CE-3B89-4B94-9D45-38D2D2B44BA7}" presName="compNode" presStyleCnt="0"/>
      <dgm:spPr/>
    </dgm:pt>
    <dgm:pt modelId="{3CDE5912-3AB5-4721-91A6-4F49D4E4D6BE}" type="pres">
      <dgm:prSet presAssocID="{993364CE-3B89-4B94-9D45-38D2D2B44BA7}" presName="bgRect" presStyleLbl="bgShp" presStyleIdx="0" presStyleCnt="5"/>
      <dgm:spPr/>
    </dgm:pt>
    <dgm:pt modelId="{142BDB2F-303C-4E83-AE96-AE862E62AAD4}" type="pres">
      <dgm:prSet presAssocID="{993364CE-3B89-4B94-9D45-38D2D2B44BA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uários"/>
        </a:ext>
      </dgm:extLst>
    </dgm:pt>
    <dgm:pt modelId="{C6F1AB66-25D8-4F45-946B-D9B584954DDD}" type="pres">
      <dgm:prSet presAssocID="{993364CE-3B89-4B94-9D45-38D2D2B44BA7}" presName="spaceRect" presStyleCnt="0"/>
      <dgm:spPr/>
    </dgm:pt>
    <dgm:pt modelId="{E8DE8211-4801-4490-8CD3-4CA34E24963D}" type="pres">
      <dgm:prSet presAssocID="{993364CE-3B89-4B94-9D45-38D2D2B44BA7}" presName="parTx" presStyleLbl="revTx" presStyleIdx="0" presStyleCnt="5">
        <dgm:presLayoutVars>
          <dgm:chMax val="0"/>
          <dgm:chPref val="0"/>
        </dgm:presLayoutVars>
      </dgm:prSet>
      <dgm:spPr/>
    </dgm:pt>
    <dgm:pt modelId="{AF241571-73AC-455A-981D-ABECC0B9CD82}" type="pres">
      <dgm:prSet presAssocID="{AD8022A7-A4AA-4270-BE83-6855DF7B1484}" presName="sibTrans" presStyleCnt="0"/>
      <dgm:spPr/>
    </dgm:pt>
    <dgm:pt modelId="{8EF255BA-29A9-4A57-A1F0-8AFD084916EC}" type="pres">
      <dgm:prSet presAssocID="{97F9E093-FA25-42C7-BD21-1AD7E0570C52}" presName="compNode" presStyleCnt="0"/>
      <dgm:spPr/>
    </dgm:pt>
    <dgm:pt modelId="{A7238E65-FD11-43BB-8F19-A0C5B5BDF3CB}" type="pres">
      <dgm:prSet presAssocID="{97F9E093-FA25-42C7-BD21-1AD7E0570C52}" presName="bgRect" presStyleLbl="bgShp" presStyleIdx="1" presStyleCnt="5"/>
      <dgm:spPr/>
    </dgm:pt>
    <dgm:pt modelId="{8F486252-92D7-4ACF-ADD8-0C05B17EDFA4}" type="pres">
      <dgm:prSet presAssocID="{97F9E093-FA25-42C7-BD21-1AD7E0570C5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difício"/>
        </a:ext>
      </dgm:extLst>
    </dgm:pt>
    <dgm:pt modelId="{9CAD380C-7033-4940-B335-408B7F74A2C0}" type="pres">
      <dgm:prSet presAssocID="{97F9E093-FA25-42C7-BD21-1AD7E0570C52}" presName="spaceRect" presStyleCnt="0"/>
      <dgm:spPr/>
    </dgm:pt>
    <dgm:pt modelId="{4299262B-0D8D-484D-A769-5A1FB1FFFF64}" type="pres">
      <dgm:prSet presAssocID="{97F9E093-FA25-42C7-BD21-1AD7E0570C52}" presName="parTx" presStyleLbl="revTx" presStyleIdx="1" presStyleCnt="5">
        <dgm:presLayoutVars>
          <dgm:chMax val="0"/>
          <dgm:chPref val="0"/>
        </dgm:presLayoutVars>
      </dgm:prSet>
      <dgm:spPr/>
    </dgm:pt>
    <dgm:pt modelId="{AA167EBD-1264-4440-8C26-8475FA0B90EA}" type="pres">
      <dgm:prSet presAssocID="{D8D40D22-5E07-4614-89EA-B2B90034DB8A}" presName="sibTrans" presStyleCnt="0"/>
      <dgm:spPr/>
    </dgm:pt>
    <dgm:pt modelId="{0B9145D5-B33A-4E64-99FD-D47FA9192D23}" type="pres">
      <dgm:prSet presAssocID="{134B1EFB-E461-425D-99BE-A3B759DCCC25}" presName="compNode" presStyleCnt="0"/>
      <dgm:spPr/>
    </dgm:pt>
    <dgm:pt modelId="{2EBD558C-0AE0-4F35-B702-1C2A4300E420}" type="pres">
      <dgm:prSet presAssocID="{134B1EFB-E461-425D-99BE-A3B759DCCC25}" presName="bgRect" presStyleLbl="bgShp" presStyleIdx="2" presStyleCnt="5"/>
      <dgm:spPr/>
    </dgm:pt>
    <dgm:pt modelId="{0EDDEC6F-05EE-437C-8134-BB8CECF9682F}" type="pres">
      <dgm:prSet presAssocID="{134B1EFB-E461-425D-99BE-A3B759DCCC2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ldador"/>
        </a:ext>
      </dgm:extLst>
    </dgm:pt>
    <dgm:pt modelId="{FE3B30F4-FA67-4457-A101-5CD0ED25960B}" type="pres">
      <dgm:prSet presAssocID="{134B1EFB-E461-425D-99BE-A3B759DCCC25}" presName="spaceRect" presStyleCnt="0"/>
      <dgm:spPr/>
    </dgm:pt>
    <dgm:pt modelId="{FA1FB772-C32A-4AE7-BF10-086458894CC4}" type="pres">
      <dgm:prSet presAssocID="{134B1EFB-E461-425D-99BE-A3B759DCCC25}" presName="parTx" presStyleLbl="revTx" presStyleIdx="2" presStyleCnt="5">
        <dgm:presLayoutVars>
          <dgm:chMax val="0"/>
          <dgm:chPref val="0"/>
        </dgm:presLayoutVars>
      </dgm:prSet>
      <dgm:spPr/>
    </dgm:pt>
    <dgm:pt modelId="{AC482CF7-AB42-48F9-AAB7-2E8ED02DCFC0}" type="pres">
      <dgm:prSet presAssocID="{B71102AB-0B21-429D-8EE6-8CF559BE81B1}" presName="sibTrans" presStyleCnt="0"/>
      <dgm:spPr/>
    </dgm:pt>
    <dgm:pt modelId="{81FD673A-AC75-4ED7-A0DC-B5BF229BBC6D}" type="pres">
      <dgm:prSet presAssocID="{90D5CFB7-0CA3-4950-91EA-DA92E1FB3FB5}" presName="compNode" presStyleCnt="0"/>
      <dgm:spPr/>
    </dgm:pt>
    <dgm:pt modelId="{AF8CEA80-1506-4DC8-88EA-336A55AB7247}" type="pres">
      <dgm:prSet presAssocID="{90D5CFB7-0CA3-4950-91EA-DA92E1FB3FB5}" presName="bgRect" presStyleLbl="bgShp" presStyleIdx="3" presStyleCnt="5"/>
      <dgm:spPr/>
    </dgm:pt>
    <dgm:pt modelId="{4E9939A1-7FC2-4CB2-BD40-58DC13D83B75}" type="pres">
      <dgm:prSet presAssocID="{90D5CFB7-0CA3-4950-91EA-DA92E1FB3FB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452D615C-6E25-4E27-B1B1-979A24A23D3B}" type="pres">
      <dgm:prSet presAssocID="{90D5CFB7-0CA3-4950-91EA-DA92E1FB3FB5}" presName="spaceRect" presStyleCnt="0"/>
      <dgm:spPr/>
    </dgm:pt>
    <dgm:pt modelId="{6FADFC39-5FBE-4D74-8CF3-A9A3E700550A}" type="pres">
      <dgm:prSet presAssocID="{90D5CFB7-0CA3-4950-91EA-DA92E1FB3FB5}" presName="parTx" presStyleLbl="revTx" presStyleIdx="3" presStyleCnt="5">
        <dgm:presLayoutVars>
          <dgm:chMax val="0"/>
          <dgm:chPref val="0"/>
        </dgm:presLayoutVars>
      </dgm:prSet>
      <dgm:spPr/>
    </dgm:pt>
    <dgm:pt modelId="{F959576E-9797-48D9-9067-485C4D53841A}" type="pres">
      <dgm:prSet presAssocID="{797C6E31-7FCA-49F7-B495-3DEA678572DA}" presName="sibTrans" presStyleCnt="0"/>
      <dgm:spPr/>
    </dgm:pt>
    <dgm:pt modelId="{E9D25D56-6104-4631-9971-4A9925A1A981}" type="pres">
      <dgm:prSet presAssocID="{59DB2D91-1601-43AD-9266-9E90B074596A}" presName="compNode" presStyleCnt="0"/>
      <dgm:spPr/>
    </dgm:pt>
    <dgm:pt modelId="{E9CD5DAE-5EC8-4DC0-AC9E-AC9387675495}" type="pres">
      <dgm:prSet presAssocID="{59DB2D91-1601-43AD-9266-9E90B074596A}" presName="bgRect" presStyleLbl="bgShp" presStyleIdx="4" presStyleCnt="5"/>
      <dgm:spPr/>
    </dgm:pt>
    <dgm:pt modelId="{39E69930-DCF8-4698-BE43-F10B293AB771}" type="pres">
      <dgm:prSet presAssocID="{59DB2D91-1601-43AD-9266-9E90B074596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FBBA37F3-694F-4B51-9497-0766B9F5C1FA}" type="pres">
      <dgm:prSet presAssocID="{59DB2D91-1601-43AD-9266-9E90B074596A}" presName="spaceRect" presStyleCnt="0"/>
      <dgm:spPr/>
    </dgm:pt>
    <dgm:pt modelId="{18114DA0-AC32-4EA7-BD4D-231410E51915}" type="pres">
      <dgm:prSet presAssocID="{59DB2D91-1601-43AD-9266-9E90B074596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EEA340B-5957-40B1-8C46-6F0B9F57EA37}" type="presOf" srcId="{90D5CFB7-0CA3-4950-91EA-DA92E1FB3FB5}" destId="{6FADFC39-5FBE-4D74-8CF3-A9A3E700550A}" srcOrd="0" destOrd="0" presId="urn:microsoft.com/office/officeart/2018/2/layout/IconVerticalSolidList"/>
    <dgm:cxn modelId="{B669A00E-5BD0-44FD-B8B4-B97CD6A09E60}" srcId="{3837BA3E-CF15-48D0-B158-3A5710B1B341}" destId="{134B1EFB-E461-425D-99BE-A3B759DCCC25}" srcOrd="2" destOrd="0" parTransId="{2A1E58C0-7192-455D-AA95-DC920D391145}" sibTransId="{B71102AB-0B21-429D-8EE6-8CF559BE81B1}"/>
    <dgm:cxn modelId="{A86CA91F-F0E0-419C-A34F-8D391A028BCD}" srcId="{3837BA3E-CF15-48D0-B158-3A5710B1B341}" destId="{993364CE-3B89-4B94-9D45-38D2D2B44BA7}" srcOrd="0" destOrd="0" parTransId="{742045DA-53D3-4084-8641-D9D7D55AFA90}" sibTransId="{AD8022A7-A4AA-4270-BE83-6855DF7B1484}"/>
    <dgm:cxn modelId="{D800D231-47AA-41B1-A027-623F7B9CAC8F}" type="presOf" srcId="{993364CE-3B89-4B94-9D45-38D2D2B44BA7}" destId="{E8DE8211-4801-4490-8CD3-4CA34E24963D}" srcOrd="0" destOrd="0" presId="urn:microsoft.com/office/officeart/2018/2/layout/IconVerticalSolidList"/>
    <dgm:cxn modelId="{17077B3E-1A78-40E3-B9A6-970F9F8ED400}" type="presOf" srcId="{3837BA3E-CF15-48D0-B158-3A5710B1B341}" destId="{CCA45956-C484-4698-B0DA-F3D3BD5F9DF3}" srcOrd="0" destOrd="0" presId="urn:microsoft.com/office/officeart/2018/2/layout/IconVerticalSolidList"/>
    <dgm:cxn modelId="{E5CE0672-847E-4589-A44F-5DBB94266992}" srcId="{3837BA3E-CF15-48D0-B158-3A5710B1B341}" destId="{90D5CFB7-0CA3-4950-91EA-DA92E1FB3FB5}" srcOrd="3" destOrd="0" parTransId="{B10D1300-2A86-4D60-A57A-C68F318F6387}" sibTransId="{797C6E31-7FCA-49F7-B495-3DEA678572DA}"/>
    <dgm:cxn modelId="{D177F17D-9043-42AC-B9A1-7311685AE871}" type="presOf" srcId="{134B1EFB-E461-425D-99BE-A3B759DCCC25}" destId="{FA1FB772-C32A-4AE7-BF10-086458894CC4}" srcOrd="0" destOrd="0" presId="urn:microsoft.com/office/officeart/2018/2/layout/IconVerticalSolidList"/>
    <dgm:cxn modelId="{F897B381-7FC5-4293-9DB7-F8548810C9C0}" srcId="{3837BA3E-CF15-48D0-B158-3A5710B1B341}" destId="{97F9E093-FA25-42C7-BD21-1AD7E0570C52}" srcOrd="1" destOrd="0" parTransId="{5E8B3061-0CAD-47C4-A00D-653249C7198A}" sibTransId="{D8D40D22-5E07-4614-89EA-B2B90034DB8A}"/>
    <dgm:cxn modelId="{B856BE8F-29C2-4180-8ECE-92AE8562A598}" type="presOf" srcId="{97F9E093-FA25-42C7-BD21-1AD7E0570C52}" destId="{4299262B-0D8D-484D-A769-5A1FB1FFFF64}" srcOrd="0" destOrd="0" presId="urn:microsoft.com/office/officeart/2018/2/layout/IconVerticalSolidList"/>
    <dgm:cxn modelId="{68F129F3-53FF-4CCA-93A3-38A82C8DE997}" type="presOf" srcId="{59DB2D91-1601-43AD-9266-9E90B074596A}" destId="{18114DA0-AC32-4EA7-BD4D-231410E51915}" srcOrd="0" destOrd="0" presId="urn:microsoft.com/office/officeart/2018/2/layout/IconVerticalSolidList"/>
    <dgm:cxn modelId="{2AF985FD-FCA3-4597-B5BB-406CC7B26E90}" srcId="{3837BA3E-CF15-48D0-B158-3A5710B1B341}" destId="{59DB2D91-1601-43AD-9266-9E90B074596A}" srcOrd="4" destOrd="0" parTransId="{3B846581-C547-4505-80BA-B9A866878F15}" sibTransId="{8525B334-D8E8-48E0-BABB-D6BE1337C94F}"/>
    <dgm:cxn modelId="{411C82FF-C5B6-4132-8B93-6D02414930F9}" type="presParOf" srcId="{CCA45956-C484-4698-B0DA-F3D3BD5F9DF3}" destId="{17197FBA-4306-4C54-AD7E-2DB9A49F6EFF}" srcOrd="0" destOrd="0" presId="urn:microsoft.com/office/officeart/2018/2/layout/IconVerticalSolidList"/>
    <dgm:cxn modelId="{BDAD5633-3B19-4D53-824E-543A0018D921}" type="presParOf" srcId="{17197FBA-4306-4C54-AD7E-2DB9A49F6EFF}" destId="{3CDE5912-3AB5-4721-91A6-4F49D4E4D6BE}" srcOrd="0" destOrd="0" presId="urn:microsoft.com/office/officeart/2018/2/layout/IconVerticalSolidList"/>
    <dgm:cxn modelId="{05759A84-54CC-4831-844D-6993C7597AE8}" type="presParOf" srcId="{17197FBA-4306-4C54-AD7E-2DB9A49F6EFF}" destId="{142BDB2F-303C-4E83-AE96-AE862E62AAD4}" srcOrd="1" destOrd="0" presId="urn:microsoft.com/office/officeart/2018/2/layout/IconVerticalSolidList"/>
    <dgm:cxn modelId="{3949B8BD-A9DB-4AF2-8400-D808E82CF10E}" type="presParOf" srcId="{17197FBA-4306-4C54-AD7E-2DB9A49F6EFF}" destId="{C6F1AB66-25D8-4F45-946B-D9B584954DDD}" srcOrd="2" destOrd="0" presId="urn:microsoft.com/office/officeart/2018/2/layout/IconVerticalSolidList"/>
    <dgm:cxn modelId="{18DD7F26-BF47-4195-A37A-5834A6A05891}" type="presParOf" srcId="{17197FBA-4306-4C54-AD7E-2DB9A49F6EFF}" destId="{E8DE8211-4801-4490-8CD3-4CA34E24963D}" srcOrd="3" destOrd="0" presId="urn:microsoft.com/office/officeart/2018/2/layout/IconVerticalSolidList"/>
    <dgm:cxn modelId="{B0DCFCB9-9FE4-43AF-A2DC-5A0BB0D44D43}" type="presParOf" srcId="{CCA45956-C484-4698-B0DA-F3D3BD5F9DF3}" destId="{AF241571-73AC-455A-981D-ABECC0B9CD82}" srcOrd="1" destOrd="0" presId="urn:microsoft.com/office/officeart/2018/2/layout/IconVerticalSolidList"/>
    <dgm:cxn modelId="{86BF10A9-AF7A-4F03-A13B-8483200171B7}" type="presParOf" srcId="{CCA45956-C484-4698-B0DA-F3D3BD5F9DF3}" destId="{8EF255BA-29A9-4A57-A1F0-8AFD084916EC}" srcOrd="2" destOrd="0" presId="urn:microsoft.com/office/officeart/2018/2/layout/IconVerticalSolidList"/>
    <dgm:cxn modelId="{B4FA3417-DBDD-4DA1-B690-30BEB8B23E95}" type="presParOf" srcId="{8EF255BA-29A9-4A57-A1F0-8AFD084916EC}" destId="{A7238E65-FD11-43BB-8F19-A0C5B5BDF3CB}" srcOrd="0" destOrd="0" presId="urn:microsoft.com/office/officeart/2018/2/layout/IconVerticalSolidList"/>
    <dgm:cxn modelId="{85437671-E7DD-4F13-9131-4CBB6FEDC6FC}" type="presParOf" srcId="{8EF255BA-29A9-4A57-A1F0-8AFD084916EC}" destId="{8F486252-92D7-4ACF-ADD8-0C05B17EDFA4}" srcOrd="1" destOrd="0" presId="urn:microsoft.com/office/officeart/2018/2/layout/IconVerticalSolidList"/>
    <dgm:cxn modelId="{D34FBFF2-6AAB-4F61-B924-A211E189CD64}" type="presParOf" srcId="{8EF255BA-29A9-4A57-A1F0-8AFD084916EC}" destId="{9CAD380C-7033-4940-B335-408B7F74A2C0}" srcOrd="2" destOrd="0" presId="urn:microsoft.com/office/officeart/2018/2/layout/IconVerticalSolidList"/>
    <dgm:cxn modelId="{C772ABD9-EAA9-4C03-B699-07847C086AB2}" type="presParOf" srcId="{8EF255BA-29A9-4A57-A1F0-8AFD084916EC}" destId="{4299262B-0D8D-484D-A769-5A1FB1FFFF64}" srcOrd="3" destOrd="0" presId="urn:microsoft.com/office/officeart/2018/2/layout/IconVerticalSolidList"/>
    <dgm:cxn modelId="{5E6971C1-11DE-48D6-8DB3-D8A77D7BF1FF}" type="presParOf" srcId="{CCA45956-C484-4698-B0DA-F3D3BD5F9DF3}" destId="{AA167EBD-1264-4440-8C26-8475FA0B90EA}" srcOrd="3" destOrd="0" presId="urn:microsoft.com/office/officeart/2018/2/layout/IconVerticalSolidList"/>
    <dgm:cxn modelId="{46F2E416-2E19-469E-8482-A4E1BF218F40}" type="presParOf" srcId="{CCA45956-C484-4698-B0DA-F3D3BD5F9DF3}" destId="{0B9145D5-B33A-4E64-99FD-D47FA9192D23}" srcOrd="4" destOrd="0" presId="urn:microsoft.com/office/officeart/2018/2/layout/IconVerticalSolidList"/>
    <dgm:cxn modelId="{D83BBB33-DEFB-444C-AF2A-53D490A39705}" type="presParOf" srcId="{0B9145D5-B33A-4E64-99FD-D47FA9192D23}" destId="{2EBD558C-0AE0-4F35-B702-1C2A4300E420}" srcOrd="0" destOrd="0" presId="urn:microsoft.com/office/officeart/2018/2/layout/IconVerticalSolidList"/>
    <dgm:cxn modelId="{6B3A7547-EAE1-47F4-82BF-2823FEA90714}" type="presParOf" srcId="{0B9145D5-B33A-4E64-99FD-D47FA9192D23}" destId="{0EDDEC6F-05EE-437C-8134-BB8CECF9682F}" srcOrd="1" destOrd="0" presId="urn:microsoft.com/office/officeart/2018/2/layout/IconVerticalSolidList"/>
    <dgm:cxn modelId="{E43378EB-C48C-4327-A483-9FD77B75B049}" type="presParOf" srcId="{0B9145D5-B33A-4E64-99FD-D47FA9192D23}" destId="{FE3B30F4-FA67-4457-A101-5CD0ED25960B}" srcOrd="2" destOrd="0" presId="urn:microsoft.com/office/officeart/2018/2/layout/IconVerticalSolidList"/>
    <dgm:cxn modelId="{7B9968EC-51CD-45E4-A166-A9D6247F9D98}" type="presParOf" srcId="{0B9145D5-B33A-4E64-99FD-D47FA9192D23}" destId="{FA1FB772-C32A-4AE7-BF10-086458894CC4}" srcOrd="3" destOrd="0" presId="urn:microsoft.com/office/officeart/2018/2/layout/IconVerticalSolidList"/>
    <dgm:cxn modelId="{12FDF984-D71E-42B3-A6C1-646308DDE576}" type="presParOf" srcId="{CCA45956-C484-4698-B0DA-F3D3BD5F9DF3}" destId="{AC482CF7-AB42-48F9-AAB7-2E8ED02DCFC0}" srcOrd="5" destOrd="0" presId="urn:microsoft.com/office/officeart/2018/2/layout/IconVerticalSolidList"/>
    <dgm:cxn modelId="{F9E8E6DB-EEFA-419A-9465-60F8837266FF}" type="presParOf" srcId="{CCA45956-C484-4698-B0DA-F3D3BD5F9DF3}" destId="{81FD673A-AC75-4ED7-A0DC-B5BF229BBC6D}" srcOrd="6" destOrd="0" presId="urn:microsoft.com/office/officeart/2018/2/layout/IconVerticalSolidList"/>
    <dgm:cxn modelId="{5E9D16CC-B7D9-4A5E-94F3-24624C0B30D6}" type="presParOf" srcId="{81FD673A-AC75-4ED7-A0DC-B5BF229BBC6D}" destId="{AF8CEA80-1506-4DC8-88EA-336A55AB7247}" srcOrd="0" destOrd="0" presId="urn:microsoft.com/office/officeart/2018/2/layout/IconVerticalSolidList"/>
    <dgm:cxn modelId="{49426581-3969-4B8B-ACC4-735C297192A8}" type="presParOf" srcId="{81FD673A-AC75-4ED7-A0DC-B5BF229BBC6D}" destId="{4E9939A1-7FC2-4CB2-BD40-58DC13D83B75}" srcOrd="1" destOrd="0" presId="urn:microsoft.com/office/officeart/2018/2/layout/IconVerticalSolidList"/>
    <dgm:cxn modelId="{DEDC3089-2425-4859-A76B-6D649887D429}" type="presParOf" srcId="{81FD673A-AC75-4ED7-A0DC-B5BF229BBC6D}" destId="{452D615C-6E25-4E27-B1B1-979A24A23D3B}" srcOrd="2" destOrd="0" presId="urn:microsoft.com/office/officeart/2018/2/layout/IconVerticalSolidList"/>
    <dgm:cxn modelId="{EB2BC62A-C467-40A8-ABE2-3583C54007D3}" type="presParOf" srcId="{81FD673A-AC75-4ED7-A0DC-B5BF229BBC6D}" destId="{6FADFC39-5FBE-4D74-8CF3-A9A3E700550A}" srcOrd="3" destOrd="0" presId="urn:microsoft.com/office/officeart/2018/2/layout/IconVerticalSolidList"/>
    <dgm:cxn modelId="{29637F7E-1F2D-4C0C-8AB7-1B1647F918AC}" type="presParOf" srcId="{CCA45956-C484-4698-B0DA-F3D3BD5F9DF3}" destId="{F959576E-9797-48D9-9067-485C4D53841A}" srcOrd="7" destOrd="0" presId="urn:microsoft.com/office/officeart/2018/2/layout/IconVerticalSolidList"/>
    <dgm:cxn modelId="{D694BD17-C15D-4050-A0C3-ACD39A74A077}" type="presParOf" srcId="{CCA45956-C484-4698-B0DA-F3D3BD5F9DF3}" destId="{E9D25D56-6104-4631-9971-4A9925A1A981}" srcOrd="8" destOrd="0" presId="urn:microsoft.com/office/officeart/2018/2/layout/IconVerticalSolidList"/>
    <dgm:cxn modelId="{7816C0DC-A5CF-4586-BCC0-BFE92B173776}" type="presParOf" srcId="{E9D25D56-6104-4631-9971-4A9925A1A981}" destId="{E9CD5DAE-5EC8-4DC0-AC9E-AC9387675495}" srcOrd="0" destOrd="0" presId="urn:microsoft.com/office/officeart/2018/2/layout/IconVerticalSolidList"/>
    <dgm:cxn modelId="{269E2BAD-2DF3-4F91-8B71-422D953EACB6}" type="presParOf" srcId="{E9D25D56-6104-4631-9971-4A9925A1A981}" destId="{39E69930-DCF8-4698-BE43-F10B293AB771}" srcOrd="1" destOrd="0" presId="urn:microsoft.com/office/officeart/2018/2/layout/IconVerticalSolidList"/>
    <dgm:cxn modelId="{19AFC57D-44E6-4B06-80BF-5D07151BE7C4}" type="presParOf" srcId="{E9D25D56-6104-4631-9971-4A9925A1A981}" destId="{FBBA37F3-694F-4B51-9497-0766B9F5C1FA}" srcOrd="2" destOrd="0" presId="urn:microsoft.com/office/officeart/2018/2/layout/IconVerticalSolidList"/>
    <dgm:cxn modelId="{6E38DAE7-2A1E-4991-B9FE-6A35AE6461D9}" type="presParOf" srcId="{E9D25D56-6104-4631-9971-4A9925A1A981}" destId="{18114DA0-AC32-4EA7-BD4D-231410E519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E5912-3AB5-4721-91A6-4F49D4E4D6BE}">
      <dsp:nvSpPr>
        <dsp:cNvPr id="0" name=""/>
        <dsp:cNvSpPr/>
      </dsp:nvSpPr>
      <dsp:spPr>
        <a:xfrm>
          <a:off x="0" y="2458"/>
          <a:ext cx="11443579" cy="5236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BDB2F-303C-4E83-AE96-AE862E62AAD4}">
      <dsp:nvSpPr>
        <dsp:cNvPr id="0" name=""/>
        <dsp:cNvSpPr/>
      </dsp:nvSpPr>
      <dsp:spPr>
        <a:xfrm>
          <a:off x="158417" y="120289"/>
          <a:ext cx="288031" cy="288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E8211-4801-4490-8CD3-4CA34E24963D}">
      <dsp:nvSpPr>
        <dsp:cNvPr id="0" name=""/>
        <dsp:cNvSpPr/>
      </dsp:nvSpPr>
      <dsp:spPr>
        <a:xfrm>
          <a:off x="604866" y="2458"/>
          <a:ext cx="10838713" cy="52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424" tIns="55424" rIns="55424" bIns="5542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5">
                  <a:lumMod val="50000"/>
                </a:schemeClr>
              </a:solidFill>
            </a:rPr>
            <a:t>Foram realizadas 3 Oficinas de Pactuação dos Fluxos Assistenciais por Referência - 01 para cada Macro;</a:t>
          </a:r>
          <a:endParaRPr lang="en-US" sz="1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04866" y="2458"/>
        <a:ext cx="10838713" cy="523693"/>
      </dsp:txXfrm>
    </dsp:sp>
    <dsp:sp modelId="{A7238E65-FD11-43BB-8F19-A0C5B5BDF3CB}">
      <dsp:nvSpPr>
        <dsp:cNvPr id="0" name=""/>
        <dsp:cNvSpPr/>
      </dsp:nvSpPr>
      <dsp:spPr>
        <a:xfrm>
          <a:off x="0" y="657075"/>
          <a:ext cx="11443579" cy="5236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486252-92D7-4ACF-ADD8-0C05B17EDFA4}">
      <dsp:nvSpPr>
        <dsp:cNvPr id="0" name=""/>
        <dsp:cNvSpPr/>
      </dsp:nvSpPr>
      <dsp:spPr>
        <a:xfrm>
          <a:off x="158417" y="774906"/>
          <a:ext cx="288031" cy="2880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9262B-0D8D-484D-A769-5A1FB1FFFF64}">
      <dsp:nvSpPr>
        <dsp:cNvPr id="0" name=""/>
        <dsp:cNvSpPr/>
      </dsp:nvSpPr>
      <dsp:spPr>
        <a:xfrm>
          <a:off x="604866" y="657075"/>
          <a:ext cx="10838713" cy="52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424" tIns="55424" rIns="55424" bIns="5542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5">
                  <a:lumMod val="50000"/>
                </a:schemeClr>
              </a:solidFill>
            </a:rPr>
            <a:t>Toda a estrutura de cada Oficina foi organizada por empresa contratada pela SES, incluindo hospedagem e alimentação para todos os gestores municipais, acompanhado de um técnico, durante cinco dias;</a:t>
          </a:r>
          <a:endParaRPr lang="en-US" sz="1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04866" y="657075"/>
        <a:ext cx="10838713" cy="523693"/>
      </dsp:txXfrm>
    </dsp:sp>
    <dsp:sp modelId="{2EBD558C-0AE0-4F35-B702-1C2A4300E420}">
      <dsp:nvSpPr>
        <dsp:cNvPr id="0" name=""/>
        <dsp:cNvSpPr/>
      </dsp:nvSpPr>
      <dsp:spPr>
        <a:xfrm>
          <a:off x="0" y="1311693"/>
          <a:ext cx="11443579" cy="5236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DEC6F-05EE-437C-8134-BB8CECF9682F}">
      <dsp:nvSpPr>
        <dsp:cNvPr id="0" name=""/>
        <dsp:cNvSpPr/>
      </dsp:nvSpPr>
      <dsp:spPr>
        <a:xfrm>
          <a:off x="158417" y="1429524"/>
          <a:ext cx="288031" cy="2880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FB772-C32A-4AE7-BF10-086458894CC4}">
      <dsp:nvSpPr>
        <dsp:cNvPr id="0" name=""/>
        <dsp:cNvSpPr/>
      </dsp:nvSpPr>
      <dsp:spPr>
        <a:xfrm>
          <a:off x="604866" y="1311693"/>
          <a:ext cx="10838713" cy="52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424" tIns="55424" rIns="55424" bIns="5542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5">
                  <a:lumMod val="50000"/>
                </a:schemeClr>
              </a:solidFill>
            </a:rPr>
            <a:t>Gestores e técnicos receberam todo o material, necessário para subsidiar a pactuação, com antecedência em formato digital e durante as oficinas, em formato físico;</a:t>
          </a:r>
          <a:endParaRPr lang="en-US" sz="1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04866" y="1311693"/>
        <a:ext cx="10838713" cy="523693"/>
      </dsp:txXfrm>
    </dsp:sp>
    <dsp:sp modelId="{AF8CEA80-1506-4DC8-88EA-336A55AB7247}">
      <dsp:nvSpPr>
        <dsp:cNvPr id="0" name=""/>
        <dsp:cNvSpPr/>
      </dsp:nvSpPr>
      <dsp:spPr>
        <a:xfrm>
          <a:off x="0" y="1966310"/>
          <a:ext cx="11443579" cy="5236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939A1-7FC2-4CB2-BD40-58DC13D83B75}">
      <dsp:nvSpPr>
        <dsp:cNvPr id="0" name=""/>
        <dsp:cNvSpPr/>
      </dsp:nvSpPr>
      <dsp:spPr>
        <a:xfrm>
          <a:off x="158417" y="2084141"/>
          <a:ext cx="288031" cy="2880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DFC39-5FBE-4D74-8CF3-A9A3E700550A}">
      <dsp:nvSpPr>
        <dsp:cNvPr id="0" name=""/>
        <dsp:cNvSpPr/>
      </dsp:nvSpPr>
      <dsp:spPr>
        <a:xfrm>
          <a:off x="604866" y="1966310"/>
          <a:ext cx="10838713" cy="52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424" tIns="55424" rIns="55424" bIns="5542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5">
                  <a:lumMod val="50000"/>
                </a:schemeClr>
              </a:solidFill>
            </a:rPr>
            <a:t>Os gestores foram distribuídos em salas equipadas com computador;</a:t>
          </a:r>
          <a:endParaRPr lang="en-US" sz="1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04866" y="1966310"/>
        <a:ext cx="10838713" cy="523693"/>
      </dsp:txXfrm>
    </dsp:sp>
    <dsp:sp modelId="{E9CD5DAE-5EC8-4DC0-AC9E-AC9387675495}">
      <dsp:nvSpPr>
        <dsp:cNvPr id="0" name=""/>
        <dsp:cNvSpPr/>
      </dsp:nvSpPr>
      <dsp:spPr>
        <a:xfrm>
          <a:off x="0" y="2620927"/>
          <a:ext cx="11443579" cy="5236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E69930-DCF8-4698-BE43-F10B293AB771}">
      <dsp:nvSpPr>
        <dsp:cNvPr id="0" name=""/>
        <dsp:cNvSpPr/>
      </dsp:nvSpPr>
      <dsp:spPr>
        <a:xfrm>
          <a:off x="158417" y="2738758"/>
          <a:ext cx="288031" cy="2880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14DA0-AC32-4EA7-BD4D-231410E51915}">
      <dsp:nvSpPr>
        <dsp:cNvPr id="0" name=""/>
        <dsp:cNvSpPr/>
      </dsp:nvSpPr>
      <dsp:spPr>
        <a:xfrm>
          <a:off x="604866" y="2620927"/>
          <a:ext cx="10838713" cy="52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424" tIns="55424" rIns="55424" bIns="5542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5">
                  <a:lumMod val="50000"/>
                </a:schemeClr>
              </a:solidFill>
            </a:rPr>
            <a:t>Em cada sala haviam técnicos de diversas áreas técnicas da SES, para subsidiarem os gestores com informações;</a:t>
          </a:r>
          <a:endParaRPr lang="en-US" sz="1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04866" y="2620927"/>
        <a:ext cx="10838713" cy="523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E3AE4-1711-416A-9B05-FC86E7BFCD09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92264-FA54-4873-B776-30BCD888B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46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údo com Legenda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45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body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9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body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45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" name="Google Shape;16;p45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DBF4-7A8F-4F38-B051-3C93B607796A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0A0F-E170-457B-98E3-CF1A0060C1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71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e texto vertical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 bwMode="auto"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magem com Legenda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Google Shape;25;p48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6" name="Google Shape;26;p48"/>
          <p:cNvSpPr>
            <a:spLocks noGrp="1"/>
          </p:cNvSpPr>
          <p:nvPr>
            <p:ph type="pic" idx="2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8"/>
          <p:cNvSpPr txBox="1">
            <a:spLocks noGrp="1"/>
          </p:cNvSpPr>
          <p:nvPr>
            <p:ph type="body" idx="1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48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m branco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49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49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ente título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mparação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Google Shape;41;p51"/>
          <p:cNvSpPr txBox="1"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body" idx="2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3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body" idx="4"/>
          </p:nvPr>
        </p:nvSpPr>
        <p:spPr bwMode="auto">
          <a:xfrm>
            <a:off x="6172200" y="250507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8" name="Google Shape;48;p5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uas Partes de Conteúdo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Google Shape;50;p52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body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beçalho da Seção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53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3088F-3C56-460C-BF23-40CB676A3D5E}" type="datetimeFigureOut">
              <a:rPr lang="pt-BR" smtClean="0"/>
              <a:pPr/>
              <a:t>11/06/2024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13BD-4D83-4EA1-BBAF-6844972859E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19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44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44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44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4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bin"/><Relationship Id="rId7" Type="http://schemas.openxmlformats.org/officeDocument/2006/relationships/image" Target="../media/image36.JPEG"/><Relationship Id="rId12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G"/><Relationship Id="rId5" Type="http://schemas.openxmlformats.org/officeDocument/2006/relationships/image" Target="../media/image34.bin"/><Relationship Id="rId10" Type="http://schemas.openxmlformats.org/officeDocument/2006/relationships/image" Target="../media/image39.png"/><Relationship Id="rId4" Type="http://schemas.openxmlformats.org/officeDocument/2006/relationships/image" Target="../media/image33.bin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Google Shape;70;p2"/>
          <p:cNvSpPr txBox="1"/>
          <p:nvPr/>
        </p:nvSpPr>
        <p:spPr bwMode="auto">
          <a:xfrm>
            <a:off x="3582186" y="4203505"/>
            <a:ext cx="8609815" cy="117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7950" rIns="0" bIns="0" anchor="t" anchorCtr="0">
            <a:spAutoFit/>
          </a:bodyPr>
          <a:lstStyle/>
          <a:p>
            <a:pPr marL="1270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</a:rPr>
              <a:t>Programação Regional: relato de experiência</a:t>
            </a:r>
            <a:endParaRPr sz="2300" b="1" i="0" u="none" strike="noStrike" cap="none" dirty="0">
              <a:solidFill>
                <a:schemeClr val="accent1">
                  <a:lumMod val="50000"/>
                </a:schemeClr>
              </a:solidFill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Google Shape;90;g2c0e0b36d6c_0_13"/>
          <p:cNvSpPr txBox="1"/>
          <p:nvPr/>
        </p:nvSpPr>
        <p:spPr bwMode="auto">
          <a:xfrm>
            <a:off x="63772" y="208318"/>
            <a:ext cx="7674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  <a:defRPr/>
            </a:pPr>
            <a:r>
              <a:rPr lang="pt-BR" sz="2000" b="1">
                <a:solidFill>
                  <a:schemeClr val="lt1"/>
                </a:solidFill>
              </a:rPr>
              <a:t> </a:t>
            </a:r>
            <a:r>
              <a:rPr lang="pt-BR" sz="3200" b="1">
                <a:solidFill>
                  <a:schemeClr val="lt1"/>
                </a:solidFill>
              </a:rPr>
              <a:t>Diferenciais</a:t>
            </a:r>
            <a:endParaRPr sz="3200" b="1">
              <a:solidFill>
                <a:schemeClr val="lt1"/>
              </a:solidFill>
            </a:endParaRPr>
          </a:p>
        </p:txBody>
      </p:sp>
      <p:pic>
        <p:nvPicPr>
          <p:cNvPr id="93" name="Google Shape;93;g2c0e0b36d6c_0_1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1480979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c0e0b36d6c_0_1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2687814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c0e0b36d6c_0_1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04919" y="3894649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 bwMode="auto">
          <a:xfrm>
            <a:off x="1049366" y="5101484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</a:rPr>
              <a:t>Processo ascendente e participativo.</a:t>
            </a:r>
            <a:endParaRPr/>
          </a:p>
        </p:txBody>
      </p:sp>
      <p:sp>
        <p:nvSpPr>
          <p:cNvPr id="5" name="CaixaDeTexto 4"/>
          <p:cNvSpPr txBox="1"/>
          <p:nvPr/>
        </p:nvSpPr>
        <p:spPr bwMode="auto">
          <a:xfrm>
            <a:off x="1049366" y="1468060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</a:rPr>
              <a:t>Continuidade;</a:t>
            </a:r>
            <a:endParaRPr/>
          </a:p>
        </p:txBody>
      </p:sp>
      <p:sp>
        <p:nvSpPr>
          <p:cNvPr id="7" name="CaixaDeTexto 6"/>
          <p:cNvSpPr txBox="1"/>
          <p:nvPr/>
        </p:nvSpPr>
        <p:spPr bwMode="auto">
          <a:xfrm>
            <a:off x="1147439" y="2679201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Sinergia dos projetos;</a:t>
            </a:r>
            <a:endParaRPr dirty="0"/>
          </a:p>
        </p:txBody>
      </p:sp>
      <p:sp>
        <p:nvSpPr>
          <p:cNvPr id="9" name="CaixaDeTexto 8"/>
          <p:cNvSpPr txBox="1"/>
          <p:nvPr/>
        </p:nvSpPr>
        <p:spPr bwMode="auto">
          <a:xfrm>
            <a:off x="1078046" y="3890342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</a:rPr>
              <a:t>Sinergia entre entes;</a:t>
            </a:r>
            <a:endParaRPr/>
          </a:p>
        </p:txBody>
      </p:sp>
      <p:pic>
        <p:nvPicPr>
          <p:cNvPr id="10" name="Google Shape;96;g2c0e0b36d6c_0_1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04919" y="5084019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2c0e0b36d6c_0_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473227" y="1290812"/>
            <a:ext cx="5317041" cy="3598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BAFF764-ACD7-9F36-26BC-B18BB3239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057" y="2229150"/>
            <a:ext cx="5014387" cy="286536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34057" y="130716"/>
            <a:ext cx="75298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charset="0"/>
              </a:rPr>
              <a:t>Etapa II – Modelagem da Rede de Atenção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charset="0"/>
              </a:rPr>
              <a:t>(</a:t>
            </a:r>
            <a:r>
              <a:rPr lang="pt-BR" b="1" kern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RAPS, RUE, </a:t>
            </a:r>
            <a:r>
              <a:rPr lang="pt-BR" b="1" kern="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RPcD</a:t>
            </a:r>
            <a:r>
              <a:rPr lang="pt-BR" b="1" kern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e CEGONHA)</a:t>
            </a:r>
            <a:endParaRPr kumimoji="0" lang="pt-BR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Retângulo 17"/>
          <p:cNvSpPr>
            <a:spLocks noChangeArrowheads="1"/>
          </p:cNvSpPr>
          <p:nvPr/>
        </p:nvSpPr>
        <p:spPr bwMode="auto">
          <a:xfrm>
            <a:off x="3148500" y="1255399"/>
            <a:ext cx="8258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Estratégias para Implantação da Etapa II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785603" y="2725877"/>
            <a:ext cx="8258175" cy="187190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defTabSz="1022350">
              <a:lnSpc>
                <a:spcPct val="90000"/>
              </a:lnSpc>
              <a:spcAft>
                <a:spcPct val="350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Reunião com os coordenadores dos GC da RAS para alinhamento da metodologia a ser aplicada;</a:t>
            </a:r>
            <a:endParaRPr lang="pt-BR" sz="1800" dirty="0">
              <a:solidFill>
                <a:srgbClr val="0D8EAD"/>
              </a:solidFill>
              <a:latin typeface="Verdana"/>
              <a:ea typeface="Verdana"/>
            </a:endParaRPr>
          </a:p>
          <a:p>
            <a:pPr marL="342900" indent="-342900" algn="just" defTabSz="1022350">
              <a:lnSpc>
                <a:spcPct val="90000"/>
              </a:lnSpc>
              <a:spcAft>
                <a:spcPct val="350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</a:rPr>
              <a:t>Definição</a:t>
            </a:r>
            <a:r>
              <a:rPr lang="pt-BR" sz="2400" dirty="0"/>
              <a:t> </a:t>
            </a: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</a:rPr>
              <a:t>dos temas prioritários a serem trabalhados;</a:t>
            </a:r>
            <a:endParaRPr lang="pt-BR" sz="1800" dirty="0">
              <a:solidFill>
                <a:srgbClr val="0D8EAD"/>
              </a:solidFill>
              <a:latin typeface="Verdana"/>
              <a:ea typeface="Verdana"/>
              <a:cs typeface="Arial"/>
            </a:endParaRPr>
          </a:p>
          <a:p>
            <a:pPr marL="342900" indent="-342900" algn="just" defTabSz="1022350">
              <a:lnSpc>
                <a:spcPct val="90000"/>
              </a:lnSpc>
              <a:spcAft>
                <a:spcPct val="350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Levantamento dos Planos das Redes, legislação pertinente a cada tema e respectivos componentes;</a:t>
            </a:r>
          </a:p>
          <a:p>
            <a:pPr marL="342900" indent="-342900" algn="just" defTabSz="1022350">
              <a:lnSpc>
                <a:spcPct val="90000"/>
              </a:lnSpc>
              <a:spcAft>
                <a:spcPct val="350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</a:rPr>
              <a:t>Identificação dos componentes estratégicos da modelagem.</a:t>
            </a:r>
          </a:p>
        </p:txBody>
      </p:sp>
    </p:spTree>
    <p:extLst>
      <p:ext uri="{BB962C8B-B14F-4D97-AF65-F5344CB8AC3E}">
        <p14:creationId xmlns:p14="http://schemas.microsoft.com/office/powerpoint/2010/main" val="3169660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30757" y="301503"/>
            <a:ext cx="11256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Etapa III Programação da Atenção Especializada</a:t>
            </a:r>
          </a:p>
        </p:txBody>
      </p:sp>
      <p:sp>
        <p:nvSpPr>
          <p:cNvPr id="9" name="Retângulo 17"/>
          <p:cNvSpPr>
            <a:spLocks noChangeArrowheads="1"/>
          </p:cNvSpPr>
          <p:nvPr/>
        </p:nvSpPr>
        <p:spPr bwMode="auto">
          <a:xfrm>
            <a:off x="455038" y="1391456"/>
            <a:ext cx="4763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Estratégias para Implantação </a:t>
            </a:r>
          </a:p>
        </p:txBody>
      </p:sp>
      <p:sp>
        <p:nvSpPr>
          <p:cNvPr id="3" name="Retângulo 2"/>
          <p:cNvSpPr/>
          <p:nvPr/>
        </p:nvSpPr>
        <p:spPr>
          <a:xfrm>
            <a:off x="5218502" y="1122906"/>
            <a:ext cx="6920576" cy="91440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Seguir a metodologia disponibilizada pelo Ministério da Saúde;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Agregar outras áreas técnicas da SES;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Estabelecer reuniões periódicas com o Grupo Condutor;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Apoio constante do Ministério da Saúde.</a:t>
            </a:r>
          </a:p>
        </p:txBody>
      </p:sp>
      <p:pic>
        <p:nvPicPr>
          <p:cNvPr id="11" name="Gráfico 10" descr="Usuários com preenchimento sólido">
            <a:extLst>
              <a:ext uri="{FF2B5EF4-FFF2-40B4-BE49-F238E27FC236}">
                <a16:creationId xmlns:a16="http://schemas.microsoft.com/office/drawing/2014/main" id="{E53EE37F-DB94-D311-FB9A-47702758E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660977" y="4201456"/>
            <a:ext cx="1294956" cy="129495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DD465DA-706F-B3DF-312E-DCB1356BEAD5}"/>
              </a:ext>
            </a:extLst>
          </p:cNvPr>
          <p:cNvSpPr txBox="1"/>
          <p:nvPr/>
        </p:nvSpPr>
        <p:spPr bwMode="auto">
          <a:xfrm flipH="1">
            <a:off x="408720" y="5248998"/>
            <a:ext cx="1914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2">
                    <a:lumMod val="75000"/>
                  </a:schemeClr>
                </a:solidFill>
              </a:rPr>
              <a:t>GRUPO EXECUTIVO 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5669F5C-DE9F-BF56-98EC-F846D7138E19}"/>
              </a:ext>
            </a:extLst>
          </p:cNvPr>
          <p:cNvGrpSpPr/>
          <p:nvPr/>
        </p:nvGrpSpPr>
        <p:grpSpPr>
          <a:xfrm>
            <a:off x="7027703" y="3769167"/>
            <a:ext cx="1822385" cy="1822385"/>
            <a:chOff x="5028989" y="1828941"/>
            <a:chExt cx="1822385" cy="1822385"/>
          </a:xfrm>
        </p:grpSpPr>
        <p:pic>
          <p:nvPicPr>
            <p:cNvPr id="14" name="Espaço Reservado para Conteúdo 3" descr="Reunião estrutura de tópicos">
              <a:extLst>
                <a:ext uri="{FF2B5EF4-FFF2-40B4-BE49-F238E27FC236}">
                  <a16:creationId xmlns:a16="http://schemas.microsoft.com/office/drawing/2014/main" id="{E3E7C338-6F30-50FF-9991-FDDCD5B9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28989" y="1828941"/>
              <a:ext cx="1822385" cy="1822385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9C122F32-F55E-F51A-91FC-2F2A90E01682}"/>
                </a:ext>
              </a:extLst>
            </p:cNvPr>
            <p:cNvSpPr txBox="1"/>
            <p:nvPr/>
          </p:nvSpPr>
          <p:spPr>
            <a:xfrm flipH="1">
              <a:off x="5604016" y="3126444"/>
              <a:ext cx="672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6">
                      <a:lumMod val="50000"/>
                    </a:schemeClr>
                  </a:solidFill>
                </a:rPr>
                <a:t>GC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16B532F-5A93-8453-D05A-6F06441E4F73}"/>
              </a:ext>
            </a:extLst>
          </p:cNvPr>
          <p:cNvSpPr txBox="1"/>
          <p:nvPr/>
        </p:nvSpPr>
        <p:spPr bwMode="auto">
          <a:xfrm>
            <a:off x="7255052" y="4710435"/>
            <a:ext cx="138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accent6">
                    <a:lumMod val="50000"/>
                  </a:schemeClr>
                </a:solidFill>
              </a:rPr>
              <a:t>GRUPO CONDUTOR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90F90A88-B4A9-A6ED-9CD0-C501A01E3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1CEE82C-5DB9-440E-86AD-EBDC6011E9D6}"/>
              </a:ext>
            </a:extLst>
          </p:cNvPr>
          <p:cNvSpPr/>
          <p:nvPr/>
        </p:nvSpPr>
        <p:spPr>
          <a:xfrm>
            <a:off x="3389703" y="5185106"/>
            <a:ext cx="3657599" cy="406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Alinhamento com o COSEMS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43EA489-2FC3-A1E5-F466-DAB4283AD1DB}"/>
              </a:ext>
            </a:extLst>
          </p:cNvPr>
          <p:cNvSpPr txBox="1"/>
          <p:nvPr/>
        </p:nvSpPr>
        <p:spPr bwMode="auto">
          <a:xfrm>
            <a:off x="8830486" y="4402658"/>
            <a:ext cx="3202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accent6">
                    <a:lumMod val="50000"/>
                  </a:schemeClr>
                </a:solidFill>
              </a:rPr>
              <a:t>SES</a:t>
            </a:r>
          </a:p>
          <a:p>
            <a:r>
              <a:rPr lang="pt-BR" sz="1200" dirty="0">
                <a:solidFill>
                  <a:schemeClr val="accent6">
                    <a:lumMod val="50000"/>
                  </a:schemeClr>
                </a:solidFill>
              </a:rPr>
              <a:t>REFERÊNCIA DO COSEMS</a:t>
            </a:r>
          </a:p>
          <a:p>
            <a:r>
              <a:rPr lang="pt-BR" sz="1200" dirty="0">
                <a:solidFill>
                  <a:schemeClr val="accent6">
                    <a:lumMod val="50000"/>
                  </a:schemeClr>
                </a:solidFill>
              </a:rPr>
              <a:t>REFERÊNCIA DA SEMS</a:t>
            </a:r>
          </a:p>
          <a:p>
            <a:r>
              <a:rPr lang="pt-BR" sz="1200" dirty="0">
                <a:solidFill>
                  <a:schemeClr val="accent6">
                    <a:lumMod val="50000"/>
                  </a:schemeClr>
                </a:solidFill>
              </a:rPr>
              <a:t>REFERÊNCIA DOS MUNICÍPIOS SEDE DE MACRO</a:t>
            </a:r>
          </a:p>
        </p:txBody>
      </p:sp>
      <p:pic>
        <p:nvPicPr>
          <p:cNvPr id="4" name="Picture 2" descr="C:\Users\User\Downloads\teamwork.png">
            <a:extLst>
              <a:ext uri="{FF2B5EF4-FFF2-40B4-BE49-F238E27FC236}">
                <a16:creationId xmlns:a16="http://schemas.microsoft.com/office/drawing/2014/main" id="{FBCC991A-01F0-0C97-D635-EFF5F05FA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51" y="2430184"/>
            <a:ext cx="890649" cy="8906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BA6FCFF-0DE2-268C-C91B-BFE860282AFF}"/>
              </a:ext>
            </a:extLst>
          </p:cNvPr>
          <p:cNvSpPr txBox="1"/>
          <p:nvPr/>
        </p:nvSpPr>
        <p:spPr>
          <a:xfrm>
            <a:off x="1702310" y="4771989"/>
            <a:ext cx="2477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accent2">
                    <a:lumMod val="75000"/>
                  </a:schemeClr>
                </a:solidFill>
              </a:rPr>
              <a:t>ÁREAS TÉCNICAS DA SES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3514087-FE53-9F64-120F-E04509A22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360" y="4291030"/>
            <a:ext cx="1268284" cy="89064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E18B06A-92BC-4857-3698-127270FED6DF}"/>
              </a:ext>
            </a:extLst>
          </p:cNvPr>
          <p:cNvSpPr txBox="1"/>
          <p:nvPr/>
        </p:nvSpPr>
        <p:spPr>
          <a:xfrm>
            <a:off x="3436112" y="3396952"/>
            <a:ext cx="4124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D8EAD"/>
                </a:solidFill>
                <a:latin typeface="Verdana"/>
                <a:ea typeface="Verdana"/>
                <a:cs typeface="Arial"/>
              </a:rPr>
              <a:t>Equipe da Subgerência de Programação e Organização da Assistência/GEPLAG/SES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60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" name="Google Shape;101;g2c0e0b36d6c_0_33"/>
          <p:cNvSpPr txBox="1"/>
          <p:nvPr/>
        </p:nvSpPr>
        <p:spPr bwMode="auto">
          <a:xfrm>
            <a:off x="0" y="211783"/>
            <a:ext cx="82905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3000" b="1" dirty="0">
                <a:solidFill>
                  <a:schemeClr val="lt1"/>
                </a:solidFill>
              </a:rPr>
              <a:t>Passo 1</a:t>
            </a:r>
            <a:endParaRPr sz="3000" b="1" dirty="0">
              <a:solidFill>
                <a:schemeClr val="lt1"/>
              </a:solidFill>
            </a:endParaRPr>
          </a:p>
        </p:txBody>
      </p:sp>
      <p:sp>
        <p:nvSpPr>
          <p:cNvPr id="102" name="Google Shape;102;g2c0e0b36d6c_0_33"/>
          <p:cNvSpPr/>
          <p:nvPr/>
        </p:nvSpPr>
        <p:spPr bwMode="auto">
          <a:xfrm>
            <a:off x="641100" y="1640618"/>
            <a:ext cx="10909800" cy="50400"/>
          </a:xfrm>
          <a:prstGeom prst="rect">
            <a:avLst/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3" name="Google Shape;103;g2c0e0b36d6c_0_33"/>
          <p:cNvSpPr/>
          <p:nvPr/>
        </p:nvSpPr>
        <p:spPr bwMode="auto">
          <a:xfrm>
            <a:off x="1087400" y="1009800"/>
            <a:ext cx="9907799" cy="504900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400" b="1">
                <a:solidFill>
                  <a:srgbClr val="FFFFFF"/>
                </a:solidFill>
              </a:rPr>
              <a:t>CONFIGURAÇÃO DOS ITENS DE PROGRAMAÇÃO (AGREGADOS</a:t>
            </a:r>
            <a:r>
              <a:rPr lang="pt-BR" sz="2000" b="1">
                <a:solidFill>
                  <a:srgbClr val="FFFFFF"/>
                </a:solidFill>
              </a:rPr>
              <a:t>)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104" name="Google Shape;104;g2c0e0b36d6c_0_33"/>
          <p:cNvSpPr txBox="1"/>
          <p:nvPr/>
        </p:nvSpPr>
        <p:spPr bwMode="auto">
          <a:xfrm>
            <a:off x="1151075" y="1863225"/>
            <a:ext cx="10344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Os itens de programação da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atenção ambulatorial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foram configurados agregando-se os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procedimentos com maior similaridade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;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5" name="Google Shape;105;g2c0e0b36d6c_0_33"/>
          <p:cNvSpPr txBox="1"/>
          <p:nvPr/>
        </p:nvSpPr>
        <p:spPr bwMode="auto">
          <a:xfrm>
            <a:off x="1055314" y="2694428"/>
            <a:ext cx="10344900" cy="192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Os itens de programação da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atenção hospitalar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foram configurados em grandes blocos, que representam as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especialidades dos leitos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 a que estão vinculados.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MC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:  Cirúrgica; Clínica (inclui saúde mental, cuidados prolongados); Obstetrícia;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AC: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seguem a estrutura da tabela de procedimentos;</a:t>
            </a:r>
            <a:r>
              <a:rPr lang="pt-BR" sz="2800" dirty="0"/>
              <a:t>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UCI e UTI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: conforme divisão do CNES; </a:t>
            </a:r>
          </a:p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Foram desagregadas apenas as especialidades que possuem regramento específico.</a:t>
            </a:r>
            <a:endParaRPr sz="16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06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1863225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42953" y="2741174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2c0e0b36d6c_0_33"/>
          <p:cNvSpPr/>
          <p:nvPr/>
        </p:nvSpPr>
        <p:spPr bwMode="auto">
          <a:xfrm>
            <a:off x="480575" y="4801921"/>
            <a:ext cx="11015400" cy="727799"/>
          </a:xfrm>
          <a:prstGeom prst="roundRect">
            <a:avLst>
              <a:gd name="adj" fmla="val 16667"/>
            </a:avLst>
          </a:prstGeom>
          <a:solidFill>
            <a:srgbClr val="0D8E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9" name="Google Shape;109;g2c0e0b36d6c_0_33"/>
          <p:cNvSpPr/>
          <p:nvPr/>
        </p:nvSpPr>
        <p:spPr bwMode="auto">
          <a:xfrm>
            <a:off x="537300" y="4841878"/>
            <a:ext cx="11013600" cy="71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b="1" dirty="0">
                <a:solidFill>
                  <a:srgbClr val="FFFFFF"/>
                </a:solidFill>
              </a:rPr>
              <a:t>ATENÇÃO AMBULATORIAL = 306 itens de programação </a:t>
            </a:r>
            <a:r>
              <a:rPr lang="pt-BR" sz="1800" dirty="0">
                <a:solidFill>
                  <a:srgbClr val="FFFFFF"/>
                </a:solidFill>
              </a:rPr>
              <a:t>com a seguinte distribuição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dirty="0">
                <a:solidFill>
                  <a:srgbClr val="FFFFFF"/>
                </a:solidFill>
              </a:rPr>
              <a:t>(113 na referência e 193 na abrangência).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800" b="1" dirty="0">
              <a:solidFill>
                <a:srgbClr val="FFFFFF"/>
              </a:solidFill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110" name="Google Shape;110;g2c0e0b36d6c_0_33"/>
          <p:cNvSpPr/>
          <p:nvPr/>
        </p:nvSpPr>
        <p:spPr bwMode="auto">
          <a:xfrm>
            <a:off x="480575" y="5593436"/>
            <a:ext cx="11015400" cy="727799"/>
          </a:xfrm>
          <a:prstGeom prst="roundRect">
            <a:avLst>
              <a:gd name="adj" fmla="val 16667"/>
            </a:avLst>
          </a:prstGeom>
          <a:solidFill>
            <a:srgbClr val="0D8E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1" name="Google Shape;111;g2c0e0b36d6c_0_33"/>
          <p:cNvSpPr/>
          <p:nvPr/>
        </p:nvSpPr>
        <p:spPr bwMode="auto">
          <a:xfrm>
            <a:off x="386614" y="5694068"/>
            <a:ext cx="11013600" cy="71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b="1" dirty="0">
                <a:solidFill>
                  <a:srgbClr val="FFFFFF"/>
                </a:solidFill>
              </a:rPr>
              <a:t>ATENÇÃO HOSPITALAR = 42 itens de programação </a:t>
            </a:r>
            <a:r>
              <a:rPr lang="pt-BR" sz="1800" dirty="0">
                <a:solidFill>
                  <a:srgbClr val="FFFFFF"/>
                </a:solidFill>
              </a:rPr>
              <a:t>com a seguinte distribuição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dirty="0">
                <a:solidFill>
                  <a:srgbClr val="FFFFFF"/>
                </a:solidFill>
              </a:rPr>
              <a:t>(07 na referência e 35 na abrangência).</a:t>
            </a:r>
            <a:endParaRPr sz="1800" dirty="0">
              <a:solidFill>
                <a:srgbClr val="FFFFFF"/>
              </a:solidFill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Google Shape;116;g2c0f413df35_0_39"/>
          <p:cNvSpPr txBox="1"/>
          <p:nvPr/>
        </p:nvSpPr>
        <p:spPr bwMode="auto">
          <a:xfrm>
            <a:off x="72650" y="330850"/>
            <a:ext cx="7674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3200" b="1" dirty="0">
                <a:solidFill>
                  <a:schemeClr val="lt1"/>
                </a:solidFill>
              </a:rPr>
              <a:t>Passo 2</a:t>
            </a:r>
            <a:endParaRPr sz="3200" b="1" dirty="0">
              <a:solidFill>
                <a:schemeClr val="lt1"/>
              </a:solidFill>
            </a:endParaRPr>
          </a:p>
        </p:txBody>
      </p:sp>
      <p:sp>
        <p:nvSpPr>
          <p:cNvPr id="117" name="Google Shape;117;g2c0f413df35_0_39"/>
          <p:cNvSpPr/>
          <p:nvPr/>
        </p:nvSpPr>
        <p:spPr bwMode="auto">
          <a:xfrm>
            <a:off x="641100" y="1640618"/>
            <a:ext cx="10909800" cy="50400"/>
          </a:xfrm>
          <a:prstGeom prst="rect">
            <a:avLst/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8" name="Google Shape;118;g2c0f413df35_0_39"/>
          <p:cNvSpPr/>
          <p:nvPr/>
        </p:nvSpPr>
        <p:spPr bwMode="auto">
          <a:xfrm>
            <a:off x="1643100" y="915585"/>
            <a:ext cx="8905800" cy="746315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 dirty="0">
                <a:solidFill>
                  <a:srgbClr val="FFFFFF"/>
                </a:solidFill>
              </a:rPr>
              <a:t>PARAMETRIZAÇÃO E QUANTIFICAÇÃO DAS AÇÕES E SERVIÇOS DE SAÚDE</a:t>
            </a:r>
            <a:endParaRPr sz="2000" b="1" dirty="0">
              <a:solidFill>
                <a:srgbClr val="FFFFFF"/>
              </a:solidFill>
            </a:endParaRPr>
          </a:p>
        </p:txBody>
      </p:sp>
      <p:sp>
        <p:nvSpPr>
          <p:cNvPr id="119" name="Google Shape;119;g2c0f413df35_0_39"/>
          <p:cNvSpPr txBox="1"/>
          <p:nvPr/>
        </p:nvSpPr>
        <p:spPr bwMode="auto">
          <a:xfrm>
            <a:off x="1151075" y="2091825"/>
            <a:ext cx="10344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O dimensionamento das ações e serviços de saúde ocorreu através da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aplicação de parâmetros de necessidades;</a:t>
            </a:r>
            <a:endParaRPr sz="2000" b="1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20" name="Google Shape;120;g2c0f413df35_0_39"/>
          <p:cNvSpPr txBox="1"/>
          <p:nvPr/>
        </p:nvSpPr>
        <p:spPr bwMode="auto">
          <a:xfrm>
            <a:off x="1151075" y="3185050"/>
            <a:ext cx="10344900" cy="185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Os parâmetros (por mil habitantes) definidos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 foram aplicados aos recortes populacionais                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</a:rPr>
              <a:t>quantitativos de necessidades de todas as ações necessárias para a assistência aos usuários dos 223 municípios paraibanos. Estes quantitativos  foram a base da pactuação entre os gestores;</a:t>
            </a:r>
            <a:endParaRPr sz="2000" dirty="0">
              <a:solidFill>
                <a:schemeClr val="accent2">
                  <a:lumMod val="75000"/>
                </a:schemeClr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21" name="Google Shape;121;g2c0f413df35_0_3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2091825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c0f413df35_0_3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3261250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c0f413df35_0_39"/>
          <p:cNvSpPr txBox="1"/>
          <p:nvPr/>
        </p:nvSpPr>
        <p:spPr bwMode="auto">
          <a:xfrm>
            <a:off x="1151088" y="5213375"/>
            <a:ext cx="10344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 quantificação da necessidade de internações hospitalares foi realizada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pela definição da taxa de internação (por mil habitantes).</a:t>
            </a:r>
            <a:endParaRPr sz="2000" b="1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24" name="Google Shape;124;g2c0f413df35_0_3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612" y="5289575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2F4CE109-EB53-68C8-CBDF-6EABE73607C1}"/>
              </a:ext>
            </a:extLst>
          </p:cNvPr>
          <p:cNvSpPr/>
          <p:nvPr/>
        </p:nvSpPr>
        <p:spPr>
          <a:xfrm>
            <a:off x="3616847" y="3699707"/>
            <a:ext cx="961534" cy="41508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" name="Google Shape;130;g2c0f413df35_0_59"/>
          <p:cNvSpPr/>
          <p:nvPr/>
        </p:nvSpPr>
        <p:spPr bwMode="auto">
          <a:xfrm>
            <a:off x="641100" y="1716818"/>
            <a:ext cx="10909800" cy="50400"/>
          </a:xfrm>
          <a:prstGeom prst="rect">
            <a:avLst/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1" name="Google Shape;131;g2c0f413df35_0_59"/>
          <p:cNvSpPr/>
          <p:nvPr/>
        </p:nvSpPr>
        <p:spPr bwMode="auto">
          <a:xfrm>
            <a:off x="1643100" y="1233200"/>
            <a:ext cx="8905800" cy="504900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 dirty="0">
                <a:solidFill>
                  <a:srgbClr val="FFFFFF"/>
                </a:solidFill>
              </a:rPr>
              <a:t>BASE PARA DEFINIÇÃO DOS PARÂMETROS</a:t>
            </a:r>
            <a:endParaRPr sz="2000" b="1" dirty="0">
              <a:solidFill>
                <a:srgbClr val="FFFFFF"/>
              </a:solidFill>
            </a:endParaRPr>
          </a:p>
        </p:txBody>
      </p:sp>
      <p:sp>
        <p:nvSpPr>
          <p:cNvPr id="132" name="Google Shape;132;g2c0f413df35_0_59"/>
          <p:cNvSpPr txBox="1"/>
          <p:nvPr/>
        </p:nvSpPr>
        <p:spPr bwMode="auto">
          <a:xfrm>
            <a:off x="1151075" y="2244225"/>
            <a:ext cx="103449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Portaria GM/MS Nº 1.631,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de 1º de outubro de 2015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;</a:t>
            </a:r>
            <a:endParaRPr sz="2000" b="1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33" name="Google Shape;133;g2c0f413df35_0_59"/>
          <p:cNvSpPr txBox="1"/>
          <p:nvPr/>
        </p:nvSpPr>
        <p:spPr bwMode="auto">
          <a:xfrm>
            <a:off x="1151075" y="3108850"/>
            <a:ext cx="103449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 produção apresentada, dos procedimentos que compõem cada item de programação, no estado da Paraíba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dos anos de 2019 e 2022, já que 2020 e 2021 foram anos atípicos, em virtude da Pandemia;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34" name="Google Shape;134;g2c0f413df35_0_5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2244225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c0f413df35_0_5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3185050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c0f413df35_0_59"/>
          <p:cNvSpPr txBox="1"/>
          <p:nvPr/>
        </p:nvSpPr>
        <p:spPr bwMode="auto">
          <a:xfrm>
            <a:off x="1151088" y="4451375"/>
            <a:ext cx="10344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O percentil 25 e o percentil 75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da produção aprovada nacional,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das 438 regiões de saúde do Brasil.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37" name="Google Shape;137;g2c0f413df35_0_5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612" y="4451375"/>
            <a:ext cx="544447" cy="41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" name="Google Shape;142;g2c0f413df35_0_101"/>
          <p:cNvSpPr/>
          <p:nvPr/>
        </p:nvSpPr>
        <p:spPr bwMode="auto">
          <a:xfrm>
            <a:off x="641100" y="1991093"/>
            <a:ext cx="10909800" cy="50400"/>
          </a:xfrm>
          <a:prstGeom prst="rect">
            <a:avLst/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43" name="Google Shape;143;g2c0f413df35_0_101"/>
          <p:cNvGrpSpPr/>
          <p:nvPr/>
        </p:nvGrpSpPr>
        <p:grpSpPr bwMode="auto">
          <a:xfrm>
            <a:off x="3161788" y="1507475"/>
            <a:ext cx="5868425" cy="504900"/>
            <a:chOff x="3383650" y="1583675"/>
            <a:chExt cx="5868425" cy="504900"/>
          </a:xfrm>
        </p:grpSpPr>
        <p:sp>
          <p:nvSpPr>
            <p:cNvPr id="144" name="Google Shape;144;g2c0f413df35_0_101"/>
            <p:cNvSpPr/>
            <p:nvPr/>
          </p:nvSpPr>
          <p:spPr bwMode="auto">
            <a:xfrm>
              <a:off x="3383650" y="1583675"/>
              <a:ext cx="3972000" cy="504900"/>
            </a:xfrm>
            <a:prstGeom prst="roundRect">
              <a:avLst>
                <a:gd name="adj" fmla="val 16667"/>
              </a:avLst>
            </a:prstGeom>
            <a:solidFill>
              <a:srgbClr val="CC5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  <a:defRPr/>
              </a:pPr>
              <a:r>
                <a:rPr lang="pt-BR" sz="2000" b="1">
                  <a:solidFill>
                    <a:srgbClr val="FFFFFF"/>
                  </a:solidFill>
                </a:rPr>
                <a:t>ATENÇÃO AMBULATORIAL</a:t>
              </a:r>
              <a:endParaRPr sz="2000" b="1">
                <a:solidFill>
                  <a:srgbClr val="FFFFFF"/>
                </a:solidFill>
              </a:endParaRPr>
            </a:p>
          </p:txBody>
        </p:sp>
        <p:sp>
          <p:nvSpPr>
            <p:cNvPr id="145" name="Google Shape;145;g2c0f413df35_0_101"/>
            <p:cNvSpPr/>
            <p:nvPr/>
          </p:nvSpPr>
          <p:spPr bwMode="auto">
            <a:xfrm>
              <a:off x="7218075" y="1583675"/>
              <a:ext cx="2034000" cy="504900"/>
            </a:xfrm>
            <a:prstGeom prst="roundRect">
              <a:avLst>
                <a:gd name="adj" fmla="val 16667"/>
              </a:avLst>
            </a:prstGeom>
            <a:solidFill>
              <a:srgbClr val="0D8EAD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  <a:defRPr/>
              </a:pPr>
              <a:r>
                <a:rPr lang="pt-BR" sz="2000" b="1">
                  <a:solidFill>
                    <a:srgbClr val="FFFFFF"/>
                  </a:solidFill>
                </a:rPr>
                <a:t>- CRITÉRIOS</a:t>
              </a:r>
              <a:endParaRPr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146" name="Google Shape;146;g2c0f413df35_0_101"/>
          <p:cNvSpPr txBox="1"/>
          <p:nvPr/>
        </p:nvSpPr>
        <p:spPr bwMode="auto">
          <a:xfrm>
            <a:off x="72650" y="330850"/>
            <a:ext cx="767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chemeClr val="lt1"/>
                </a:solidFill>
              </a:rPr>
              <a:t>QUANTIFICAÇÃO DAS AÇÕES E SERVIÇOS DE SAÚDE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147" name="Google Shape;147;g2c0f413df35_0_101"/>
          <p:cNvSpPr txBox="1"/>
          <p:nvPr/>
        </p:nvSpPr>
        <p:spPr bwMode="auto">
          <a:xfrm>
            <a:off x="1151075" y="2491775"/>
            <a:ext cx="103449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Havendo parâmetro estabelecido na Portaria 1.631/15, para o item de programação, e este gere um quantitativo de necessidade compatível com a capacidade instalada existente, adotar este;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48" name="Google Shape;148;g2c0f413df35_0_101"/>
          <p:cNvSpPr txBox="1"/>
          <p:nvPr/>
        </p:nvSpPr>
        <p:spPr bwMode="auto">
          <a:xfrm>
            <a:off x="1151075" y="3737400"/>
            <a:ext cx="103449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Quando não for possível utilizar o critério 1 e o parâmetro baseado na produção estadual for maior que o máximo do intervalo nacional, adotar o parâmetro da produção estadual;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49" name="Google Shape;149;g2c0f413df35_0_10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2491775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c0f413df35_0_10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3813600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c0f413df35_0_101"/>
          <p:cNvSpPr txBox="1"/>
          <p:nvPr/>
        </p:nvSpPr>
        <p:spPr bwMode="auto">
          <a:xfrm>
            <a:off x="1151088" y="5079925"/>
            <a:ext cx="10344900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Quando o parâmetro baseado na produção estadual for menor que o mínimo do intervalo nacional, adotar o parâmetro mínimo do intervalo nacional;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52" name="Google Shape;152;g2c0f413df35_0_10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612" y="5156125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c0f413df35_0_101"/>
          <p:cNvSpPr txBox="1"/>
          <p:nvPr/>
        </p:nvSpPr>
        <p:spPr bwMode="auto">
          <a:xfrm>
            <a:off x="533600" y="882400"/>
            <a:ext cx="80727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 PARTIR DA APLICAÇÃO DE PARÂMETROS DE NECESSIDADE</a:t>
            </a:r>
            <a:endParaRPr sz="18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g2c0f413df35_0_118"/>
          <p:cNvSpPr/>
          <p:nvPr/>
        </p:nvSpPr>
        <p:spPr bwMode="auto">
          <a:xfrm>
            <a:off x="641100" y="1991093"/>
            <a:ext cx="10909800" cy="50400"/>
          </a:xfrm>
          <a:prstGeom prst="rect">
            <a:avLst/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59" name="Google Shape;159;g2c0f413df35_0_118"/>
          <p:cNvGrpSpPr/>
          <p:nvPr/>
        </p:nvGrpSpPr>
        <p:grpSpPr bwMode="auto">
          <a:xfrm>
            <a:off x="3161788" y="1507475"/>
            <a:ext cx="5868425" cy="504900"/>
            <a:chOff x="3383650" y="1583675"/>
            <a:chExt cx="5868425" cy="504900"/>
          </a:xfrm>
        </p:grpSpPr>
        <p:sp>
          <p:nvSpPr>
            <p:cNvPr id="160" name="Google Shape;160;g2c0f413df35_0_118"/>
            <p:cNvSpPr/>
            <p:nvPr/>
          </p:nvSpPr>
          <p:spPr bwMode="auto">
            <a:xfrm>
              <a:off x="3383650" y="1583675"/>
              <a:ext cx="3972000" cy="504900"/>
            </a:xfrm>
            <a:prstGeom prst="roundRect">
              <a:avLst>
                <a:gd name="adj" fmla="val 16667"/>
              </a:avLst>
            </a:prstGeom>
            <a:solidFill>
              <a:srgbClr val="CC5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  <a:defRPr/>
              </a:pPr>
              <a:r>
                <a:rPr lang="pt-BR" sz="2000" b="1">
                  <a:solidFill>
                    <a:srgbClr val="FFFFFF"/>
                  </a:solidFill>
                </a:rPr>
                <a:t>ATENÇÃO AMBULATORIAL</a:t>
              </a:r>
              <a:endParaRPr sz="2000" b="1">
                <a:solidFill>
                  <a:srgbClr val="FFFFFF"/>
                </a:solidFill>
              </a:endParaRPr>
            </a:p>
          </p:txBody>
        </p:sp>
        <p:sp>
          <p:nvSpPr>
            <p:cNvPr id="161" name="Google Shape;161;g2c0f413df35_0_118"/>
            <p:cNvSpPr/>
            <p:nvPr/>
          </p:nvSpPr>
          <p:spPr bwMode="auto">
            <a:xfrm>
              <a:off x="7218075" y="1583675"/>
              <a:ext cx="2034000" cy="504900"/>
            </a:xfrm>
            <a:prstGeom prst="roundRect">
              <a:avLst>
                <a:gd name="adj" fmla="val 16667"/>
              </a:avLst>
            </a:prstGeom>
            <a:solidFill>
              <a:srgbClr val="0D8EAD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  <a:defRPr/>
              </a:pPr>
              <a:r>
                <a:rPr lang="pt-BR" sz="2000" b="1">
                  <a:solidFill>
                    <a:srgbClr val="FFFFFF"/>
                  </a:solidFill>
                </a:rPr>
                <a:t>- CRITÉRIOS</a:t>
              </a:r>
              <a:endParaRPr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162" name="Google Shape;162;g2c0f413df35_0_118"/>
          <p:cNvSpPr txBox="1"/>
          <p:nvPr/>
        </p:nvSpPr>
        <p:spPr bwMode="auto">
          <a:xfrm>
            <a:off x="72650" y="330850"/>
            <a:ext cx="767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chemeClr val="lt1"/>
                </a:solidFill>
              </a:rPr>
              <a:t>QUANTIFICAÇÃO DAS AÇÕES E SERVIÇOS DE SAÚDE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163" name="Google Shape;163;g2c0f413df35_0_118"/>
          <p:cNvSpPr txBox="1"/>
          <p:nvPr/>
        </p:nvSpPr>
        <p:spPr bwMode="auto">
          <a:xfrm>
            <a:off x="1151075" y="2491775"/>
            <a:ext cx="103449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Quando o parâmetro baseado na produção estadual estiver entre o mínimo e máximo da produção nacional, adotar o parâmetro baseado na produção estadual;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64" name="Google Shape;164;g2c0f413df35_0_118"/>
          <p:cNvSpPr txBox="1"/>
          <p:nvPr/>
        </p:nvSpPr>
        <p:spPr bwMode="auto">
          <a:xfrm>
            <a:off x="1151075" y="3737400"/>
            <a:ext cx="10344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Quando não houver produção apresentada estadual adotar o parâmetro mínimo do intervalo nacional; 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65" name="Google Shape;165;g2c0f413df35_0_11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2491775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c0f413df35_0_11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3813600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2c0f413df35_0_118"/>
          <p:cNvSpPr txBox="1"/>
          <p:nvPr/>
        </p:nvSpPr>
        <p:spPr bwMode="auto">
          <a:xfrm>
            <a:off x="1151088" y="5079925"/>
            <a:ext cx="10344900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Quando não houver produção apresentada estadual, nem parâmetro baseado na produção aprovada nacional, utilizar o físico adotado de 1,0.</a:t>
            </a:r>
            <a:endParaRPr sz="20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68" name="Google Shape;168;g2c0f413df35_0_11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612" y="5156125"/>
            <a:ext cx="544447" cy="41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" name="Google Shape;174;g2c0f413df35_0_136"/>
          <p:cNvSpPr/>
          <p:nvPr/>
        </p:nvSpPr>
        <p:spPr bwMode="auto">
          <a:xfrm>
            <a:off x="641100" y="1991093"/>
            <a:ext cx="10909800" cy="50400"/>
          </a:xfrm>
          <a:prstGeom prst="rect">
            <a:avLst/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75" name="Google Shape;175;g2c0f413df35_0_136"/>
          <p:cNvGrpSpPr/>
          <p:nvPr/>
        </p:nvGrpSpPr>
        <p:grpSpPr bwMode="auto">
          <a:xfrm>
            <a:off x="818568" y="1507475"/>
            <a:ext cx="10554865" cy="504900"/>
            <a:chOff x="813399" y="1507475"/>
            <a:chExt cx="10554865" cy="504900"/>
          </a:xfrm>
        </p:grpSpPr>
        <p:sp>
          <p:nvSpPr>
            <p:cNvPr id="176" name="Google Shape;176;g2c0f413df35_0_136"/>
            <p:cNvSpPr/>
            <p:nvPr/>
          </p:nvSpPr>
          <p:spPr bwMode="auto">
            <a:xfrm>
              <a:off x="813399" y="1507475"/>
              <a:ext cx="3449700" cy="504900"/>
            </a:xfrm>
            <a:prstGeom prst="roundRect">
              <a:avLst>
                <a:gd name="adj" fmla="val 16667"/>
              </a:avLst>
            </a:prstGeom>
            <a:solidFill>
              <a:srgbClr val="CC5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  <a:defRPr/>
              </a:pPr>
              <a:r>
                <a:rPr lang="pt-BR" sz="2000" b="1">
                  <a:solidFill>
                    <a:srgbClr val="FFFFFF"/>
                  </a:solidFill>
                </a:rPr>
                <a:t>ATENÇÃO HOSPITALAR</a:t>
              </a:r>
              <a:endParaRPr sz="2000" b="1">
                <a:solidFill>
                  <a:srgbClr val="FFFFFF"/>
                </a:solidFill>
              </a:endParaRPr>
            </a:p>
          </p:txBody>
        </p:sp>
        <p:sp>
          <p:nvSpPr>
            <p:cNvPr id="177" name="Google Shape;177;g2c0f413df35_0_136"/>
            <p:cNvSpPr/>
            <p:nvPr/>
          </p:nvSpPr>
          <p:spPr bwMode="auto">
            <a:xfrm>
              <a:off x="4153264" y="1507475"/>
              <a:ext cx="7215000" cy="504900"/>
            </a:xfrm>
            <a:prstGeom prst="roundRect">
              <a:avLst>
                <a:gd name="adj" fmla="val 16667"/>
              </a:avLst>
            </a:prstGeom>
            <a:solidFill>
              <a:srgbClr val="0D8EAD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457200" lvl="0" indent="-35560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Char char="-"/>
                <a:defRPr/>
              </a:pPr>
              <a:r>
                <a:rPr lang="pt-BR" sz="2000" b="1">
                  <a:solidFill>
                    <a:srgbClr val="FFFFFF"/>
                  </a:solidFill>
                </a:rPr>
                <a:t>TAXA DE INTERNAÇÃO POR 1.000 HABITANTES</a:t>
              </a:r>
              <a:endParaRPr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178" name="Google Shape;178;g2c0f413df35_0_136"/>
          <p:cNvSpPr txBox="1"/>
          <p:nvPr/>
        </p:nvSpPr>
        <p:spPr bwMode="auto">
          <a:xfrm>
            <a:off x="72650" y="330850"/>
            <a:ext cx="767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chemeClr val="lt1"/>
                </a:solidFill>
              </a:rPr>
              <a:t>QUANTIFICAÇÃO DAS AÇÕES E SERVIÇOS DE SAÚDE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179" name="Google Shape;179;g2c0f413df35_0_136"/>
          <p:cNvSpPr txBox="1"/>
          <p:nvPr/>
        </p:nvSpPr>
        <p:spPr bwMode="auto">
          <a:xfrm>
            <a:off x="641100" y="2636275"/>
            <a:ext cx="3811199" cy="3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Obstetrícia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0" marR="508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0" marR="508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Neonatologia Clínica 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Neonatologia Cirúrgica 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Pediatria Clínica 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Pediatria Cirúrgica                        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Clínica Adulto 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Clínica Idoso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Cirúrgica Adulto 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20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Cirúrgica Idoso</a:t>
            </a:r>
            <a:endParaRPr sz="20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80" name="Google Shape;180;g2c0f413df35_0_136"/>
          <p:cNvSpPr txBox="1"/>
          <p:nvPr/>
        </p:nvSpPr>
        <p:spPr bwMode="auto">
          <a:xfrm>
            <a:off x="533600" y="882400"/>
            <a:ext cx="80727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 PARTIR DA APLICAÇÃO DE PARÂMETROS DE NECESSIDADE</a:t>
            </a:r>
            <a:endParaRPr sz="1800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81" name="Google Shape;181;g2c0f413df35_0_136"/>
          <p:cNvSpPr/>
          <p:nvPr/>
        </p:nvSpPr>
        <p:spPr bwMode="auto">
          <a:xfrm>
            <a:off x="4452150" y="3590175"/>
            <a:ext cx="813000" cy="2503800"/>
          </a:xfrm>
          <a:prstGeom prst="rightBrace">
            <a:avLst>
              <a:gd name="adj1" fmla="val 8333"/>
              <a:gd name="adj2" fmla="val 50000"/>
            </a:avLst>
          </a:prstGeom>
          <a:noFill/>
          <a:ln w="76175" cap="flat" cmpd="sng">
            <a:solidFill>
              <a:srgbClr val="CC5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2" name="Google Shape;182;g2c0f413df35_0_136"/>
          <p:cNvSpPr/>
          <p:nvPr/>
        </p:nvSpPr>
        <p:spPr bwMode="auto">
          <a:xfrm>
            <a:off x="5494966" y="4461125"/>
            <a:ext cx="6009000" cy="727799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3" name="Google Shape;183;g2c0f413df35_0_136"/>
          <p:cNvSpPr/>
          <p:nvPr/>
        </p:nvSpPr>
        <p:spPr bwMode="auto">
          <a:xfrm>
            <a:off x="5448025" y="4482225"/>
            <a:ext cx="6102900" cy="7277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rgbClr val="FFFFFF"/>
                </a:solidFill>
              </a:rPr>
              <a:t>Taxa de internação baseada na produção apresentada do Estado (2019) + 28%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4" name="Google Shape;184;g2c0f413df35_0_136"/>
          <p:cNvSpPr/>
          <p:nvPr/>
        </p:nvSpPr>
        <p:spPr bwMode="auto">
          <a:xfrm>
            <a:off x="5494966" y="2438625"/>
            <a:ext cx="6009000" cy="727799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5" name="Google Shape;185;g2c0f413df35_0_136"/>
          <p:cNvSpPr/>
          <p:nvPr/>
        </p:nvSpPr>
        <p:spPr bwMode="auto">
          <a:xfrm>
            <a:off x="5448025" y="2459725"/>
            <a:ext cx="6102900" cy="7277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rgbClr val="FFFFFF"/>
                </a:solidFill>
              </a:rPr>
              <a:t>TI esperada de 1.000,00</a:t>
            </a:r>
            <a:endParaRPr sz="2000" b="1">
              <a:solidFill>
                <a:srgbClr val="FFFFFF"/>
              </a:solidFill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rgbClr val="FFFFFF"/>
                </a:solidFill>
              </a:rPr>
              <a:t>(100% das gestantes devem ter acesso)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6" name="Google Shape;186;g2c0f413df35_0_136"/>
          <p:cNvSpPr/>
          <p:nvPr/>
        </p:nvSpPr>
        <p:spPr bwMode="auto">
          <a:xfrm>
            <a:off x="4452150" y="2560625"/>
            <a:ext cx="813000" cy="504900"/>
          </a:xfrm>
          <a:prstGeom prst="rightBrace">
            <a:avLst>
              <a:gd name="adj1" fmla="val 8333"/>
              <a:gd name="adj2" fmla="val 50000"/>
            </a:avLst>
          </a:prstGeom>
          <a:noFill/>
          <a:ln w="76175" cap="flat" cmpd="sng">
            <a:solidFill>
              <a:srgbClr val="CC5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" name="Google Shape;174;g2c0f413df35_0_136"/>
          <p:cNvSpPr/>
          <p:nvPr/>
        </p:nvSpPr>
        <p:spPr bwMode="auto">
          <a:xfrm>
            <a:off x="641100" y="1867484"/>
            <a:ext cx="10909800" cy="50400"/>
          </a:xfrm>
          <a:prstGeom prst="rect">
            <a:avLst/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75" name="Google Shape;175;g2c0f413df35_0_136"/>
          <p:cNvGrpSpPr/>
          <p:nvPr/>
        </p:nvGrpSpPr>
        <p:grpSpPr bwMode="auto">
          <a:xfrm>
            <a:off x="641100" y="1279991"/>
            <a:ext cx="10554865" cy="504900"/>
            <a:chOff x="813399" y="1507475"/>
            <a:chExt cx="10554865" cy="504900"/>
          </a:xfrm>
        </p:grpSpPr>
        <p:sp>
          <p:nvSpPr>
            <p:cNvPr id="176" name="Google Shape;176;g2c0f413df35_0_136"/>
            <p:cNvSpPr/>
            <p:nvPr/>
          </p:nvSpPr>
          <p:spPr bwMode="auto">
            <a:xfrm>
              <a:off x="813399" y="1507475"/>
              <a:ext cx="3449700" cy="504900"/>
            </a:xfrm>
            <a:prstGeom prst="roundRect">
              <a:avLst>
                <a:gd name="adj" fmla="val 16667"/>
              </a:avLst>
            </a:prstGeom>
            <a:solidFill>
              <a:srgbClr val="CC5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  <a:defRPr/>
              </a:pPr>
              <a:r>
                <a:rPr lang="pt-BR" sz="2000" b="1">
                  <a:solidFill>
                    <a:srgbClr val="FFFFFF"/>
                  </a:solidFill>
                </a:rPr>
                <a:t>ATENÇÃO HOSPITALAR</a:t>
              </a:r>
              <a:endParaRPr sz="2000" b="1">
                <a:solidFill>
                  <a:srgbClr val="FFFFFF"/>
                </a:solidFill>
              </a:endParaRPr>
            </a:p>
          </p:txBody>
        </p:sp>
        <p:sp>
          <p:nvSpPr>
            <p:cNvPr id="177" name="Google Shape;177;g2c0f413df35_0_136"/>
            <p:cNvSpPr/>
            <p:nvPr/>
          </p:nvSpPr>
          <p:spPr bwMode="auto">
            <a:xfrm>
              <a:off x="4153264" y="1507475"/>
              <a:ext cx="7215000" cy="504900"/>
            </a:xfrm>
            <a:prstGeom prst="roundRect">
              <a:avLst>
                <a:gd name="adj" fmla="val 16667"/>
              </a:avLst>
            </a:prstGeom>
            <a:solidFill>
              <a:srgbClr val="0D8EAD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457200" lvl="0" indent="-35560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Char char="-"/>
                <a:defRPr/>
              </a:pPr>
              <a:r>
                <a:rPr lang="pt-BR" sz="2000" b="1">
                  <a:solidFill>
                    <a:srgbClr val="FFFFFF"/>
                  </a:solidFill>
                </a:rPr>
                <a:t>TAXA DE INTERNAÇÃO POR 1.000 HABITANTES</a:t>
              </a:r>
              <a:endParaRPr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178" name="Google Shape;178;g2c0f413df35_0_136"/>
          <p:cNvSpPr txBox="1"/>
          <p:nvPr/>
        </p:nvSpPr>
        <p:spPr bwMode="auto">
          <a:xfrm>
            <a:off x="72650" y="330850"/>
            <a:ext cx="767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chemeClr val="lt1"/>
                </a:solidFill>
              </a:rPr>
              <a:t>QUANTIFICAÇÃO DAS AÇÕES E SERVIÇOS DE SAÚDE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179" name="Google Shape;179;g2c0f413df35_0_136"/>
          <p:cNvSpPr txBox="1"/>
          <p:nvPr/>
        </p:nvSpPr>
        <p:spPr bwMode="auto">
          <a:xfrm>
            <a:off x="641100" y="2000476"/>
            <a:ext cx="3811199" cy="22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Neonatologia Clínica 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Neonatologia Cirúrgica 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Pediatria Clínica 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Pediatria Cirúrgica                        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Clínica Adulto 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Clínica Idoso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Cirúrgica Adulto 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  <a:p>
            <a:pPr marL="457200" marR="5080" lvl="0" indent="-355600" algn="just">
              <a:spcBef>
                <a:spcPts val="0"/>
              </a:spcBef>
              <a:spcAft>
                <a:spcPts val="0"/>
              </a:spcAft>
              <a:buClr>
                <a:srgbClr val="0D8EAD"/>
              </a:buClr>
              <a:buSzPts val="2000"/>
              <a:buFont typeface="Verdana"/>
              <a:buAutoNum type="arabicPeriod"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Cirúrgica Idoso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80" name="Google Shape;180;g2c0f413df35_0_136"/>
          <p:cNvSpPr txBox="1"/>
          <p:nvPr/>
        </p:nvSpPr>
        <p:spPr bwMode="auto">
          <a:xfrm>
            <a:off x="533600" y="882400"/>
            <a:ext cx="80727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b="1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 PARTIR DA APLICAÇÃO DE PARÂMETROS DE NECESSIDADE</a:t>
            </a:r>
            <a:endParaRPr sz="1800" b="1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81" name="Google Shape;181;g2c0f413df35_0_136"/>
          <p:cNvSpPr/>
          <p:nvPr/>
        </p:nvSpPr>
        <p:spPr bwMode="auto">
          <a:xfrm>
            <a:off x="4308030" y="2078726"/>
            <a:ext cx="813000" cy="2007580"/>
          </a:xfrm>
          <a:prstGeom prst="rightBrace">
            <a:avLst>
              <a:gd name="adj1" fmla="val 8333"/>
              <a:gd name="adj2" fmla="val 50000"/>
            </a:avLst>
          </a:prstGeom>
          <a:noFill/>
          <a:ln w="76175" cap="flat" cmpd="sng">
            <a:solidFill>
              <a:srgbClr val="CC5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2" name="Google Shape;182;g2c0f413df35_0_136"/>
          <p:cNvSpPr/>
          <p:nvPr/>
        </p:nvSpPr>
        <p:spPr bwMode="auto">
          <a:xfrm>
            <a:off x="5317483" y="2667387"/>
            <a:ext cx="6009000" cy="727799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3" name="Google Shape;183;g2c0f413df35_0_136"/>
          <p:cNvSpPr/>
          <p:nvPr/>
        </p:nvSpPr>
        <p:spPr bwMode="auto">
          <a:xfrm>
            <a:off x="5317483" y="2705070"/>
            <a:ext cx="6102900" cy="7277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b="1">
                <a:solidFill>
                  <a:srgbClr val="FFFFFF"/>
                </a:solidFill>
              </a:rPr>
              <a:t>Taxa de internação baseada na produção apresentada do Estado (2019) + 28%</a:t>
            </a:r>
            <a:endParaRPr sz="1800" b="1" i="0" u="none" strike="noStrike" cap="none">
              <a:solidFill>
                <a:srgbClr val="FFFFFF"/>
              </a:solidFill>
            </a:endParaRPr>
          </a:p>
        </p:txBody>
      </p:sp>
      <p:sp>
        <p:nvSpPr>
          <p:cNvPr id="2" name="Retângulo 1"/>
          <p:cNvSpPr/>
          <p:nvPr/>
        </p:nvSpPr>
        <p:spPr bwMode="auto">
          <a:xfrm>
            <a:off x="327660" y="4536141"/>
            <a:ext cx="115366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5080" algn="just">
              <a:buClr>
                <a:srgbClr val="0D8EAD"/>
              </a:buClr>
              <a:buSzPts val="2000"/>
              <a:defRPr/>
            </a:pPr>
            <a:r>
              <a:rPr lang="pt-BR" sz="18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Aumento de 28% da produção apresentada considerando:</a:t>
            </a:r>
            <a:endParaRPr dirty="0"/>
          </a:p>
          <a:p>
            <a:pPr marL="457200" marR="5080" indent="-355600" algn="just">
              <a:buClr>
                <a:srgbClr val="0D8EAD"/>
              </a:buClr>
              <a:buSzPts val="2000"/>
              <a:buFont typeface="Arial"/>
              <a:buChar char="•"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 ampliação da capacidade instalada (10% de aumento da produção apresentada);</a:t>
            </a:r>
            <a:endParaRPr dirty="0"/>
          </a:p>
          <a:p>
            <a:pPr marL="457200" marR="5080" indent="-355600" algn="just">
              <a:buClr>
                <a:srgbClr val="0D8EAD"/>
              </a:buClr>
              <a:buSzPts val="2000"/>
              <a:buFont typeface="Arial"/>
              <a:buChar char="•"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Aumento da produção apresentada em 8%, tendo em vista que algumas Unidades Hospitalares do Estado deixam de apresentar  AIH, por diversos motivos;</a:t>
            </a:r>
            <a:endParaRPr dirty="0"/>
          </a:p>
          <a:p>
            <a:pPr marL="457200" marR="5080" indent="-355600" algn="just">
              <a:buClr>
                <a:srgbClr val="0D8EAD"/>
              </a:buClr>
              <a:buSzPts val="2000"/>
              <a:buFont typeface="Arial"/>
              <a:buChar char="•"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Aumento da produção apresentada em 10%, pela Taxa de Recusa (internações recusadas) e fila de espera nas Centrais de Regulação;</a:t>
            </a:r>
            <a:endParaRPr dirty="0"/>
          </a:p>
          <a:p>
            <a:pPr marL="457200" marR="5080" indent="-355600" algn="just">
              <a:buClr>
                <a:srgbClr val="0D8EAD"/>
              </a:buClr>
              <a:buSzPts val="2000"/>
              <a:buFont typeface="Arial"/>
              <a:buChar char="•"/>
              <a:defRPr/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O percentual de internações sensíveis à atenção básica – ISAB.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74102" y="1084082"/>
            <a:ext cx="9843796" cy="5343525"/>
          </a:xfrm>
          <a:prstGeom prst="rect">
            <a:avLst/>
          </a:prstGeom>
          <a:noFill/>
        </p:spPr>
      </p:pic>
      <p:sp>
        <p:nvSpPr>
          <p:cNvPr id="2" name="Google Shape;84;g2c0e0b36d6c_0_2"/>
          <p:cNvSpPr txBox="1"/>
          <p:nvPr/>
        </p:nvSpPr>
        <p:spPr bwMode="auto">
          <a:xfrm>
            <a:off x="72650" y="218389"/>
            <a:ext cx="7674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3200" b="1" dirty="0">
                <a:solidFill>
                  <a:schemeClr val="lt1"/>
                </a:solidFill>
              </a:rPr>
              <a:t>DESENHO REGIONAL </a:t>
            </a:r>
            <a:endParaRPr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76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2" name="Google Shape;272;g2c0f413df35_0_299"/>
          <p:cNvSpPr txBox="1"/>
          <p:nvPr/>
        </p:nvSpPr>
        <p:spPr bwMode="auto">
          <a:xfrm>
            <a:off x="72650" y="330850"/>
            <a:ext cx="767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chemeClr val="lt1"/>
                </a:solidFill>
              </a:rPr>
              <a:t>IMPACTO FINANCEIRO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274" name="Google Shape;274;g2c0f413df35_0_299"/>
          <p:cNvSpPr txBox="1"/>
          <p:nvPr/>
        </p:nvSpPr>
        <p:spPr bwMode="auto">
          <a:xfrm>
            <a:off x="1240472" y="1419407"/>
            <a:ext cx="103449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1800" b="1" dirty="0">
                <a:solidFill>
                  <a:srgbClr val="CC543A"/>
                </a:solidFill>
                <a:latin typeface="Verdana"/>
                <a:ea typeface="Verdana"/>
                <a:cs typeface="Verdana"/>
              </a:rPr>
              <a:t>Impacto Financeiro =</a:t>
            </a:r>
            <a:r>
              <a:rPr lang="pt-BR" sz="18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 físico de necessidade x valor médio do item de programação</a:t>
            </a:r>
            <a:endParaRPr sz="1800" b="1" dirty="0">
              <a:solidFill>
                <a:srgbClr val="0D8EAD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76" name="Google Shape;276;g2c0f413df35_0_29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06628" y="1480088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c0f413df35_0_299"/>
          <p:cNvSpPr/>
          <p:nvPr/>
        </p:nvSpPr>
        <p:spPr bwMode="auto">
          <a:xfrm>
            <a:off x="2775900" y="2220850"/>
            <a:ext cx="6640200" cy="414900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latin typeface="Arial"/>
              <a:ea typeface="Arial"/>
              <a:cs typeface="Arial"/>
            </a:endParaRPr>
          </a:p>
        </p:txBody>
      </p:sp>
      <p:sp>
        <p:nvSpPr>
          <p:cNvPr id="278" name="Google Shape;278;g2c0f413df35_0_299"/>
          <p:cNvSpPr/>
          <p:nvPr/>
        </p:nvSpPr>
        <p:spPr bwMode="auto">
          <a:xfrm>
            <a:off x="2328074" y="2184812"/>
            <a:ext cx="67440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rgbClr val="FFFFFF"/>
                </a:solidFill>
              </a:rPr>
              <a:t>Valor Médio Atenção Ambulatorial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79" name="Google Shape;279;g2c0f413df35_0_299"/>
          <p:cNvSpPr/>
          <p:nvPr/>
        </p:nvSpPr>
        <p:spPr bwMode="auto">
          <a:xfrm>
            <a:off x="179109" y="2766740"/>
            <a:ext cx="12192000" cy="696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0" name="Google Shape;280;g2c0f413df35_0_299"/>
          <p:cNvSpPr txBox="1"/>
          <p:nvPr/>
        </p:nvSpPr>
        <p:spPr bwMode="auto">
          <a:xfrm>
            <a:off x="512100" y="2729856"/>
            <a:ext cx="116799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ctr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pt-BR" sz="1600" b="1" dirty="0">
                <a:latin typeface="Verdana"/>
                <a:ea typeface="Verdana"/>
                <a:cs typeface="Verdana"/>
              </a:rPr>
              <a:t>Método de Cálculo = Soma do valor SIGTAP de cada procedimento que compõe o item,</a:t>
            </a:r>
            <a:endParaRPr sz="1600" b="1" dirty="0">
              <a:latin typeface="Verdana"/>
              <a:ea typeface="Verdana"/>
              <a:cs typeface="Verdana"/>
            </a:endParaRPr>
          </a:p>
          <a:p>
            <a:pPr marL="12700" lvl="0" indent="0" algn="ctr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pt-BR" sz="1600" b="1" dirty="0">
                <a:latin typeface="Verdana"/>
                <a:ea typeface="Verdana"/>
                <a:cs typeface="Verdana"/>
              </a:rPr>
              <a:t>dividido pela quantidade de procedimentos do item.</a:t>
            </a:r>
            <a:endParaRPr sz="1600" b="1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281" name="Google Shape;281;g2c0f413df35_0_299"/>
          <p:cNvSpPr/>
          <p:nvPr/>
        </p:nvSpPr>
        <p:spPr bwMode="auto">
          <a:xfrm>
            <a:off x="2475000" y="3784325"/>
            <a:ext cx="7242000" cy="414900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latin typeface="Arial"/>
              <a:ea typeface="Arial"/>
              <a:cs typeface="Arial"/>
            </a:endParaRPr>
          </a:p>
        </p:txBody>
      </p:sp>
      <p:sp>
        <p:nvSpPr>
          <p:cNvPr id="282" name="Google Shape;282;g2c0f413df35_0_299"/>
          <p:cNvSpPr/>
          <p:nvPr/>
        </p:nvSpPr>
        <p:spPr bwMode="auto">
          <a:xfrm>
            <a:off x="2407800" y="3749295"/>
            <a:ext cx="73764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 dirty="0">
                <a:solidFill>
                  <a:srgbClr val="FFFFFF"/>
                </a:solidFill>
              </a:rPr>
              <a:t>Valor Médio Atenção Hospitalar (por município executor)</a:t>
            </a:r>
            <a:endParaRPr sz="2000" b="1" dirty="0">
              <a:solidFill>
                <a:srgbClr val="FFFFFF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000" b="1" dirty="0">
              <a:solidFill>
                <a:srgbClr val="FFFFFF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2000" b="1" dirty="0">
              <a:solidFill>
                <a:srgbClr val="FFFFFF"/>
              </a:solidFill>
            </a:endParaRPr>
          </a:p>
        </p:txBody>
      </p:sp>
      <p:sp>
        <p:nvSpPr>
          <p:cNvPr id="283" name="Google Shape;283;g2c0f413df35_0_299"/>
          <p:cNvSpPr/>
          <p:nvPr/>
        </p:nvSpPr>
        <p:spPr bwMode="auto">
          <a:xfrm>
            <a:off x="179109" y="4461844"/>
            <a:ext cx="12192000" cy="696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4" name="Google Shape;284;g2c0f413df35_0_299"/>
          <p:cNvSpPr txBox="1"/>
          <p:nvPr/>
        </p:nvSpPr>
        <p:spPr bwMode="auto">
          <a:xfrm>
            <a:off x="256050" y="4422872"/>
            <a:ext cx="11679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ctr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pt-BR" sz="1600" b="1" dirty="0">
                <a:latin typeface="Verdana"/>
                <a:ea typeface="Verdana"/>
                <a:cs typeface="Verdana"/>
              </a:rPr>
              <a:t>Método de Cálculo = Soma do valor da produção (2019) de todos os procedimentos que compõem o item, dividido pela soma da produção física (2019) dos procedimentos.</a:t>
            </a:r>
            <a:endParaRPr sz="1600" b="1" dirty="0"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" name="Google Shape;205;g2c0f413df35_0_198"/>
          <p:cNvSpPr txBox="1"/>
          <p:nvPr/>
        </p:nvSpPr>
        <p:spPr bwMode="auto">
          <a:xfrm>
            <a:off x="72650" y="330850"/>
            <a:ext cx="767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chemeClr val="lt1"/>
                </a:solidFill>
              </a:rPr>
              <a:t>PACTUAÇÃO DOS FLUXOS ASSISTENCIAIS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206" name="Google Shape;206;g2c0f413df35_0_198"/>
          <p:cNvSpPr/>
          <p:nvPr/>
        </p:nvSpPr>
        <p:spPr bwMode="auto">
          <a:xfrm>
            <a:off x="2775900" y="1011650"/>
            <a:ext cx="6640200" cy="727799"/>
          </a:xfrm>
          <a:prstGeom prst="roundRect">
            <a:avLst>
              <a:gd name="adj" fmla="val 16667"/>
            </a:avLst>
          </a:prstGeom>
          <a:solidFill>
            <a:srgbClr val="CC5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7" name="Google Shape;207;g2c0f413df35_0_198"/>
          <p:cNvSpPr/>
          <p:nvPr/>
        </p:nvSpPr>
        <p:spPr bwMode="auto">
          <a:xfrm>
            <a:off x="2724000" y="1053850"/>
            <a:ext cx="6744000" cy="71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2000" b="1">
                <a:solidFill>
                  <a:srgbClr val="FFFFFF"/>
                </a:solidFill>
              </a:rPr>
              <a:t>Definição de municípios executores e encaminhadores, para cada item de programação</a:t>
            </a:r>
            <a:endParaRPr sz="2000" b="1">
              <a:solidFill>
                <a:srgbClr val="FFFFFF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000" b="1">
              <a:solidFill>
                <a:srgbClr val="FFFFFF"/>
              </a:solidFill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000" b="1">
              <a:solidFill>
                <a:srgbClr val="FFFFFF"/>
              </a:solidFill>
            </a:endParaRPr>
          </a:p>
        </p:txBody>
      </p:sp>
      <p:pic>
        <p:nvPicPr>
          <p:cNvPr id="5" name="Google Shape;165;g2c0f413df35_0_118">
            <a:extLst>
              <a:ext uri="{FF2B5EF4-FFF2-40B4-BE49-F238E27FC236}">
                <a16:creationId xmlns:a16="http://schemas.microsoft.com/office/drawing/2014/main" id="{CCD24667-A094-5C9D-C934-03F62315B6F5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3599" y="2491775"/>
            <a:ext cx="544447" cy="4148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9" name="CaixaDeTexto 2">
            <a:extLst>
              <a:ext uri="{FF2B5EF4-FFF2-40B4-BE49-F238E27FC236}">
                <a16:creationId xmlns:a16="http://schemas.microsoft.com/office/drawing/2014/main" id="{56ADA7C3-DC95-A3AC-CA3D-8375FDD92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574598"/>
              </p:ext>
            </p:extLst>
          </p:nvPr>
        </p:nvGraphicFramePr>
        <p:xfrm>
          <a:off x="533599" y="2194140"/>
          <a:ext cx="11443580" cy="314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E4077794-D3AA-3FEE-D621-9221B44FBD11}"/>
              </a:ext>
            </a:extLst>
          </p:cNvPr>
          <p:cNvSpPr txBox="1"/>
          <p:nvPr/>
        </p:nvSpPr>
        <p:spPr>
          <a:xfrm>
            <a:off x="1285528" y="5585093"/>
            <a:ext cx="103206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" dirty="0">
                <a:latin typeface="Verdana"/>
                <a:cs typeface="Verdana"/>
              </a:rPr>
              <a:t>A</a:t>
            </a:r>
            <a:r>
              <a:rPr sz="1600" b="1" spc="-90" dirty="0">
                <a:latin typeface="Verdana"/>
                <a:cs typeface="Verdana"/>
              </a:rPr>
              <a:t> </a:t>
            </a:r>
            <a:r>
              <a:rPr sz="1600" b="1" spc="-55" dirty="0">
                <a:latin typeface="Verdana"/>
                <a:cs typeface="Verdana"/>
              </a:rPr>
              <a:t>FERRAMENTA,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30" dirty="0">
                <a:latin typeface="Verdana"/>
                <a:cs typeface="Verdana"/>
              </a:rPr>
              <a:t>POR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75" dirty="0">
                <a:latin typeface="Verdana"/>
                <a:cs typeface="Verdana"/>
              </a:rPr>
              <a:t>SER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15" dirty="0">
                <a:latin typeface="Verdana"/>
                <a:cs typeface="Verdana"/>
              </a:rPr>
              <a:t>DE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100" dirty="0">
                <a:latin typeface="Verdana"/>
                <a:cs typeface="Verdana"/>
              </a:rPr>
              <a:t>FÁCIL</a:t>
            </a:r>
            <a:r>
              <a:rPr sz="1600" b="1" spc="-90" dirty="0">
                <a:latin typeface="Verdana"/>
                <a:cs typeface="Verdana"/>
              </a:rPr>
              <a:t> MANUSEIO,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114" dirty="0">
                <a:latin typeface="Verdana"/>
                <a:cs typeface="Verdana"/>
              </a:rPr>
              <a:t>SIMPLIFIC</a:t>
            </a:r>
            <a:r>
              <a:rPr lang="pt-BR" sz="1600" b="1" spc="-114" dirty="0">
                <a:latin typeface="Verdana"/>
                <a:cs typeface="Verdana"/>
              </a:rPr>
              <a:t>A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20" dirty="0">
                <a:latin typeface="Verdana"/>
                <a:cs typeface="Verdana"/>
              </a:rPr>
              <a:t>A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45" dirty="0">
                <a:latin typeface="Verdana"/>
                <a:cs typeface="Verdana"/>
              </a:rPr>
              <a:t>PACTUAÇÃO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50" dirty="0">
                <a:latin typeface="Verdana"/>
                <a:cs typeface="Verdana"/>
              </a:rPr>
              <a:t>PELOS</a:t>
            </a:r>
            <a:r>
              <a:rPr sz="1600" b="1" spc="-85" dirty="0">
                <a:latin typeface="Verdana"/>
                <a:cs typeface="Verdana"/>
              </a:rPr>
              <a:t> </a:t>
            </a:r>
            <a:r>
              <a:rPr sz="1600" b="1" spc="-80" dirty="0">
                <a:latin typeface="Verdana"/>
                <a:cs typeface="Verdana"/>
              </a:rPr>
              <a:t>GESTORES.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9EB0877-53C9-A1C1-8746-F7BAC0BE69FB}"/>
              </a:ext>
            </a:extLst>
          </p:cNvPr>
          <p:cNvSpPr txBox="1"/>
          <p:nvPr/>
        </p:nvSpPr>
        <p:spPr>
          <a:xfrm>
            <a:off x="1880101" y="940401"/>
            <a:ext cx="888428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182880">
              <a:lnSpc>
                <a:spcPct val="100000"/>
              </a:lnSpc>
              <a:spcBef>
                <a:spcPts val="100"/>
              </a:spcBef>
            </a:pPr>
            <a:r>
              <a:rPr sz="1700" b="1" spc="15" dirty="0">
                <a:solidFill>
                  <a:srgbClr val="910000"/>
                </a:solidFill>
                <a:latin typeface="Verdana"/>
                <a:cs typeface="Verdana"/>
              </a:rPr>
              <a:t>A </a:t>
            </a:r>
            <a:r>
              <a:rPr sz="1700" b="1" spc="-80" dirty="0">
                <a:solidFill>
                  <a:srgbClr val="910000"/>
                </a:solidFill>
                <a:latin typeface="Verdana"/>
                <a:cs typeface="Verdana"/>
              </a:rPr>
              <a:t>SES </a:t>
            </a:r>
            <a:r>
              <a:rPr sz="1700" b="1" spc="-45" dirty="0">
                <a:solidFill>
                  <a:srgbClr val="910000"/>
                </a:solidFill>
                <a:latin typeface="Verdana"/>
                <a:cs typeface="Verdana"/>
              </a:rPr>
              <a:t>DESENVOLVEU </a:t>
            </a:r>
            <a:r>
              <a:rPr sz="1700" b="1" spc="-10" dirty="0">
                <a:solidFill>
                  <a:srgbClr val="910000"/>
                </a:solidFill>
                <a:latin typeface="Verdana"/>
                <a:cs typeface="Verdana"/>
              </a:rPr>
              <a:t>UMA </a:t>
            </a:r>
            <a:r>
              <a:rPr sz="1700" b="1" spc="-45" dirty="0">
                <a:solidFill>
                  <a:srgbClr val="910000"/>
                </a:solidFill>
                <a:latin typeface="Verdana"/>
                <a:cs typeface="Verdana"/>
              </a:rPr>
              <a:t>FERRAMENTA, </a:t>
            </a:r>
            <a:r>
              <a:rPr sz="1700" b="1" spc="-5" dirty="0">
                <a:solidFill>
                  <a:srgbClr val="910000"/>
                </a:solidFill>
                <a:latin typeface="Verdana"/>
                <a:cs typeface="Verdana"/>
              </a:rPr>
              <a:t>COMO </a:t>
            </a:r>
            <a:r>
              <a:rPr sz="1700" b="1" spc="-20" dirty="0">
                <a:solidFill>
                  <a:srgbClr val="910000"/>
                </a:solidFill>
                <a:latin typeface="Verdana"/>
                <a:cs typeface="Verdana"/>
              </a:rPr>
              <a:t>FORMA </a:t>
            </a:r>
            <a:r>
              <a:rPr sz="1700" b="1" spc="-15" dirty="0">
                <a:solidFill>
                  <a:srgbClr val="910000"/>
                </a:solidFill>
                <a:latin typeface="Verdana"/>
                <a:cs typeface="Verdana"/>
              </a:rPr>
              <a:t>DE </a:t>
            </a:r>
            <a:r>
              <a:rPr sz="1700" b="1" spc="-35" dirty="0">
                <a:solidFill>
                  <a:srgbClr val="910000"/>
                </a:solidFill>
                <a:latin typeface="Verdana"/>
                <a:cs typeface="Verdana"/>
              </a:rPr>
              <a:t>AVANÇAR </a:t>
            </a:r>
            <a:r>
              <a:rPr sz="1700" b="1" spc="-30" dirty="0">
                <a:solidFill>
                  <a:srgbClr val="910000"/>
                </a:solidFill>
                <a:latin typeface="Verdana"/>
                <a:cs typeface="Verdana"/>
              </a:rPr>
              <a:t>NA </a:t>
            </a:r>
            <a:r>
              <a:rPr sz="1700" b="1" spc="-25" dirty="0">
                <a:solidFill>
                  <a:srgbClr val="910000"/>
                </a:solidFill>
                <a:latin typeface="Verdana"/>
                <a:cs typeface="Verdana"/>
              </a:rPr>
              <a:t> </a:t>
            </a:r>
            <a:r>
              <a:rPr sz="1700" b="1" spc="-45" dirty="0">
                <a:solidFill>
                  <a:srgbClr val="910000"/>
                </a:solidFill>
                <a:latin typeface="Verdana"/>
                <a:cs typeface="Verdana"/>
              </a:rPr>
              <a:t>PACTUAÇÃO,</a:t>
            </a:r>
            <a:r>
              <a:rPr sz="1700" b="1" spc="-90" dirty="0">
                <a:solidFill>
                  <a:srgbClr val="910000"/>
                </a:solidFill>
                <a:latin typeface="Verdana"/>
                <a:cs typeface="Verdana"/>
              </a:rPr>
              <a:t> </a:t>
            </a:r>
            <a:r>
              <a:rPr sz="1700" b="1" spc="-60" dirty="0">
                <a:solidFill>
                  <a:srgbClr val="910000"/>
                </a:solidFill>
                <a:latin typeface="Verdana"/>
                <a:cs typeface="Verdana"/>
              </a:rPr>
              <a:t>CONSIDERANDO</a:t>
            </a:r>
            <a:r>
              <a:rPr sz="1700" b="1" spc="-85" dirty="0">
                <a:solidFill>
                  <a:srgbClr val="910000"/>
                </a:solidFill>
                <a:latin typeface="Verdana"/>
                <a:cs typeface="Verdana"/>
              </a:rPr>
              <a:t> </a:t>
            </a:r>
            <a:r>
              <a:rPr sz="1700" b="1" spc="-25" dirty="0">
                <a:solidFill>
                  <a:srgbClr val="910000"/>
                </a:solidFill>
                <a:latin typeface="Verdana"/>
                <a:cs typeface="Verdana"/>
              </a:rPr>
              <a:t>QUE</a:t>
            </a:r>
            <a:r>
              <a:rPr sz="1700" b="1" spc="-85" dirty="0">
                <a:solidFill>
                  <a:srgbClr val="910000"/>
                </a:solidFill>
                <a:latin typeface="Verdana"/>
                <a:cs typeface="Verdana"/>
              </a:rPr>
              <a:t> </a:t>
            </a:r>
            <a:r>
              <a:rPr sz="1700" b="1" spc="-10" dirty="0">
                <a:solidFill>
                  <a:srgbClr val="910000"/>
                </a:solidFill>
                <a:latin typeface="Verdana"/>
                <a:cs typeface="Verdana"/>
              </a:rPr>
              <a:t>O</a:t>
            </a:r>
            <a:r>
              <a:rPr sz="1700" b="1" spc="-85" dirty="0">
                <a:solidFill>
                  <a:srgbClr val="910000"/>
                </a:solidFill>
                <a:latin typeface="Verdana"/>
                <a:cs typeface="Verdana"/>
              </a:rPr>
              <a:t> </a:t>
            </a:r>
            <a:r>
              <a:rPr sz="1700" b="1" spc="-50" dirty="0">
                <a:solidFill>
                  <a:srgbClr val="910000"/>
                </a:solidFill>
                <a:latin typeface="Verdana"/>
                <a:cs typeface="Verdana"/>
              </a:rPr>
              <a:t>MS</a:t>
            </a:r>
            <a:r>
              <a:rPr sz="1700" b="1" spc="-85" dirty="0">
                <a:solidFill>
                  <a:srgbClr val="910000"/>
                </a:solidFill>
                <a:latin typeface="Verdana"/>
                <a:cs typeface="Verdana"/>
              </a:rPr>
              <a:t> AINDA </a:t>
            </a:r>
            <a:r>
              <a:rPr sz="1700" b="1" spc="-30" dirty="0">
                <a:solidFill>
                  <a:srgbClr val="910000"/>
                </a:solidFill>
                <a:latin typeface="Verdana"/>
                <a:cs typeface="Verdana"/>
              </a:rPr>
              <a:t>NÃO</a:t>
            </a:r>
            <a:r>
              <a:rPr sz="1700" b="1" spc="-85" dirty="0">
                <a:solidFill>
                  <a:srgbClr val="910000"/>
                </a:solidFill>
                <a:latin typeface="Verdana"/>
                <a:cs typeface="Verdana"/>
              </a:rPr>
              <a:t> </a:t>
            </a:r>
            <a:r>
              <a:rPr sz="1700" b="1" spc="-80" dirty="0">
                <a:solidFill>
                  <a:srgbClr val="910000"/>
                </a:solidFill>
                <a:latin typeface="Verdana"/>
                <a:cs typeface="Verdana"/>
              </a:rPr>
              <a:t>LIBEROU</a:t>
            </a:r>
            <a:r>
              <a:rPr sz="1700" b="1" spc="-85" dirty="0">
                <a:solidFill>
                  <a:srgbClr val="910000"/>
                </a:solidFill>
                <a:latin typeface="Verdana"/>
                <a:cs typeface="Verdana"/>
              </a:rPr>
              <a:t> </a:t>
            </a:r>
            <a:r>
              <a:rPr sz="1700" b="1" spc="-60" dirty="0">
                <a:solidFill>
                  <a:srgbClr val="910000"/>
                </a:solidFill>
                <a:latin typeface="Verdana"/>
                <a:cs typeface="Verdana"/>
              </a:rPr>
              <a:t>SEU</a:t>
            </a:r>
            <a:r>
              <a:rPr sz="1700" b="1" spc="-85" dirty="0">
                <a:solidFill>
                  <a:srgbClr val="910000"/>
                </a:solidFill>
                <a:latin typeface="Verdana"/>
                <a:cs typeface="Verdana"/>
              </a:rPr>
              <a:t> </a:t>
            </a:r>
            <a:r>
              <a:rPr sz="1700" b="1" spc="-95" dirty="0">
                <a:solidFill>
                  <a:srgbClr val="910000"/>
                </a:solidFill>
                <a:latin typeface="Verdana"/>
                <a:cs typeface="Verdana"/>
              </a:rPr>
              <a:t>SISTEMA.</a:t>
            </a:r>
            <a:endParaRPr sz="1700" dirty="0">
              <a:latin typeface="Verdana"/>
              <a:cs typeface="Verdana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9DBE9A0-53C9-F04E-F614-E78A090EF4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671" y="353352"/>
            <a:ext cx="8388662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</a:t>
            </a:r>
            <a:r>
              <a:rPr sz="2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sz="2600" b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2600" b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ESTA SENDO</a:t>
            </a:r>
            <a:r>
              <a:rPr sz="2600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600" b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FEI</a:t>
            </a:r>
            <a:r>
              <a:rPr sz="2600" b="1" spc="-1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sz="2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sz="2600" b="1" spc="-1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sz="2600" b="1" spc="-9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600" b="1" spc="-1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sz="2600" b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ACTUAÇÃO?</a:t>
            </a:r>
          </a:p>
        </p:txBody>
      </p:sp>
      <p:pic>
        <p:nvPicPr>
          <p:cNvPr id="7" name="Imagem 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77B0F234-E5D0-E97C-4210-65C1E3679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3807"/>
            <a:ext cx="12192000" cy="37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8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47B39C-04A9-1806-21C0-0974A4020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0" y="952107"/>
            <a:ext cx="2597609" cy="146115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595661B-569D-3CED-6492-0B2778BA8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182" y="904973"/>
            <a:ext cx="2682450" cy="15088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C015DC0-C617-D5F5-132B-B9A6857BA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176" y="952107"/>
            <a:ext cx="2682450" cy="150887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E0800C3-8894-2FE1-DFC3-986847BBB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70" y="2512868"/>
            <a:ext cx="1937935" cy="355584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F68251F-6E7E-1FEF-8EE1-7CB79EB57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615578"/>
            <a:ext cx="3439638" cy="193516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F7BA6F3-FBF4-D34C-495D-31D7CA29C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9934" y="962557"/>
            <a:ext cx="2755589" cy="155031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091C71F-2455-E704-092C-214E6FA10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3731" y="2616910"/>
            <a:ext cx="3434901" cy="19324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179BA78-F9DA-E8C3-8209-E7FF30DDE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3603" y="2615578"/>
            <a:ext cx="1946115" cy="345911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1B44943-7F90-C6BF-A2A1-EBABE64718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8592" y="4549405"/>
            <a:ext cx="3245177" cy="216345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8DD0BA2-4AA6-3F71-CCB3-154C957F13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9134" y="4556474"/>
            <a:ext cx="3223967" cy="21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74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0F0C13-F9AB-12D5-692B-6268EEBAB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16" y="877769"/>
            <a:ext cx="9738858" cy="58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oogle Shape;84;g2c0e0b36d6c_0_2"/>
          <p:cNvSpPr txBox="1"/>
          <p:nvPr/>
        </p:nvSpPr>
        <p:spPr bwMode="auto">
          <a:xfrm>
            <a:off x="72650" y="218389"/>
            <a:ext cx="7674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pt-BR" sz="3200" b="1" dirty="0">
                <a:solidFill>
                  <a:schemeClr val="lt1"/>
                </a:solidFill>
              </a:rPr>
              <a:t>DESENHO REGIONAL </a:t>
            </a:r>
            <a:endParaRPr sz="32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6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Google Shape;90;g2c0e0b36d6c_0_13"/>
          <p:cNvSpPr txBox="1"/>
          <p:nvPr/>
        </p:nvSpPr>
        <p:spPr bwMode="auto">
          <a:xfrm>
            <a:off x="72650" y="330850"/>
            <a:ext cx="7674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  <a:buSzPts val="1100"/>
              <a:defRPr/>
            </a:pPr>
            <a:r>
              <a:rPr lang="pt-BR" sz="3200" b="1" dirty="0">
                <a:solidFill>
                  <a:schemeClr val="lt1"/>
                </a:solidFill>
              </a:rPr>
              <a:t>PONTO DE PARTIDA...</a:t>
            </a:r>
            <a:endParaRPr sz="3200" b="1" dirty="0">
              <a:solidFill>
                <a:schemeClr val="lt1"/>
              </a:solidFill>
            </a:endParaRPr>
          </a:p>
        </p:txBody>
      </p:sp>
      <p:pic>
        <p:nvPicPr>
          <p:cNvPr id="10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20239" y="1189350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107073" y="4662828"/>
            <a:ext cx="304450" cy="2782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 bwMode="auto">
          <a:xfrm>
            <a:off x="942585" y="1110004"/>
            <a:ext cx="9975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Julho/2015 - Pactuado o início do processo de atualização da PPI</a:t>
            </a:r>
            <a:endParaRPr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EF6F7D-278A-BA4A-DD80-6C49D5CF165C}"/>
              </a:ext>
            </a:extLst>
          </p:cNvPr>
          <p:cNvSpPr txBox="1"/>
          <p:nvPr/>
        </p:nvSpPr>
        <p:spPr>
          <a:xfrm>
            <a:off x="3411523" y="4570676"/>
            <a:ext cx="93243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Formação do Grupo Condutor </a:t>
            </a:r>
            <a:r>
              <a:rPr lang="pt-BR" sz="1200" dirty="0">
                <a:solidFill>
                  <a:srgbClr val="0D8EAD"/>
                </a:solidFill>
                <a:latin typeface="Verdana"/>
                <a:ea typeface="Verdana"/>
              </a:rPr>
              <a:t>(</a:t>
            </a:r>
            <a:r>
              <a:rPr lang="pt-BR" dirty="0">
                <a:solidFill>
                  <a:srgbClr val="0D8EAD"/>
                </a:solidFill>
                <a:latin typeface="Verdana"/>
                <a:ea typeface="Verdana"/>
              </a:rPr>
              <a:t>Representantes  da SES, COSEMS, MS e das 16 RS</a:t>
            </a:r>
            <a:r>
              <a:rPr lang="pt-BR" sz="1200" dirty="0">
                <a:solidFill>
                  <a:srgbClr val="0D8EAD"/>
                </a:solidFill>
                <a:latin typeface="Verdana"/>
                <a:ea typeface="Verdana"/>
              </a:rPr>
              <a:t>);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51B4BA-3680-0E74-F611-1FA93235F5E5}"/>
              </a:ext>
            </a:extLst>
          </p:cNvPr>
          <p:cNvSpPr txBox="1"/>
          <p:nvPr/>
        </p:nvSpPr>
        <p:spPr>
          <a:xfrm>
            <a:off x="3411523" y="5058687"/>
            <a:ext cx="8084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Elaboração de Agenda de Trabalho;</a:t>
            </a:r>
          </a:p>
        </p:txBody>
      </p:sp>
      <p:pic>
        <p:nvPicPr>
          <p:cNvPr id="13" name="Google Shape;106;g2c0e0b36d6c_0_33">
            <a:extLst>
              <a:ext uri="{FF2B5EF4-FFF2-40B4-BE49-F238E27FC236}">
                <a16:creationId xmlns:a16="http://schemas.microsoft.com/office/drawing/2014/main" id="{F73F135D-66B3-0482-A90E-A61E36DB4637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107073" y="5160951"/>
            <a:ext cx="304450" cy="27821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16867DD-A972-E09D-9487-F228BD091FD5}"/>
              </a:ext>
            </a:extLst>
          </p:cNvPr>
          <p:cNvSpPr txBox="1"/>
          <p:nvPr/>
        </p:nvSpPr>
        <p:spPr>
          <a:xfrm>
            <a:off x="3405034" y="5547941"/>
            <a:ext cx="96322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rgbClr val="0D8EAD"/>
                </a:solidFill>
                <a:latin typeface="Verdana"/>
                <a:ea typeface="Verdana"/>
              </a:defRPr>
            </a:lvl1pPr>
          </a:lstStyle>
          <a:p>
            <a:r>
              <a:rPr lang="pt-BR" sz="2000" dirty="0"/>
              <a:t>Início da Etapa I – Planejamento Regional Integrado.</a:t>
            </a:r>
          </a:p>
        </p:txBody>
      </p:sp>
      <p:pic>
        <p:nvPicPr>
          <p:cNvPr id="38" name="Google Shape;106;g2c0e0b36d6c_0_33">
            <a:extLst>
              <a:ext uri="{FF2B5EF4-FFF2-40B4-BE49-F238E27FC236}">
                <a16:creationId xmlns:a16="http://schemas.microsoft.com/office/drawing/2014/main" id="{DB943941-F81E-67E7-E010-2FCEE6A95A51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081914" y="5623520"/>
            <a:ext cx="304450" cy="2782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17">
            <a:extLst>
              <a:ext uri="{FF2B5EF4-FFF2-40B4-BE49-F238E27FC236}">
                <a16:creationId xmlns:a16="http://schemas.microsoft.com/office/drawing/2014/main" id="{8390A247-7CE0-2D83-9182-B8211B329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161" y="3415568"/>
            <a:ext cx="4790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3600" b="1" dirty="0">
                <a:solidFill>
                  <a:srgbClr val="8B160D"/>
                </a:solidFill>
                <a:latin typeface="Copperplate Gothic Light" panose="020E0507020206020404" pitchFamily="34" charset="0"/>
              </a:rPr>
              <a:t>Estratégias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C2E7887-0E1A-48B1-E831-2B1F91A53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502" y="2780698"/>
            <a:ext cx="2521808" cy="168120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53683" y="1483366"/>
            <a:ext cx="108846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cs typeface="Arial" charset="0"/>
              </a:rPr>
              <a:t>O processo de discussão do Planejamento Regional Integrado foi iniciado com a a</a:t>
            </a:r>
            <a:r>
              <a:rPr lang="pt-BR" sz="2000" dirty="0"/>
              <a:t>tualização da </a:t>
            </a:r>
            <a:r>
              <a:rPr lang="pt-BR" sz="2000" b="1" dirty="0"/>
              <a:t>Programação da Atenção Especializada, </a:t>
            </a:r>
            <a:r>
              <a:rPr lang="pt-BR" sz="2000" dirty="0"/>
              <a:t>partindo da metodologia aplicada pelo MS.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E040026-378E-2D8C-65D6-E54D94AFC898}"/>
              </a:ext>
            </a:extLst>
          </p:cNvPr>
          <p:cNvSpPr txBox="1"/>
          <p:nvPr/>
        </p:nvSpPr>
        <p:spPr>
          <a:xfrm rot="20205804">
            <a:off x="225458" y="3233891"/>
            <a:ext cx="56272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>
                <a:solidFill>
                  <a:srgbClr val="0D8EAD"/>
                </a:solidFill>
                <a:latin typeface="Verdana"/>
                <a:ea typeface="Verdana"/>
              </a:rPr>
              <a:t>ETAPA I - </a:t>
            </a:r>
            <a:r>
              <a:rPr lang="pt-BR" dirty="0">
                <a:solidFill>
                  <a:srgbClr val="0D8EAD"/>
                </a:solidFill>
                <a:latin typeface="Verdana"/>
                <a:ea typeface="Verdana"/>
              </a:rPr>
              <a:t>Planejamento Regional com foco nas necessidades apontadas para a assistência de média e alta complexidade</a:t>
            </a:r>
            <a:r>
              <a:rPr lang="pt-BR" sz="1400" dirty="0"/>
              <a:t>. </a:t>
            </a:r>
          </a:p>
          <a:p>
            <a:pPr algn="just">
              <a:defRPr/>
            </a:pPr>
            <a:endParaRPr lang="pt-BR" b="1" dirty="0">
              <a:cs typeface="Arial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95EB4C-FA21-A70A-88BA-0D7467ED4051}"/>
              </a:ext>
            </a:extLst>
          </p:cNvPr>
          <p:cNvSpPr txBox="1"/>
          <p:nvPr/>
        </p:nvSpPr>
        <p:spPr>
          <a:xfrm>
            <a:off x="392079" y="6216472"/>
            <a:ext cx="7961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dirty="0">
                <a:solidFill>
                  <a:srgbClr val="FF9900"/>
                </a:solidFill>
                <a:cs typeface="Arial" charset="0"/>
              </a:rPr>
              <a:t>Foram elaborados os </a:t>
            </a:r>
            <a:r>
              <a:rPr lang="pt-BR" sz="1200" b="1" dirty="0">
                <a:solidFill>
                  <a:srgbClr val="FF9900"/>
                </a:solidFill>
                <a:cs typeface="Arial" charset="0"/>
              </a:rPr>
              <a:t>PRI, </a:t>
            </a:r>
            <a:r>
              <a:rPr lang="pt-BR" sz="1200" dirty="0">
                <a:solidFill>
                  <a:srgbClr val="FF9900"/>
                </a:solidFill>
                <a:cs typeface="Arial" charset="0"/>
              </a:rPr>
              <a:t>no âmbito das </a:t>
            </a:r>
            <a:r>
              <a:rPr lang="pt-BR" sz="1200" b="1" dirty="0">
                <a:solidFill>
                  <a:srgbClr val="FF9900"/>
                </a:solidFill>
                <a:cs typeface="Arial" charset="0"/>
              </a:rPr>
              <a:t>16 Regiões de Saúde</a:t>
            </a:r>
            <a:r>
              <a:rPr lang="pt-BR" sz="1200" dirty="0">
                <a:solidFill>
                  <a:srgbClr val="FF9900"/>
                </a:solidFill>
                <a:cs typeface="Arial" charset="0"/>
              </a:rPr>
              <a:t>, com base nos </a:t>
            </a:r>
            <a:r>
              <a:rPr lang="pt-BR" sz="1200" dirty="0">
                <a:solidFill>
                  <a:srgbClr val="FF9900"/>
                </a:solidFill>
              </a:rPr>
              <a:t>instrumentos de planejamento dos entes federados, em cada região de saúde. </a:t>
            </a:r>
            <a:endParaRPr lang="pt-BR" sz="1200" dirty="0">
              <a:solidFill>
                <a:srgbClr val="FF99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Google Shape;90;g2c0e0b36d6c_0_13"/>
          <p:cNvSpPr txBox="1"/>
          <p:nvPr/>
        </p:nvSpPr>
        <p:spPr bwMode="auto">
          <a:xfrm>
            <a:off x="72650" y="289406"/>
            <a:ext cx="7674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  <a:buSzPts val="1100"/>
              <a:defRPr/>
            </a:pPr>
            <a:r>
              <a:rPr lang="pt-BR" sz="3200" b="1" dirty="0">
                <a:solidFill>
                  <a:schemeClr val="lt1"/>
                </a:solidFill>
              </a:rPr>
              <a:t>...CONTINUIDADE</a:t>
            </a:r>
            <a:endParaRPr sz="3200" b="1" dirty="0">
              <a:solidFill>
                <a:schemeClr val="lt1"/>
              </a:solidFill>
            </a:endParaRPr>
          </a:p>
        </p:txBody>
      </p:sp>
      <p:sp>
        <p:nvSpPr>
          <p:cNvPr id="2" name="Retângulo 1"/>
          <p:cNvSpPr/>
          <p:nvPr/>
        </p:nvSpPr>
        <p:spPr bwMode="auto">
          <a:xfrm>
            <a:off x="1045083" y="1260340"/>
            <a:ext cx="9360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dk1"/>
              </a:buClr>
              <a:buSzPts val="1100"/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2018 - 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Atualização dos PRI,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considerando os novos PMS 2018-2021</a:t>
            </a:r>
          </a:p>
        </p:txBody>
      </p:sp>
      <p:pic>
        <p:nvPicPr>
          <p:cNvPr id="5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27580" y="1260340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6;g2c0e0b36d6c_0_33">
            <a:extLst>
              <a:ext uri="{FF2B5EF4-FFF2-40B4-BE49-F238E27FC236}">
                <a16:creationId xmlns:a16="http://schemas.microsoft.com/office/drawing/2014/main" id="{A747F03A-727F-F912-0FC0-BE39783AA0BB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92858" y="2346807"/>
            <a:ext cx="304450" cy="27821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0D8B7D03-BE82-D277-C209-BA40DC93F265}"/>
              </a:ext>
            </a:extLst>
          </p:cNvPr>
          <p:cNvSpPr txBox="1"/>
          <p:nvPr/>
        </p:nvSpPr>
        <p:spPr>
          <a:xfrm>
            <a:off x="1211550" y="2217163"/>
            <a:ext cx="963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2">
                  <a:lumMod val="75000"/>
                </a:schemeClr>
              </a:buClr>
            </a:pPr>
            <a:r>
              <a:rPr lang="pt-BR" sz="1800" dirty="0">
                <a:solidFill>
                  <a:srgbClr val="8B160D"/>
                </a:solidFill>
                <a:latin typeface="Verdana"/>
                <a:ea typeface="Verdana"/>
              </a:rPr>
              <a:t>Alterada a conformação do GC e </a:t>
            </a:r>
            <a:r>
              <a:rPr lang="pt-BR" altLang="pt-BR" sz="1800" dirty="0">
                <a:solidFill>
                  <a:srgbClr val="8B160D"/>
                </a:solidFill>
                <a:latin typeface="Verdana"/>
                <a:ea typeface="Verdana"/>
              </a:rPr>
              <a:t>foram criados Grupos de Trabalho (GT) para as RS</a:t>
            </a:r>
            <a:r>
              <a:rPr lang="pt-BR" sz="1800" dirty="0">
                <a:solidFill>
                  <a:srgbClr val="8B160D"/>
                </a:solidFill>
                <a:latin typeface="Verdana"/>
                <a:ea typeface="Verdana"/>
              </a:rPr>
              <a:t>;</a:t>
            </a:r>
          </a:p>
        </p:txBody>
      </p:sp>
      <p:pic>
        <p:nvPicPr>
          <p:cNvPr id="29" name="Google Shape;106;g2c0e0b36d6c_0_33">
            <a:extLst>
              <a:ext uri="{FF2B5EF4-FFF2-40B4-BE49-F238E27FC236}">
                <a16:creationId xmlns:a16="http://schemas.microsoft.com/office/drawing/2014/main" id="{F63EC215-0C4E-A409-6305-D12742774B52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70393" y="3045169"/>
            <a:ext cx="304450" cy="27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06;g2c0e0b36d6c_0_33">
            <a:extLst>
              <a:ext uri="{FF2B5EF4-FFF2-40B4-BE49-F238E27FC236}">
                <a16:creationId xmlns:a16="http://schemas.microsoft.com/office/drawing/2014/main" id="{BC56291C-F0A9-CD1E-57AA-FCE4D45921F9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17307" y="3793598"/>
            <a:ext cx="304450" cy="27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06;g2c0e0b36d6c_0_33">
            <a:extLst>
              <a:ext uri="{FF2B5EF4-FFF2-40B4-BE49-F238E27FC236}">
                <a16:creationId xmlns:a16="http://schemas.microsoft.com/office/drawing/2014/main" id="{C858D44F-3868-BCC7-B2A5-E08CBF4CF166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99803" y="4461402"/>
            <a:ext cx="304450" cy="278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ABB54485-2DAB-04CA-F3E1-97EEC4DA4F62}"/>
              </a:ext>
            </a:extLst>
          </p:cNvPr>
          <p:cNvSpPr txBox="1"/>
          <p:nvPr/>
        </p:nvSpPr>
        <p:spPr>
          <a:xfrm>
            <a:off x="1211550" y="2969336"/>
            <a:ext cx="1058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2">
                  <a:lumMod val="75000"/>
                </a:schemeClr>
              </a:buClr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</a:rPr>
              <a:t>Elaborado um instrutivo com o objetivo de subsidiar a </a:t>
            </a:r>
            <a:r>
              <a:rPr lang="pt-BR" sz="1800" b="1" dirty="0">
                <a:solidFill>
                  <a:srgbClr val="0D8EAD"/>
                </a:solidFill>
                <a:latin typeface="Verdana"/>
                <a:ea typeface="Verdana"/>
              </a:rPr>
              <a:t>retomada do processo</a:t>
            </a: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</a:rPr>
              <a:t>, apresentando a metodologia para continuidade e finalização da Etapa I;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6632C39-DC78-C3B0-001E-491BE74973BB}"/>
              </a:ext>
            </a:extLst>
          </p:cNvPr>
          <p:cNvSpPr txBox="1"/>
          <p:nvPr/>
        </p:nvSpPr>
        <p:spPr>
          <a:xfrm>
            <a:off x="1197308" y="3753286"/>
            <a:ext cx="9544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2">
                  <a:lumMod val="75000"/>
                </a:schemeClr>
              </a:buClr>
            </a:pPr>
            <a:r>
              <a:rPr lang="pt-BR" sz="1800" dirty="0">
                <a:solidFill>
                  <a:srgbClr val="8B160D"/>
                </a:solidFill>
                <a:latin typeface="Verdana"/>
                <a:ea typeface="Verdana"/>
              </a:rPr>
              <a:t>Oficinas sobre planejamento regional nas 16 RS, </a:t>
            </a:r>
            <a:r>
              <a:rPr lang="pt-BR" sz="1800" b="1" dirty="0">
                <a:solidFill>
                  <a:srgbClr val="8B160D"/>
                </a:solidFill>
                <a:latin typeface="Verdana"/>
                <a:ea typeface="Verdana"/>
              </a:rPr>
              <a:t>em parceria com o COSEMS</a:t>
            </a:r>
            <a:r>
              <a:rPr lang="pt-BR" sz="1800" dirty="0">
                <a:solidFill>
                  <a:srgbClr val="8B160D"/>
                </a:solidFill>
                <a:latin typeface="Verdana"/>
                <a:ea typeface="Verdana"/>
              </a:rPr>
              <a:t>;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9083012-5D1A-0520-685E-02BF3CC94CEC}"/>
              </a:ext>
            </a:extLst>
          </p:cNvPr>
          <p:cNvSpPr txBox="1"/>
          <p:nvPr/>
        </p:nvSpPr>
        <p:spPr>
          <a:xfrm>
            <a:off x="1174843" y="4416454"/>
            <a:ext cx="8569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2">
                  <a:lumMod val="75000"/>
                </a:schemeClr>
              </a:buClr>
            </a:pPr>
            <a:r>
              <a:rPr lang="pt-BR" sz="1800" dirty="0">
                <a:solidFill>
                  <a:srgbClr val="0D8EAD"/>
                </a:solidFill>
                <a:latin typeface="Verdana"/>
                <a:ea typeface="Verdana"/>
              </a:rPr>
              <a:t>Organizado um curso “Análise de Saúde e Planejamento” em parceria com a UFPB.</a:t>
            </a:r>
          </a:p>
        </p:txBody>
      </p:sp>
    </p:spTree>
    <p:extLst>
      <p:ext uri="{BB962C8B-B14F-4D97-AF65-F5344CB8AC3E}">
        <p14:creationId xmlns:p14="http://schemas.microsoft.com/office/powerpoint/2010/main" val="330290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Google Shape;90;g2c0e0b36d6c_0_13"/>
          <p:cNvSpPr txBox="1"/>
          <p:nvPr/>
        </p:nvSpPr>
        <p:spPr bwMode="auto">
          <a:xfrm>
            <a:off x="72650" y="330850"/>
            <a:ext cx="7674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  <a:buSzPts val="1100"/>
              <a:defRPr/>
            </a:pPr>
            <a:r>
              <a:rPr lang="pt-BR" sz="3200" b="1" dirty="0">
                <a:solidFill>
                  <a:schemeClr val="lt1"/>
                </a:solidFill>
              </a:rPr>
              <a:t>...CONTINUIDADE</a:t>
            </a:r>
            <a:endParaRPr sz="3200" b="1" dirty="0">
              <a:solidFill>
                <a:schemeClr val="lt1"/>
              </a:solidFill>
            </a:endParaRPr>
          </a:p>
        </p:txBody>
      </p:sp>
      <p:pic>
        <p:nvPicPr>
          <p:cNvPr id="10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20239" y="1189350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 bwMode="auto">
          <a:xfrm>
            <a:off x="913586" y="1042856"/>
            <a:ext cx="10958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  <a:cs typeface="Verdana"/>
              </a:rPr>
              <a:t>2020 - Projeto de Aprimoramento das Ações de Gestão, Planejamento e Regionalização da Saúde na Paraíba – Portaria 1.812/2020</a:t>
            </a:r>
            <a:endParaRPr dirty="0"/>
          </a:p>
        </p:txBody>
      </p:sp>
      <p:sp>
        <p:nvSpPr>
          <p:cNvPr id="2" name="Espaço Reservado para Conteúdo 4">
            <a:extLst>
              <a:ext uri="{FF2B5EF4-FFF2-40B4-BE49-F238E27FC236}">
                <a16:creationId xmlns:a16="http://schemas.microsoft.com/office/drawing/2014/main" id="{94533E52-0CDA-87A7-345D-C82311B0B1F9}"/>
              </a:ext>
            </a:extLst>
          </p:cNvPr>
          <p:cNvSpPr txBox="1">
            <a:spLocks/>
          </p:cNvSpPr>
          <p:nvPr/>
        </p:nvSpPr>
        <p:spPr bwMode="auto">
          <a:xfrm>
            <a:off x="962486" y="1673539"/>
            <a:ext cx="10593367" cy="108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79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Fortalecer o processo de regionalização através do planejamento regional visando a organização e a governança da RAS do SUS, em âmbito estadual, bem como a equidade regional e o fortalecimento do planejamento ascendente do SUS.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FB884-13CF-2CB2-85A1-B53A02CA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960" y="1062481"/>
            <a:ext cx="704363" cy="4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E7D5C17-4CB9-D751-5187-7C08BF2A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785" y="3517247"/>
            <a:ext cx="4033147" cy="442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EQUIPE DO PROJETO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AA6B497-6480-8497-E4E8-18CE04DFC157}"/>
              </a:ext>
            </a:extLst>
          </p:cNvPr>
          <p:cNvSpPr txBox="1"/>
          <p:nvPr/>
        </p:nvSpPr>
        <p:spPr>
          <a:xfrm>
            <a:off x="7178768" y="3249509"/>
            <a:ext cx="49835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cap="none" spc="0" dirty="0">
                <a:ln w="0"/>
                <a:solidFill>
                  <a:srgbClr val="8B16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Consultor Pedagógico - 1</a:t>
            </a:r>
          </a:p>
          <a:p>
            <a:pPr lvl="0"/>
            <a:r>
              <a:rPr lang="pt-BR" sz="1400" b="0" cap="none" spc="0" dirty="0">
                <a:ln w="0"/>
                <a:solidFill>
                  <a:srgbClr val="8B16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Apoiadores </a:t>
            </a:r>
            <a:r>
              <a:rPr lang="pt-BR" dirty="0">
                <a:ln w="0"/>
                <a:solidFill>
                  <a:srgbClr val="8B16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pt-BR" sz="1400" b="0" cap="none" spc="0" dirty="0">
                <a:ln w="0"/>
                <a:solidFill>
                  <a:srgbClr val="8B16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atriciais - 9</a:t>
            </a:r>
          </a:p>
          <a:p>
            <a:pPr lvl="0"/>
            <a:r>
              <a:rPr lang="pt-BR" sz="1400" b="0" cap="none" spc="0" dirty="0">
                <a:ln w="0"/>
                <a:solidFill>
                  <a:srgbClr val="8B16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Facilitadores Regionais – 16</a:t>
            </a:r>
          </a:p>
          <a:p>
            <a:r>
              <a:rPr lang="pt-BR" sz="1400" b="0" cap="none" spc="0" dirty="0">
                <a:ln w="0"/>
                <a:solidFill>
                  <a:srgbClr val="8B16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Consultor de Planejamento – 1 (</a:t>
            </a:r>
            <a:r>
              <a:rPr lang="pt-BR" sz="1300" b="0" cap="none" spc="0" dirty="0">
                <a:ln w="0"/>
                <a:solidFill>
                  <a:srgbClr val="8B16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Programação da Assistência)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380196A-70B7-515F-32FA-C85D1FCED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61" y="3010776"/>
            <a:ext cx="2840292" cy="217171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59A1AB9-A26F-FC7A-361B-29F28F041E87}"/>
              </a:ext>
            </a:extLst>
          </p:cNvPr>
          <p:cNvSpPr txBox="1">
            <a:spLocks/>
          </p:cNvSpPr>
          <p:nvPr/>
        </p:nvSpPr>
        <p:spPr bwMode="auto">
          <a:xfrm rot="20360699">
            <a:off x="289711" y="4050883"/>
            <a:ext cx="3118504" cy="3570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pt-BR" sz="2800" b="1" dirty="0">
                <a:solidFill>
                  <a:schemeClr val="accent2"/>
                </a:solidFill>
                <a:latin typeface="Baguet Script" panose="020F0502020204030204" pitchFamily="2" charset="0"/>
                <a:ea typeface="Verdana"/>
              </a:rPr>
              <a:t>Processo Seletivo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0793BD-05AF-A99A-2A21-143C48095970}"/>
              </a:ext>
            </a:extLst>
          </p:cNvPr>
          <p:cNvSpPr txBox="1"/>
          <p:nvPr/>
        </p:nvSpPr>
        <p:spPr>
          <a:xfrm>
            <a:off x="3863744" y="4814674"/>
            <a:ext cx="6871579" cy="1150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</a:rPr>
              <a:t>Atualizar 16 Planos Regionais Integrados – PRI;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</a:rPr>
              <a:t>Elaborar 03 Planos Regionais Integrados Macrorregionais;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</a:rPr>
              <a:t>Elaborar um Plano Estadual da RAS.</a:t>
            </a:r>
          </a:p>
        </p:txBody>
      </p:sp>
    </p:spTree>
    <p:extLst>
      <p:ext uri="{BB962C8B-B14F-4D97-AF65-F5344CB8AC3E}">
        <p14:creationId xmlns:p14="http://schemas.microsoft.com/office/powerpoint/2010/main" val="398439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Google Shape;90;g2c0e0b36d6c_0_13"/>
          <p:cNvSpPr txBox="1"/>
          <p:nvPr/>
        </p:nvSpPr>
        <p:spPr bwMode="auto">
          <a:xfrm>
            <a:off x="72650" y="330850"/>
            <a:ext cx="7674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  <a:buSzPts val="1100"/>
              <a:defRPr/>
            </a:pPr>
            <a:r>
              <a:rPr lang="pt-BR" sz="3200" b="1" dirty="0">
                <a:solidFill>
                  <a:schemeClr val="lt1"/>
                </a:solidFill>
              </a:rPr>
              <a:t>...CONTINUIDADE</a:t>
            </a:r>
            <a:endParaRPr sz="3200" b="1" dirty="0">
              <a:solidFill>
                <a:schemeClr val="lt1"/>
              </a:solidFill>
            </a:endParaRPr>
          </a:p>
        </p:txBody>
      </p:sp>
      <p:pic>
        <p:nvPicPr>
          <p:cNvPr id="10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20239" y="1189350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35F47DA-4AC3-3AAE-3E89-1F1BA59A715C}"/>
              </a:ext>
            </a:extLst>
          </p:cNvPr>
          <p:cNvSpPr txBox="1"/>
          <p:nvPr/>
        </p:nvSpPr>
        <p:spPr>
          <a:xfrm>
            <a:off x="1196107" y="1073633"/>
            <a:ext cx="9821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solidFill>
                  <a:srgbClr val="0D8EAD"/>
                </a:solidFill>
                <a:latin typeface="Verdana"/>
                <a:ea typeface="Verdana"/>
              </a:rPr>
              <a:t>PROADI - FORTALECIMENTO DOS PROCESSOS DE GOVERNANÇA, ORGANIZAÇÃO E INTEGRAÇÃO DA REDE DE ATENÇÃO À SAÚDE - “REGIONALIZAÇÃO”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CDC30DE-F404-490F-0F57-1FB3055BEE02}"/>
              </a:ext>
            </a:extLst>
          </p:cNvPr>
          <p:cNvSpPr txBox="1"/>
          <p:nvPr/>
        </p:nvSpPr>
        <p:spPr>
          <a:xfrm>
            <a:off x="1196107" y="1859381"/>
            <a:ext cx="10062847" cy="41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54292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</a:rPr>
              <a:t>Principal objetivo: apoiar os entes federados no desenvolvimento efetivo do PRI.</a:t>
            </a:r>
          </a:p>
        </p:txBody>
      </p:sp>
      <p:pic>
        <p:nvPicPr>
          <p:cNvPr id="2" name="Image 98">
            <a:extLst>
              <a:ext uri="{FF2B5EF4-FFF2-40B4-BE49-F238E27FC236}">
                <a16:creationId xmlns:a16="http://schemas.microsoft.com/office/drawing/2014/main" id="{622FF916-88E7-A79A-83F2-B15D8CDA4C9D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rot="1033823">
            <a:off x="9281537" y="4082259"/>
            <a:ext cx="1679434" cy="15191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2799CBC-67A5-5889-BF47-C68AD9C523AD}"/>
              </a:ext>
            </a:extLst>
          </p:cNvPr>
          <p:cNvSpPr txBox="1"/>
          <p:nvPr/>
        </p:nvSpPr>
        <p:spPr>
          <a:xfrm>
            <a:off x="1043711" y="3268034"/>
            <a:ext cx="11018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 sz="1600" b="1">
                <a:solidFill>
                  <a:srgbClr val="0D8EAD"/>
                </a:solidFill>
                <a:latin typeface="Verdana"/>
                <a:ea typeface="Verdana"/>
              </a:defRPr>
            </a:lvl1pPr>
          </a:lstStyle>
          <a:p>
            <a:r>
              <a:rPr lang="pt-PT" dirty="0"/>
              <a:t>2023 - REDE DE APOIO INSTITUCIONAL PARA QUALIFICAÇÃO E MATRICIAMENTO GERENCIAL DE TRABALHADORES E GESTORES DO SUS COM FOCO NA REGIONALIZAÇÃO PARA ORGANIZAÇÃO DA REDE DE ATENÇÃO À SAÚDE.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948626-47F2-A97F-7F28-C69419AF9695}"/>
              </a:ext>
            </a:extLst>
          </p:cNvPr>
          <p:cNvSpPr txBox="1"/>
          <p:nvPr/>
        </p:nvSpPr>
        <p:spPr>
          <a:xfrm>
            <a:off x="1043711" y="4426356"/>
            <a:ext cx="7998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rgbClr val="0D8EAD"/>
                </a:solidFill>
                <a:latin typeface="Verdana"/>
                <a:ea typeface="Verdana"/>
              </a:rPr>
              <a:t>Criar uma Rede por meio do Apoio Institucional voltado ao processo de qualificação, modelo de cogestão e matriciamento gerencial para trabalhadores e gestores do SUS com foco na Rede de Atenção à Saúde.</a:t>
            </a:r>
            <a:endParaRPr lang="pt-BR" sz="1600" dirty="0">
              <a:solidFill>
                <a:srgbClr val="0D8EAD"/>
              </a:solidFill>
              <a:latin typeface="Verdana"/>
              <a:ea typeface="Verdana"/>
            </a:endParaRPr>
          </a:p>
        </p:txBody>
      </p:sp>
      <p:pic>
        <p:nvPicPr>
          <p:cNvPr id="7" name="Google Shape;106;g2c0e0b36d6c_0_33">
            <a:extLst>
              <a:ext uri="{FF2B5EF4-FFF2-40B4-BE49-F238E27FC236}">
                <a16:creationId xmlns:a16="http://schemas.microsoft.com/office/drawing/2014/main" id="{AB604CFF-B423-C6C8-FD59-1BE4BBE61CA1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78984" y="3359695"/>
            <a:ext cx="544447" cy="414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435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26762FC-C28B-F7B7-4BC0-8FA3C3F54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060" y="1746472"/>
            <a:ext cx="4313815" cy="399027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4CFD380-C9AA-034D-CDCA-5F8EBE288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926" y="2029256"/>
            <a:ext cx="3221136" cy="370749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0B7FC37-84FD-77C1-94C3-65BAE1B0CF5E}"/>
              </a:ext>
            </a:extLst>
          </p:cNvPr>
          <p:cNvSpPr txBox="1">
            <a:spLocks/>
          </p:cNvSpPr>
          <p:nvPr/>
        </p:nvSpPr>
        <p:spPr>
          <a:xfrm>
            <a:off x="0" y="-192859"/>
            <a:ext cx="8334375" cy="995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500" dirty="0">
                <a:solidFill>
                  <a:schemeClr val="bg1"/>
                </a:solidFill>
              </a:rPr>
              <a:t>Integração da Etapa Regional com a Macrorregional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77055" y="1550494"/>
            <a:ext cx="3667121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Portaria 1.812/20 </a:t>
            </a:r>
            <a:r>
              <a:rPr lang="pt-BR" sz="1200" dirty="0"/>
              <a:t>– Fortalecimento  do Planejamento Regional - atualização do PRI das 16 Regiões de Saúde</a:t>
            </a:r>
          </a:p>
          <a:p>
            <a:pPr algn="ctr"/>
            <a:endParaRPr lang="pt-BR" sz="1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85206" y="5508813"/>
            <a:ext cx="3667121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PROADI</a:t>
            </a:r>
            <a:r>
              <a:rPr lang="pt-BR" sz="1200" dirty="0"/>
              <a:t>– Fortalecimento dos processos de Governança, Organização e Integração da Rede de Atenção à Saúde: </a:t>
            </a:r>
            <a:r>
              <a:rPr lang="pt-BR" sz="1200" b="1" dirty="0"/>
              <a:t>Regionalização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40DAAED-A427-49CF-9C0D-D4F55D13ABDA}"/>
              </a:ext>
            </a:extLst>
          </p:cNvPr>
          <p:cNvSpPr txBox="1">
            <a:spLocks/>
          </p:cNvSpPr>
          <p:nvPr/>
        </p:nvSpPr>
        <p:spPr bwMode="auto">
          <a:xfrm>
            <a:off x="287458" y="5246254"/>
            <a:ext cx="2126673" cy="1171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pt-BR" sz="1400" b="1" dirty="0"/>
              <a:t>DESAFIOS </a:t>
            </a:r>
          </a:p>
          <a:p>
            <a:r>
              <a:rPr lang="pt-BR" sz="1400" dirty="0"/>
              <a:t>Pandemia</a:t>
            </a:r>
          </a:p>
          <a:p>
            <a:r>
              <a:rPr lang="pt-BR" sz="1400" dirty="0"/>
              <a:t>Integração dos projetos</a:t>
            </a:r>
          </a:p>
          <a:p>
            <a:r>
              <a:rPr lang="pt-BR" sz="1400" dirty="0"/>
              <a:t>Processo eleitoral</a:t>
            </a: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257565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Google Shape;90;g2c0e0b36d6c_0_13"/>
          <p:cNvSpPr txBox="1"/>
          <p:nvPr/>
        </p:nvSpPr>
        <p:spPr bwMode="auto">
          <a:xfrm>
            <a:off x="250731" y="296652"/>
            <a:ext cx="7674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  <a:buSzPts val="1100"/>
              <a:defRPr/>
            </a:pPr>
            <a:r>
              <a:rPr lang="pt-BR" sz="2400" b="1" dirty="0">
                <a:solidFill>
                  <a:schemeClr val="lt1"/>
                </a:solidFill>
              </a:rPr>
              <a:t>Sinergia PRI/PAES</a:t>
            </a:r>
            <a:endParaRPr sz="2400" b="1" dirty="0">
              <a:solidFill>
                <a:schemeClr val="lt1"/>
              </a:solidFill>
            </a:endParaRPr>
          </a:p>
        </p:txBody>
      </p:sp>
      <p:pic>
        <p:nvPicPr>
          <p:cNvPr id="12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54811" y="1409953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08371" y="3631677"/>
            <a:ext cx="544447" cy="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20235" y="4631490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 bwMode="auto">
          <a:xfrm>
            <a:off x="1015420" y="3530367"/>
            <a:ext cx="10830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Modelagem da Rede de Atenção à Saúde -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Avaliação da suficiência quantitativa e qualitativa dos componentes da RAS</a:t>
            </a: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;</a:t>
            </a:r>
            <a:endParaRPr dirty="0"/>
          </a:p>
        </p:txBody>
      </p:sp>
      <p:sp>
        <p:nvSpPr>
          <p:cNvPr id="9" name="CaixaDeTexto 8"/>
          <p:cNvSpPr txBox="1"/>
          <p:nvPr/>
        </p:nvSpPr>
        <p:spPr bwMode="auto">
          <a:xfrm>
            <a:off x="980985" y="1343189"/>
            <a:ext cx="661487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2700" marR="5080" algn="just">
              <a:buClr>
                <a:schemeClr val="dk1"/>
              </a:buClr>
              <a:buSzPts val="1100"/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Análise de situação de saúde da população;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12700" marR="5080" algn="just">
              <a:buClr>
                <a:schemeClr val="dk1"/>
              </a:buClr>
              <a:buSzPts val="1100"/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Parâmetros de necessidade;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pPr marL="12700" marR="5080">
              <a:buClr>
                <a:schemeClr val="dk1"/>
              </a:buClr>
              <a:buSzPts val="1100"/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Definição de prioridades sanitárias no território; </a:t>
            </a:r>
            <a:endParaRPr dirty="0"/>
          </a:p>
          <a:p>
            <a:pPr marL="12700" marR="5080" algn="just">
              <a:buClr>
                <a:schemeClr val="dk1"/>
              </a:buClr>
              <a:buSzPts val="1100"/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Oferta de serviços na região e no estado.</a:t>
            </a:r>
            <a:endParaRPr dirty="0"/>
          </a:p>
        </p:txBody>
      </p:sp>
      <p:sp>
        <p:nvSpPr>
          <p:cNvPr id="13" name="CaixaDeTexto 12"/>
          <p:cNvSpPr txBox="1"/>
          <p:nvPr/>
        </p:nvSpPr>
        <p:spPr bwMode="auto">
          <a:xfrm>
            <a:off x="980985" y="4484997"/>
            <a:ext cx="1083085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Organização dos pontos de atenção da RAS e definição de suas responsabilidades –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Contribui para uma melhor definição das ações;</a:t>
            </a:r>
            <a:endParaRPr dirty="0"/>
          </a:p>
        </p:txBody>
      </p:sp>
      <p:sp>
        <p:nvSpPr>
          <p:cNvPr id="16" name="CaixaDeTexto 15"/>
          <p:cNvSpPr txBox="1"/>
          <p:nvPr/>
        </p:nvSpPr>
        <p:spPr bwMode="auto">
          <a:xfrm>
            <a:off x="980985" y="5439627"/>
            <a:ext cx="1044967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Definição dos fluxos no PRI – </a:t>
            </a:r>
            <a:r>
              <a:rPr lang="pt-BR" sz="2000" dirty="0">
                <a:solidFill>
                  <a:srgbClr val="0D8EAD"/>
                </a:solidFill>
                <a:latin typeface="Verdana"/>
                <a:ea typeface="Verdana"/>
              </a:rPr>
              <a:t>Contribui para a tomada de decisão dos gestores, durante a pactuação dos fluxos assistenciais.</a:t>
            </a:r>
            <a:endParaRPr dirty="0"/>
          </a:p>
        </p:txBody>
      </p:sp>
      <p:pic>
        <p:nvPicPr>
          <p:cNvPr id="17" name="Google Shape;106;g2c0e0b36d6c_0_3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20235" y="5586120"/>
            <a:ext cx="544447" cy="4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F427FF9-F618-50B7-94FD-5111CF9407C1}"/>
              </a:ext>
            </a:extLst>
          </p:cNvPr>
          <p:cNvSpPr txBox="1"/>
          <p:nvPr/>
        </p:nvSpPr>
        <p:spPr>
          <a:xfrm>
            <a:off x="8006812" y="1712319"/>
            <a:ext cx="39980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buClr>
                <a:schemeClr val="dk1"/>
              </a:buClr>
              <a:buSzPts val="1100"/>
              <a:defRPr/>
            </a:pPr>
            <a:r>
              <a:rPr lang="pt-BR" sz="1600" dirty="0">
                <a:solidFill>
                  <a:srgbClr val="0D8EAD"/>
                </a:solidFill>
                <a:latin typeface="Verdana"/>
                <a:ea typeface="Verdana"/>
              </a:rPr>
              <a:t>Refletir a necessidade de saúde da população e ter coerência com a realidade de ações e serviços existentes no Estado</a:t>
            </a:r>
          </a:p>
        </p:txBody>
      </p:sp>
      <p:sp>
        <p:nvSpPr>
          <p:cNvPr id="4" name="Chave Direita 3">
            <a:extLst>
              <a:ext uri="{FF2B5EF4-FFF2-40B4-BE49-F238E27FC236}">
                <a16:creationId xmlns:a16="http://schemas.microsoft.com/office/drawing/2014/main" id="{F25A67BE-B477-8E0F-A9F3-D8F675395B52}"/>
              </a:ext>
            </a:extLst>
          </p:cNvPr>
          <p:cNvSpPr/>
          <p:nvPr/>
        </p:nvSpPr>
        <p:spPr>
          <a:xfrm>
            <a:off x="7611444" y="1617403"/>
            <a:ext cx="298300" cy="1267051"/>
          </a:xfrm>
          <a:prstGeom prst="righ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35C7A7A-A1AA-3AFD-1492-70D72C019AE9}"/>
              </a:ext>
            </a:extLst>
          </p:cNvPr>
          <p:cNvSpPr txBox="1"/>
          <p:nvPr/>
        </p:nvSpPr>
        <p:spPr>
          <a:xfrm>
            <a:off x="3734262" y="942556"/>
            <a:ext cx="1108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marR="5080" algn="just">
              <a:buClr>
                <a:schemeClr val="dk1"/>
              </a:buClr>
              <a:buSzPts val="1100"/>
              <a:defRPr/>
            </a:pPr>
            <a:r>
              <a:rPr lang="pt-BR" sz="2000" b="1" dirty="0">
                <a:solidFill>
                  <a:srgbClr val="0D8EAD"/>
                </a:solidFill>
                <a:latin typeface="Verdana"/>
                <a:ea typeface="Verdana"/>
              </a:rPr>
              <a:t>FASES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1694</Words>
  <Application>Microsoft Office PowerPoint</Application>
  <DocSecurity>0</DocSecurity>
  <PresentationFormat>Widescreen</PresentationFormat>
  <Paragraphs>164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Baguet Script</vt:lpstr>
      <vt:lpstr>Verdana</vt:lpstr>
      <vt:lpstr>Aptos</vt:lpstr>
      <vt:lpstr>Arial</vt:lpstr>
      <vt:lpstr>Montserrat</vt:lpstr>
      <vt:lpstr>Copperplate Gothic Light</vt:lpstr>
      <vt:lpstr>Wingdings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EQUIPE DO PROJETO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ESTA SENDO FEITA A PACTUAÇÃO?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Laylson Ismar</dc:creator>
  <cp:keywords/>
  <dc:description/>
  <cp:lastModifiedBy>Camila Ravena</cp:lastModifiedBy>
  <cp:revision>43</cp:revision>
  <dcterms:created xsi:type="dcterms:W3CDTF">2019-11-07T16:58:02Z</dcterms:created>
  <dcterms:modified xsi:type="dcterms:W3CDTF">2024-06-11T12:54:21Z</dcterms:modified>
  <cp:category/>
  <dc:identifier/>
  <cp:contentStatus/>
  <dc:language/>
  <cp:version/>
</cp:coreProperties>
</file>