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50" charset="0"/>
      <p:regular r:id="rId15"/>
    </p:embeddedFont>
    <p:embeddedFont>
      <p:font typeface="Montserrat Bold" panose="020B0604020202020204" charset="0"/>
      <p:regular r:id="rId16"/>
    </p:embeddedFont>
    <p:embeddedFont>
      <p:font typeface="Montserrat Semi-Bold" panose="020B0604020202020204" charset="0"/>
      <p:regular r:id="rId17"/>
    </p:embeddedFont>
    <p:embeddedFont>
      <p:font typeface="Montserrat Semi-Bold Italics" panose="020B0604020202020204" charset="0"/>
      <p:regular r:id="rId18"/>
    </p:embeddedFont>
    <p:embeddedFont>
      <p:font typeface="Montserrat Ultra-Bold" panose="020B0604020202020204" charset="0"/>
      <p:regular r:id="rId19"/>
    </p:embeddedFont>
    <p:embeddedFont>
      <p:font typeface="Open Sans" pitchFamily="2" charset="0"/>
      <p:regular r:id="rId20"/>
      <p:bold r:id="rId21"/>
      <p:italic r:id="rId22"/>
      <p:boldItalic r:id="rId23"/>
    </p:embeddedFont>
    <p:embeddedFont>
      <p:font typeface="Open Sans Bold" pitchFamily="2" charset="0"/>
      <p:regular r:id="rId24"/>
      <p:bold r:id="rId25"/>
    </p:embeddedFont>
    <p:embeddedFont>
      <p:font typeface="Poppins Bold" panose="00000800000000000000" pitchFamily="2" charset="0"/>
      <p:regular r:id="rId26"/>
      <p:bold r:id="rId27"/>
    </p:embeddedFont>
    <p:embeddedFont>
      <p:font typeface="Rawline" panose="00000500000000000000" pitchFamily="2" charset="0"/>
      <p:regular r:id="rId28"/>
      <p:bold r:id="rId29"/>
      <p:italic r:id="rId30"/>
      <p:boldItalic r:id="rId31"/>
    </p:embeddedFont>
    <p:embeddedFont>
      <p:font typeface="TT Backwards" panose="020B0604020202020204" charset="0"/>
      <p:regular r:id="rId32"/>
    </p:embeddedFont>
    <p:embeddedFont>
      <p:font typeface="TT Backwards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02012" y="1434280"/>
            <a:ext cx="9541402" cy="7418440"/>
          </a:xfrm>
          <a:custGeom>
            <a:avLst/>
            <a:gdLst/>
            <a:ahLst/>
            <a:cxnLst/>
            <a:rect l="l" t="t" r="r" b="b"/>
            <a:pathLst>
              <a:path w="9541402" h="7418440">
                <a:moveTo>
                  <a:pt x="0" y="0"/>
                </a:moveTo>
                <a:lnTo>
                  <a:pt x="9541402" y="0"/>
                </a:lnTo>
                <a:lnTo>
                  <a:pt x="9541402" y="7418440"/>
                </a:lnTo>
                <a:lnTo>
                  <a:pt x="0" y="7418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436060" y="7727793"/>
            <a:ext cx="7556540" cy="765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  <a:spcBef>
                <a:spcPct val="0"/>
              </a:spcBef>
            </a:pPr>
            <a:r>
              <a:rPr lang="pt-BR" sz="2187" b="1" i="1" dirty="0">
                <a:solidFill>
                  <a:srgbClr val="183EFF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Software gratuito feito pelo SUS e para o SUS conectado à RNDS</a:t>
            </a:r>
            <a:endParaRPr lang="en-US" sz="2187" b="1" i="1" dirty="0">
              <a:solidFill>
                <a:srgbClr val="183EFF"/>
              </a:solidFill>
              <a:latin typeface="Montserrat Semi-Bold Italics"/>
              <a:ea typeface="Montserrat Semi-Bold Italics"/>
              <a:cs typeface="Montserrat Semi-Bold Italics"/>
              <a:sym typeface="Montserrat Semi-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0737" y="4107411"/>
            <a:ext cx="8651292" cy="118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Lançamento da versão 5.3  Prontuário Eletrônico e-SUS APS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0514" y="5448646"/>
            <a:ext cx="5735836" cy="32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  <a:spcBef>
                <a:spcPct val="0"/>
              </a:spcBef>
            </a:pPr>
            <a:r>
              <a:rPr lang="en-US" sz="1887" b="1">
                <a:solidFill>
                  <a:srgbClr val="24CE1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Maior Prontuário Eletrônico da América Latina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87399" y="453752"/>
            <a:ext cx="13521575" cy="104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  <a:spcBef>
                <a:spcPct val="0"/>
              </a:spcBef>
            </a:pPr>
            <a:r>
              <a:rPr lang="en-US" sz="3006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Os sistemas e-SUS APS são desenvolvidos para atender o processo de trabalho da APS, para a gestão do cuidado em saúde.</a:t>
            </a:r>
          </a:p>
        </p:txBody>
      </p:sp>
      <p:sp>
        <p:nvSpPr>
          <p:cNvPr id="4" name="AutoShape 4"/>
          <p:cNvSpPr/>
          <p:nvPr/>
        </p:nvSpPr>
        <p:spPr>
          <a:xfrm>
            <a:off x="566313" y="5216090"/>
            <a:ext cx="16612330" cy="0"/>
          </a:xfrm>
          <a:prstGeom prst="line">
            <a:avLst/>
          </a:prstGeom>
          <a:ln w="57150" cap="rnd">
            <a:solidFill>
              <a:srgbClr val="01010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" name="AutoShape 5"/>
          <p:cNvSpPr/>
          <p:nvPr/>
        </p:nvSpPr>
        <p:spPr>
          <a:xfrm>
            <a:off x="2998171" y="4666141"/>
            <a:ext cx="0" cy="530899"/>
          </a:xfrm>
          <a:prstGeom prst="line">
            <a:avLst/>
          </a:prstGeom>
          <a:ln w="76200" cap="rnd">
            <a:solidFill>
              <a:srgbClr val="11CE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810400" y="5216090"/>
            <a:ext cx="0" cy="1321499"/>
          </a:xfrm>
          <a:prstGeom prst="line">
            <a:avLst/>
          </a:prstGeom>
          <a:ln w="76200" cap="rnd">
            <a:solidFill>
              <a:srgbClr val="6728E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H="1">
            <a:off x="6291271" y="4665407"/>
            <a:ext cx="0" cy="522414"/>
          </a:xfrm>
          <a:prstGeom prst="line">
            <a:avLst/>
          </a:prstGeom>
          <a:ln w="76200" cap="rnd">
            <a:solidFill>
              <a:srgbClr val="FFAE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44177" y="5226108"/>
            <a:ext cx="0" cy="1311482"/>
          </a:xfrm>
          <a:prstGeom prst="line">
            <a:avLst/>
          </a:prstGeom>
          <a:ln w="76200" cap="rnd">
            <a:solidFill>
              <a:srgbClr val="FE1A8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1473511" y="5217813"/>
            <a:ext cx="0" cy="1329794"/>
          </a:xfrm>
          <a:prstGeom prst="line">
            <a:avLst/>
          </a:prstGeom>
          <a:ln w="76200" cap="rnd">
            <a:solidFill>
              <a:srgbClr val="41B8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3406765" y="4665407"/>
            <a:ext cx="0" cy="521887"/>
          </a:xfrm>
          <a:prstGeom prst="line">
            <a:avLst/>
          </a:prstGeom>
          <a:ln w="76200" cap="rnd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5662976" y="5226108"/>
            <a:ext cx="0" cy="1311482"/>
          </a:xfrm>
          <a:prstGeom prst="line">
            <a:avLst/>
          </a:prstGeom>
          <a:ln w="76200" cap="rnd">
            <a:solidFill>
              <a:srgbClr val="3E9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285161" y="6415033"/>
            <a:ext cx="628352" cy="39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2015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794119" y="3972621"/>
            <a:ext cx="1225291" cy="692786"/>
            <a:chOff x="0" y="0"/>
            <a:chExt cx="322710" cy="1824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050330" y="6537590"/>
            <a:ext cx="1225291" cy="692786"/>
            <a:chOff x="0" y="0"/>
            <a:chExt cx="322710" cy="1824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3E991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2024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385525" y="3973355"/>
            <a:ext cx="1225291" cy="692786"/>
            <a:chOff x="0" y="0"/>
            <a:chExt cx="322710" cy="1824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11CE0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97755" y="6537590"/>
            <a:ext cx="1225291" cy="692786"/>
            <a:chOff x="0" y="0"/>
            <a:chExt cx="322710" cy="182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6728E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2015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31531" y="6537590"/>
            <a:ext cx="1225291" cy="692786"/>
            <a:chOff x="0" y="0"/>
            <a:chExt cx="322710" cy="1824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FE1A8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2018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860865" y="6547607"/>
            <a:ext cx="1225291" cy="692786"/>
            <a:chOff x="0" y="0"/>
            <a:chExt cx="322710" cy="18246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4FC0E8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2022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678625" y="3972621"/>
            <a:ext cx="1225291" cy="692786"/>
            <a:chOff x="0" y="0"/>
            <a:chExt cx="322710" cy="18246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FFAE0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2016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928243" y="3973355"/>
            <a:ext cx="1225291" cy="692786"/>
            <a:chOff x="0" y="0"/>
            <a:chExt cx="322710" cy="18246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2020</a:t>
              </a:r>
            </a:p>
          </p:txBody>
        </p:sp>
      </p:grpSp>
      <p:sp>
        <p:nvSpPr>
          <p:cNvPr id="37" name="Freeform 37"/>
          <p:cNvSpPr/>
          <p:nvPr/>
        </p:nvSpPr>
        <p:spPr>
          <a:xfrm>
            <a:off x="4330667" y="7731365"/>
            <a:ext cx="902316" cy="831935"/>
          </a:xfrm>
          <a:custGeom>
            <a:avLst/>
            <a:gdLst/>
            <a:ahLst/>
            <a:cxnLst/>
            <a:rect l="l" t="t" r="r" b="b"/>
            <a:pathLst>
              <a:path w="902316" h="831935">
                <a:moveTo>
                  <a:pt x="0" y="0"/>
                </a:moveTo>
                <a:lnTo>
                  <a:pt x="902316" y="0"/>
                </a:lnTo>
                <a:lnTo>
                  <a:pt x="902316" y="831935"/>
                </a:lnTo>
                <a:lnTo>
                  <a:pt x="0" y="831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32" t="-5471" r="-1632" b="-8200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971856" y="2930368"/>
            <a:ext cx="638830" cy="638830"/>
          </a:xfrm>
          <a:custGeom>
            <a:avLst/>
            <a:gdLst/>
            <a:ahLst/>
            <a:cxnLst/>
            <a:rect l="l" t="t" r="r" b="b"/>
            <a:pathLst>
              <a:path w="638830" h="638830">
                <a:moveTo>
                  <a:pt x="0" y="0"/>
                </a:moveTo>
                <a:lnTo>
                  <a:pt x="638830" y="0"/>
                </a:lnTo>
                <a:lnTo>
                  <a:pt x="638830" y="638830"/>
                </a:lnTo>
                <a:lnTo>
                  <a:pt x="0" y="638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9" name="AutoShape 39"/>
          <p:cNvSpPr/>
          <p:nvPr/>
        </p:nvSpPr>
        <p:spPr>
          <a:xfrm flipH="1">
            <a:off x="9540889" y="4666141"/>
            <a:ext cx="0" cy="551672"/>
          </a:xfrm>
          <a:prstGeom prst="line">
            <a:avLst/>
          </a:prstGeom>
          <a:ln w="7620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Freeform 40"/>
          <p:cNvSpPr/>
          <p:nvPr/>
        </p:nvSpPr>
        <p:spPr>
          <a:xfrm>
            <a:off x="11151854" y="7935719"/>
            <a:ext cx="634227" cy="1246201"/>
          </a:xfrm>
          <a:custGeom>
            <a:avLst/>
            <a:gdLst/>
            <a:ahLst/>
            <a:cxnLst/>
            <a:rect l="l" t="t" r="r" b="b"/>
            <a:pathLst>
              <a:path w="634227" h="1246201">
                <a:moveTo>
                  <a:pt x="0" y="0"/>
                </a:moveTo>
                <a:lnTo>
                  <a:pt x="634227" y="0"/>
                </a:lnTo>
                <a:lnTo>
                  <a:pt x="634227" y="1246201"/>
                </a:lnTo>
                <a:lnTo>
                  <a:pt x="0" y="1246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996905" y="5466663"/>
            <a:ext cx="2002532" cy="188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11CE0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APS v 1.0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ParceIro tecnológico UFSC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Agenda profissional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Atendimento com a estrutura RCOP/SOAP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Relatórios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450700" y="5397910"/>
            <a:ext cx="2104914" cy="30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313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APS v 5.2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Gestão da garantia do acesso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Videochamada 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Prescrição eletrônica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Módulo de observação do cidadão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Agendamento automático consulta pré-natal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Compartilhamento do cuidado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59653" y="3527170"/>
            <a:ext cx="1541570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FFAE0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aplicativo</a:t>
            </a:r>
          </a:p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FFAE0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e-SUS Território </a:t>
            </a:r>
          </a:p>
          <a:p>
            <a:pPr algn="l">
              <a:lnSpc>
                <a:spcPts val="1679"/>
              </a:lnSpc>
            </a:pPr>
            <a:endParaRPr lang="en-US" sz="1200" b="1">
              <a:solidFill>
                <a:srgbClr val="FFAE03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4450897" y="2615272"/>
            <a:ext cx="2727746" cy="246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7"/>
              </a:lnSpc>
            </a:pPr>
            <a:r>
              <a:rPr lang="en-US" sz="1641" b="1">
                <a:solidFill>
                  <a:srgbClr val="3E991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APS v 5.3</a:t>
            </a:r>
          </a:p>
          <a:p>
            <a:pPr marL="270951" lvl="1" indent="-135475" algn="l">
              <a:lnSpc>
                <a:spcPts val="1756"/>
              </a:lnSpc>
              <a:buFont typeface="Arial"/>
              <a:buChar char="•"/>
            </a:pPr>
            <a:r>
              <a:rPr lang="en-US" sz="1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Adequação cadastro individual, domicílio, território à Saúde Indígena</a:t>
            </a:r>
          </a:p>
          <a:p>
            <a:pPr marL="270951" lvl="1" indent="-135475" algn="l">
              <a:lnSpc>
                <a:spcPts val="1756"/>
              </a:lnSpc>
              <a:buFont typeface="Arial"/>
              <a:buChar char="•"/>
            </a:pPr>
            <a:r>
              <a:rPr lang="en-US" sz="1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nome social do profissional</a:t>
            </a:r>
          </a:p>
          <a:p>
            <a:pPr marL="270951" lvl="1" indent="-135475" algn="l">
              <a:lnSpc>
                <a:spcPts val="1756"/>
              </a:lnSpc>
              <a:buFont typeface="Arial"/>
              <a:buChar char="•"/>
            </a:pPr>
            <a:r>
              <a:rPr lang="en-US" sz="1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acesso rápido na agenda</a:t>
            </a:r>
          </a:p>
          <a:p>
            <a:pPr marL="270951" lvl="1" indent="-135475" algn="l">
              <a:lnSpc>
                <a:spcPts val="1756"/>
              </a:lnSpc>
              <a:buFont typeface="Arial"/>
              <a:buChar char="•"/>
            </a:pPr>
            <a:r>
              <a:rPr lang="en-US" sz="1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Automatização do HTTPS </a:t>
            </a:r>
          </a:p>
          <a:p>
            <a:pPr marL="270951" lvl="1" indent="-135475" algn="l">
              <a:lnSpc>
                <a:spcPts val="1756"/>
              </a:lnSpc>
              <a:buFont typeface="Arial"/>
              <a:buChar char="•"/>
            </a:pPr>
            <a:r>
              <a:rPr lang="en-US" sz="1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Ferramenta de Unificação de bases</a:t>
            </a:r>
          </a:p>
          <a:p>
            <a:pPr marL="270951" lvl="1" indent="-135475" algn="l">
              <a:lnSpc>
                <a:spcPts val="1756"/>
              </a:lnSpc>
              <a:buFont typeface="Arial"/>
              <a:buChar char="•"/>
            </a:pPr>
            <a:r>
              <a:rPr lang="en-US" sz="1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Arquivo Bolsa Família no PEC</a:t>
            </a:r>
          </a:p>
          <a:p>
            <a:pPr algn="l">
              <a:lnSpc>
                <a:spcPts val="1756"/>
              </a:lnSpc>
            </a:pPr>
            <a:endParaRPr lang="en-US" sz="1254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460353" y="2520517"/>
            <a:ext cx="2104914" cy="257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41B8D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APS v 5.0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Centro de Especialidade Odontológica (CEO)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Busca ativa de vacinação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Reterritorialização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Registro de estagiários (graduação e cursos técnicos de saúde)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36815" y="2901793"/>
            <a:ext cx="1923939" cy="211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E1A8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APS v 3.0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Caderneta de vacinação eletrônica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Unificação de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cadastros do cidadão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Registro tardio de atendimentos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778479" y="2749117"/>
            <a:ext cx="1977810" cy="234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6728E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APS v 2.0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Acompanhamento pré-natal e criança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Odontograma digital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Interoperabilidade com CadSUS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Boas Práticas de prescrição eletrônica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556848" y="5407435"/>
            <a:ext cx="2104914" cy="325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4AA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APS v 4.0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Inclusão vacina COVID-19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Business Intelligence (BI) absenteísmo: vacinação e atendimentos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Acesso à RNDS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Inclusão de grupos de comunidade tradicional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CPF/CNS obrigatório no atendimento de vacinação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710389" y="7259444"/>
            <a:ext cx="1517156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41B8D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aplicativos</a:t>
            </a:r>
          </a:p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41B8D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e-SUS Vacinação </a:t>
            </a:r>
          </a:p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41B8D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 Gestor </a:t>
            </a:r>
          </a:p>
          <a:p>
            <a:pPr algn="l">
              <a:lnSpc>
                <a:spcPts val="1679"/>
              </a:lnSpc>
            </a:pPr>
            <a:endParaRPr lang="en-US" sz="1200" b="1">
              <a:solidFill>
                <a:srgbClr val="41B8D5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942175" y="7289296"/>
            <a:ext cx="1736450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6728E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aplicativo</a:t>
            </a:r>
          </a:p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6728E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Atenção Domiciliar</a:t>
            </a:r>
          </a:p>
        </p:txBody>
      </p:sp>
      <p:sp>
        <p:nvSpPr>
          <p:cNvPr id="51" name="AutoShape 51"/>
          <p:cNvSpPr/>
          <p:nvPr/>
        </p:nvSpPr>
        <p:spPr>
          <a:xfrm flipH="1">
            <a:off x="1178959" y="5226108"/>
            <a:ext cx="0" cy="1321499"/>
          </a:xfrm>
          <a:prstGeom prst="line">
            <a:avLst/>
          </a:prstGeom>
          <a:ln w="76200" cap="rnd">
            <a:gradFill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  <p:grpSp>
        <p:nvGrpSpPr>
          <p:cNvPr id="52" name="Group 52"/>
          <p:cNvGrpSpPr/>
          <p:nvPr/>
        </p:nvGrpSpPr>
        <p:grpSpPr>
          <a:xfrm>
            <a:off x="566313" y="6547607"/>
            <a:ext cx="1225291" cy="692786"/>
            <a:chOff x="0" y="0"/>
            <a:chExt cx="322710" cy="18246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22710" cy="182462"/>
            </a:xfrm>
            <a:custGeom>
              <a:avLst/>
              <a:gdLst/>
              <a:ahLst/>
              <a:cxnLst/>
              <a:rect l="l" t="t" r="r" b="b"/>
              <a:pathLst>
                <a:path w="322710" h="182462">
                  <a:moveTo>
                    <a:pt x="0" y="0"/>
                  </a:moveTo>
                  <a:lnTo>
                    <a:pt x="322710" y="0"/>
                  </a:lnTo>
                  <a:lnTo>
                    <a:pt x="322710" y="182462"/>
                  </a:lnTo>
                  <a:lnTo>
                    <a:pt x="0" y="182462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4" name="TextBox 54"/>
            <p:cNvSpPr txBox="1"/>
            <p:nvPr/>
          </p:nvSpPr>
          <p:spPr>
            <a:xfrm>
              <a:off x="0" y="-76200"/>
              <a:ext cx="322710" cy="258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2011</a:t>
              </a: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304452" y="7310721"/>
            <a:ext cx="1749013" cy="165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11CE0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e-SUS AB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Elaboração da Pauta Essencial </a:t>
            </a:r>
          </a:p>
          <a:p>
            <a:pPr marL="280681" lvl="1" indent="-140340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 de aderência de soluções tecnológicas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575197" y="3238050"/>
            <a:ext cx="11127643" cy="630566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92" y="554038"/>
            <a:ext cx="1474265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Evolução da Estratégia e-SUS APS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63345" y="1538244"/>
            <a:ext cx="12029074" cy="132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  <a:spcBef>
                <a:spcPct val="0"/>
              </a:spcBef>
            </a:pPr>
            <a:r>
              <a:rPr lang="en-US" sz="4142" b="1">
                <a:solidFill>
                  <a:srgbClr val="E5231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35,5 milhões de atendimentos /mês</a:t>
            </a:r>
          </a:p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en-US" sz="3533" b="1">
                <a:solidFill>
                  <a:srgbClr val="E5231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(1,48 milhões por dia)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75197" y="9672469"/>
            <a:ext cx="3271966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Fonte: SIASB, setembro/2024.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9004" y="2070394"/>
            <a:ext cx="6850479" cy="7144262"/>
          </a:xfrm>
          <a:custGeom>
            <a:avLst/>
            <a:gdLst/>
            <a:ahLst/>
            <a:cxnLst/>
            <a:rect l="l" t="t" r="r" b="b"/>
            <a:pathLst>
              <a:path w="6850479" h="7144262">
                <a:moveTo>
                  <a:pt x="0" y="0"/>
                </a:moveTo>
                <a:lnTo>
                  <a:pt x="6850479" y="0"/>
                </a:lnTo>
                <a:lnTo>
                  <a:pt x="6850479" y="7144262"/>
                </a:lnTo>
                <a:lnTo>
                  <a:pt x="0" y="7144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02647" y="8081375"/>
            <a:ext cx="1450022" cy="940854"/>
          </a:xfrm>
          <a:custGeom>
            <a:avLst/>
            <a:gdLst/>
            <a:ahLst/>
            <a:cxnLst/>
            <a:rect l="l" t="t" r="r" b="b"/>
            <a:pathLst>
              <a:path w="1450022" h="940854">
                <a:moveTo>
                  <a:pt x="0" y="0"/>
                </a:moveTo>
                <a:lnTo>
                  <a:pt x="1450022" y="0"/>
                </a:lnTo>
                <a:lnTo>
                  <a:pt x="1450022" y="940854"/>
                </a:lnTo>
                <a:lnTo>
                  <a:pt x="0" y="940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02818" y="531362"/>
            <a:ext cx="908236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e-SUS APS em números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96915" y="3545255"/>
            <a:ext cx="3787038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4.164 Municípios - 76,7%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96915" y="4450285"/>
            <a:ext cx="501233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28.813 Estabelecimentos - 70,1%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48260" y="9701274"/>
            <a:ext cx="3271966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Fonte: CGIAD, comp. set/2024.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96915" y="5343758"/>
            <a:ext cx="3787038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57.795 Equipes - 60,1%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74199" y="2337559"/>
            <a:ext cx="6772913" cy="70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0"/>
              </a:lnSpc>
            </a:pPr>
            <a:r>
              <a:rPr lang="en-US" sz="4085" b="1">
                <a:solidFill>
                  <a:srgbClr val="2F7AF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Prontuário Eletrônico do Cidadão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28945" y="7782608"/>
            <a:ext cx="2770173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1.079 Municípios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28945" y="8628519"/>
            <a:ext cx="3574139" cy="53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1.888 Estabelecimentos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6634894"/>
            <a:ext cx="3740026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24CE17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e-SUS Ampliado</a:t>
            </a: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821064"/>
            <a:ext cx="18288000" cy="4465936"/>
          </a:xfrm>
          <a:custGeom>
            <a:avLst/>
            <a:gdLst/>
            <a:ahLst/>
            <a:cxnLst/>
            <a:rect l="l" t="t" r="r" b="b"/>
            <a:pathLst>
              <a:path w="18288000" h="4465936">
                <a:moveTo>
                  <a:pt x="0" y="0"/>
                </a:moveTo>
                <a:lnTo>
                  <a:pt x="18288000" y="0"/>
                </a:lnTo>
                <a:lnTo>
                  <a:pt x="18288000" y="4465936"/>
                </a:lnTo>
                <a:lnTo>
                  <a:pt x="0" y="4465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104" b="-5472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05273" y="3398724"/>
            <a:ext cx="2054579" cy="38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4.360 Municípios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2404" y="4033534"/>
            <a:ext cx="2054579" cy="38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35.779 Equipes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05273" y="4738538"/>
            <a:ext cx="2354933" cy="38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10.038.545 Registros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05273" y="2516317"/>
            <a:ext cx="808916" cy="52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6"/>
              </a:lnSpc>
            </a:pPr>
            <a:r>
              <a:rPr lang="en-US" sz="3147" b="1">
                <a:solidFill>
                  <a:srgbClr val="6728E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TRIA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79406" y="4717288"/>
            <a:ext cx="2054579" cy="38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5.350 Equipes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80614" y="3379073"/>
            <a:ext cx="2054579" cy="38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388 Municípios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79406" y="2471555"/>
            <a:ext cx="4485010" cy="53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6"/>
              </a:lnSpc>
            </a:pPr>
            <a:r>
              <a:rPr lang="en-US" sz="3147" b="1">
                <a:solidFill>
                  <a:srgbClr val="FF3131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Gestão de Garantia do Acesso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80614" y="4088389"/>
            <a:ext cx="3052002" cy="38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2.669 Estabelecimentos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3766" y="3400177"/>
            <a:ext cx="2054579" cy="38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580 Municípios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3766" y="4079717"/>
            <a:ext cx="2054579" cy="38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1.160 Equipes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3766" y="4799760"/>
            <a:ext cx="2354933" cy="38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40.423 Registros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7274" y="2516317"/>
            <a:ext cx="3610573" cy="53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6"/>
              </a:lnSpc>
            </a:pPr>
            <a:r>
              <a:rPr lang="en-US" sz="3147" b="1">
                <a:solidFill>
                  <a:srgbClr val="004AAD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Cuidado Compartilhado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9319" y="9766133"/>
            <a:ext cx="3271966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Fonte: CGIAD, jul/2024.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02818" y="393739"/>
            <a:ext cx="908236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e-SUS APS em números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43337" y="3898062"/>
            <a:ext cx="1377493" cy="505353"/>
          </a:xfrm>
          <a:custGeom>
            <a:avLst/>
            <a:gdLst/>
            <a:ahLst/>
            <a:cxnLst/>
            <a:rect l="l" t="t" r="r" b="b"/>
            <a:pathLst>
              <a:path w="1377493" h="505353">
                <a:moveTo>
                  <a:pt x="0" y="0"/>
                </a:moveTo>
                <a:lnTo>
                  <a:pt x="1377493" y="0"/>
                </a:lnTo>
                <a:lnTo>
                  <a:pt x="1377493" y="505353"/>
                </a:lnTo>
                <a:lnTo>
                  <a:pt x="0" y="505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7518759" y="3903251"/>
            <a:ext cx="1520694" cy="505353"/>
          </a:xfrm>
          <a:custGeom>
            <a:avLst/>
            <a:gdLst/>
            <a:ahLst/>
            <a:cxnLst/>
            <a:rect l="l" t="t" r="r" b="b"/>
            <a:pathLst>
              <a:path w="1520694" h="505353">
                <a:moveTo>
                  <a:pt x="0" y="0"/>
                </a:moveTo>
                <a:lnTo>
                  <a:pt x="1520694" y="0"/>
                </a:lnTo>
                <a:lnTo>
                  <a:pt x="1520694" y="505353"/>
                </a:lnTo>
                <a:lnTo>
                  <a:pt x="0" y="5053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633560" y="2694427"/>
            <a:ext cx="997047" cy="505353"/>
          </a:xfrm>
          <a:custGeom>
            <a:avLst/>
            <a:gdLst/>
            <a:ahLst/>
            <a:cxnLst/>
            <a:rect l="l" t="t" r="r" b="b"/>
            <a:pathLst>
              <a:path w="997047" h="505353">
                <a:moveTo>
                  <a:pt x="0" y="0"/>
                </a:moveTo>
                <a:lnTo>
                  <a:pt x="997047" y="0"/>
                </a:lnTo>
                <a:lnTo>
                  <a:pt x="997047" y="505352"/>
                </a:lnTo>
                <a:lnTo>
                  <a:pt x="0" y="5053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822909" y="2670810"/>
            <a:ext cx="730959" cy="1072431"/>
            <a:chOff x="0" y="0"/>
            <a:chExt cx="974612" cy="14299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4612" cy="1429908"/>
            </a:xfrm>
            <a:custGeom>
              <a:avLst/>
              <a:gdLst/>
              <a:ahLst/>
              <a:cxnLst/>
              <a:rect l="l" t="t" r="r" b="b"/>
              <a:pathLst>
                <a:path w="974612" h="1429908">
                  <a:moveTo>
                    <a:pt x="0" y="0"/>
                  </a:moveTo>
                  <a:lnTo>
                    <a:pt x="974612" y="0"/>
                  </a:lnTo>
                  <a:lnTo>
                    <a:pt x="974612" y="1429908"/>
                  </a:lnTo>
                  <a:lnTo>
                    <a:pt x="0" y="142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117122" y="443577"/>
              <a:ext cx="765769" cy="559033"/>
              <a:chOff x="0" y="0"/>
              <a:chExt cx="418671" cy="30564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18671" cy="305641"/>
              </a:xfrm>
              <a:custGeom>
                <a:avLst/>
                <a:gdLst/>
                <a:ahLst/>
                <a:cxnLst/>
                <a:rect l="l" t="t" r="r" b="b"/>
                <a:pathLst>
                  <a:path w="418671" h="305641">
                    <a:moveTo>
                      <a:pt x="152821" y="0"/>
                    </a:moveTo>
                    <a:lnTo>
                      <a:pt x="265850" y="0"/>
                    </a:lnTo>
                    <a:cubicBezTo>
                      <a:pt x="306381" y="0"/>
                      <a:pt x="345251" y="16101"/>
                      <a:pt x="373911" y="44760"/>
                    </a:cubicBezTo>
                    <a:cubicBezTo>
                      <a:pt x="402570" y="73420"/>
                      <a:pt x="418671" y="112290"/>
                      <a:pt x="418671" y="152821"/>
                    </a:cubicBezTo>
                    <a:lnTo>
                      <a:pt x="418671" y="152821"/>
                    </a:lnTo>
                    <a:cubicBezTo>
                      <a:pt x="418671" y="193351"/>
                      <a:pt x="402570" y="232222"/>
                      <a:pt x="373911" y="260881"/>
                    </a:cubicBezTo>
                    <a:cubicBezTo>
                      <a:pt x="345251" y="289541"/>
                      <a:pt x="306381" y="305641"/>
                      <a:pt x="265850" y="305641"/>
                    </a:cubicBezTo>
                    <a:lnTo>
                      <a:pt x="152821" y="305641"/>
                    </a:lnTo>
                    <a:cubicBezTo>
                      <a:pt x="112290" y="305641"/>
                      <a:pt x="73420" y="289541"/>
                      <a:pt x="44760" y="260881"/>
                    </a:cubicBezTo>
                    <a:cubicBezTo>
                      <a:pt x="16101" y="232222"/>
                      <a:pt x="0" y="193351"/>
                      <a:pt x="0" y="152821"/>
                    </a:cubicBezTo>
                    <a:lnTo>
                      <a:pt x="0" y="152821"/>
                    </a:lnTo>
                    <a:cubicBezTo>
                      <a:pt x="0" y="112290"/>
                      <a:pt x="16101" y="73420"/>
                      <a:pt x="44760" y="44760"/>
                    </a:cubicBezTo>
                    <a:cubicBezTo>
                      <a:pt x="73420" y="16101"/>
                      <a:pt x="112290" y="0"/>
                      <a:pt x="15282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18671" cy="343741"/>
              </a:xfrm>
              <a:prstGeom prst="rect">
                <a:avLst/>
              </a:prstGeom>
            </p:spPr>
            <p:txBody>
              <a:bodyPr lIns="18354" tIns="18354" rIns="18354" bIns="18354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b="1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RAC</a:t>
                </a: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822909" y="3790867"/>
            <a:ext cx="730959" cy="1072431"/>
            <a:chOff x="0" y="0"/>
            <a:chExt cx="974612" cy="14299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4612" cy="1429908"/>
            </a:xfrm>
            <a:custGeom>
              <a:avLst/>
              <a:gdLst/>
              <a:ahLst/>
              <a:cxnLst/>
              <a:rect l="l" t="t" r="r" b="b"/>
              <a:pathLst>
                <a:path w="974612" h="1429908">
                  <a:moveTo>
                    <a:pt x="0" y="0"/>
                  </a:moveTo>
                  <a:lnTo>
                    <a:pt x="974612" y="0"/>
                  </a:lnTo>
                  <a:lnTo>
                    <a:pt x="974612" y="1429908"/>
                  </a:lnTo>
                  <a:lnTo>
                    <a:pt x="0" y="142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117122" y="443577"/>
              <a:ext cx="765769" cy="559033"/>
              <a:chOff x="0" y="0"/>
              <a:chExt cx="418671" cy="3056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18671" cy="305641"/>
              </a:xfrm>
              <a:custGeom>
                <a:avLst/>
                <a:gdLst/>
                <a:ahLst/>
                <a:cxnLst/>
                <a:rect l="l" t="t" r="r" b="b"/>
                <a:pathLst>
                  <a:path w="418671" h="305641">
                    <a:moveTo>
                      <a:pt x="152821" y="0"/>
                    </a:moveTo>
                    <a:lnTo>
                      <a:pt x="265850" y="0"/>
                    </a:lnTo>
                    <a:cubicBezTo>
                      <a:pt x="306381" y="0"/>
                      <a:pt x="345251" y="16101"/>
                      <a:pt x="373911" y="44760"/>
                    </a:cubicBezTo>
                    <a:cubicBezTo>
                      <a:pt x="402570" y="73420"/>
                      <a:pt x="418671" y="112290"/>
                      <a:pt x="418671" y="152821"/>
                    </a:cubicBezTo>
                    <a:lnTo>
                      <a:pt x="418671" y="152821"/>
                    </a:lnTo>
                    <a:cubicBezTo>
                      <a:pt x="418671" y="193351"/>
                      <a:pt x="402570" y="232222"/>
                      <a:pt x="373911" y="260881"/>
                    </a:cubicBezTo>
                    <a:cubicBezTo>
                      <a:pt x="345251" y="289541"/>
                      <a:pt x="306381" y="305641"/>
                      <a:pt x="265850" y="305641"/>
                    </a:cubicBezTo>
                    <a:lnTo>
                      <a:pt x="152821" y="305641"/>
                    </a:lnTo>
                    <a:cubicBezTo>
                      <a:pt x="112290" y="305641"/>
                      <a:pt x="73420" y="289541"/>
                      <a:pt x="44760" y="260881"/>
                    </a:cubicBezTo>
                    <a:cubicBezTo>
                      <a:pt x="16101" y="232222"/>
                      <a:pt x="0" y="193351"/>
                      <a:pt x="0" y="152821"/>
                    </a:cubicBezTo>
                    <a:lnTo>
                      <a:pt x="0" y="152821"/>
                    </a:lnTo>
                    <a:cubicBezTo>
                      <a:pt x="0" y="112290"/>
                      <a:pt x="16101" y="73420"/>
                      <a:pt x="44760" y="44760"/>
                    </a:cubicBezTo>
                    <a:cubicBezTo>
                      <a:pt x="73420" y="16101"/>
                      <a:pt x="112290" y="0"/>
                      <a:pt x="15282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418671" cy="343741"/>
              </a:xfrm>
              <a:prstGeom prst="rect">
                <a:avLst/>
              </a:prstGeom>
            </p:spPr>
            <p:txBody>
              <a:bodyPr lIns="18354" tIns="18354" rIns="18354" bIns="18354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b="1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RIA</a:t>
                </a:r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-5400000">
            <a:off x="7759867" y="2614433"/>
            <a:ext cx="998692" cy="506186"/>
          </a:xfrm>
          <a:custGeom>
            <a:avLst/>
            <a:gdLst/>
            <a:ahLst/>
            <a:cxnLst/>
            <a:rect l="l" t="t" r="r" b="b"/>
            <a:pathLst>
              <a:path w="998692" h="506186">
                <a:moveTo>
                  <a:pt x="0" y="0"/>
                </a:moveTo>
                <a:lnTo>
                  <a:pt x="998692" y="0"/>
                </a:lnTo>
                <a:lnTo>
                  <a:pt x="998692" y="506186"/>
                </a:lnTo>
                <a:lnTo>
                  <a:pt x="0" y="506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969933" y="2670810"/>
            <a:ext cx="730959" cy="1072431"/>
            <a:chOff x="0" y="0"/>
            <a:chExt cx="974612" cy="14299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4612" cy="1429908"/>
            </a:xfrm>
            <a:custGeom>
              <a:avLst/>
              <a:gdLst/>
              <a:ahLst/>
              <a:cxnLst/>
              <a:rect l="l" t="t" r="r" b="b"/>
              <a:pathLst>
                <a:path w="974612" h="1429908">
                  <a:moveTo>
                    <a:pt x="0" y="0"/>
                  </a:moveTo>
                  <a:lnTo>
                    <a:pt x="974612" y="0"/>
                  </a:lnTo>
                  <a:lnTo>
                    <a:pt x="974612" y="1429908"/>
                  </a:lnTo>
                  <a:lnTo>
                    <a:pt x="0" y="142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>
              <a:off x="117122" y="443577"/>
              <a:ext cx="765769" cy="559033"/>
              <a:chOff x="0" y="0"/>
              <a:chExt cx="418671" cy="30564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418671" cy="305641"/>
              </a:xfrm>
              <a:custGeom>
                <a:avLst/>
                <a:gdLst/>
                <a:ahLst/>
                <a:cxnLst/>
                <a:rect l="l" t="t" r="r" b="b"/>
                <a:pathLst>
                  <a:path w="418671" h="305641">
                    <a:moveTo>
                      <a:pt x="152821" y="0"/>
                    </a:moveTo>
                    <a:lnTo>
                      <a:pt x="265850" y="0"/>
                    </a:lnTo>
                    <a:cubicBezTo>
                      <a:pt x="306381" y="0"/>
                      <a:pt x="345251" y="16101"/>
                      <a:pt x="373911" y="44760"/>
                    </a:cubicBezTo>
                    <a:cubicBezTo>
                      <a:pt x="402570" y="73420"/>
                      <a:pt x="418671" y="112290"/>
                      <a:pt x="418671" y="152821"/>
                    </a:cubicBezTo>
                    <a:lnTo>
                      <a:pt x="418671" y="152821"/>
                    </a:lnTo>
                    <a:cubicBezTo>
                      <a:pt x="418671" y="193351"/>
                      <a:pt x="402570" y="232222"/>
                      <a:pt x="373911" y="260881"/>
                    </a:cubicBezTo>
                    <a:cubicBezTo>
                      <a:pt x="345251" y="289541"/>
                      <a:pt x="306381" y="305641"/>
                      <a:pt x="265850" y="305641"/>
                    </a:cubicBezTo>
                    <a:lnTo>
                      <a:pt x="152821" y="305641"/>
                    </a:lnTo>
                    <a:cubicBezTo>
                      <a:pt x="112290" y="305641"/>
                      <a:pt x="73420" y="289541"/>
                      <a:pt x="44760" y="260881"/>
                    </a:cubicBezTo>
                    <a:cubicBezTo>
                      <a:pt x="16101" y="232222"/>
                      <a:pt x="0" y="193351"/>
                      <a:pt x="0" y="152821"/>
                    </a:cubicBezTo>
                    <a:lnTo>
                      <a:pt x="0" y="152821"/>
                    </a:lnTo>
                    <a:cubicBezTo>
                      <a:pt x="0" y="112290"/>
                      <a:pt x="16101" y="73420"/>
                      <a:pt x="44760" y="44760"/>
                    </a:cubicBezTo>
                    <a:cubicBezTo>
                      <a:pt x="73420" y="16101"/>
                      <a:pt x="112290" y="0"/>
                      <a:pt x="15282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418671" cy="343741"/>
              </a:xfrm>
              <a:prstGeom prst="rect">
                <a:avLst/>
              </a:prstGeom>
            </p:spPr>
            <p:txBody>
              <a:bodyPr lIns="18354" tIns="18354" rIns="18354" bIns="18354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b="1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RAC</a:t>
                </a: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8969933" y="3790867"/>
            <a:ext cx="730959" cy="1072431"/>
            <a:chOff x="0" y="0"/>
            <a:chExt cx="974612" cy="142990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4612" cy="1429908"/>
            </a:xfrm>
            <a:custGeom>
              <a:avLst/>
              <a:gdLst/>
              <a:ahLst/>
              <a:cxnLst/>
              <a:rect l="l" t="t" r="r" b="b"/>
              <a:pathLst>
                <a:path w="974612" h="1429908">
                  <a:moveTo>
                    <a:pt x="0" y="0"/>
                  </a:moveTo>
                  <a:lnTo>
                    <a:pt x="974612" y="0"/>
                  </a:lnTo>
                  <a:lnTo>
                    <a:pt x="974612" y="1429908"/>
                  </a:lnTo>
                  <a:lnTo>
                    <a:pt x="0" y="142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4" name="Group 24"/>
            <p:cNvGrpSpPr/>
            <p:nvPr/>
          </p:nvGrpSpPr>
          <p:grpSpPr>
            <a:xfrm>
              <a:off x="117122" y="443577"/>
              <a:ext cx="765769" cy="559033"/>
              <a:chOff x="0" y="0"/>
              <a:chExt cx="418671" cy="30564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18671" cy="305641"/>
              </a:xfrm>
              <a:custGeom>
                <a:avLst/>
                <a:gdLst/>
                <a:ahLst/>
                <a:cxnLst/>
                <a:rect l="l" t="t" r="r" b="b"/>
                <a:pathLst>
                  <a:path w="418671" h="305641">
                    <a:moveTo>
                      <a:pt x="152821" y="0"/>
                    </a:moveTo>
                    <a:lnTo>
                      <a:pt x="265850" y="0"/>
                    </a:lnTo>
                    <a:cubicBezTo>
                      <a:pt x="306381" y="0"/>
                      <a:pt x="345251" y="16101"/>
                      <a:pt x="373911" y="44760"/>
                    </a:cubicBezTo>
                    <a:cubicBezTo>
                      <a:pt x="402570" y="73420"/>
                      <a:pt x="418671" y="112290"/>
                      <a:pt x="418671" y="152821"/>
                    </a:cubicBezTo>
                    <a:lnTo>
                      <a:pt x="418671" y="152821"/>
                    </a:lnTo>
                    <a:cubicBezTo>
                      <a:pt x="418671" y="193351"/>
                      <a:pt x="402570" y="232222"/>
                      <a:pt x="373911" y="260881"/>
                    </a:cubicBezTo>
                    <a:cubicBezTo>
                      <a:pt x="345251" y="289541"/>
                      <a:pt x="306381" y="305641"/>
                      <a:pt x="265850" y="305641"/>
                    </a:cubicBezTo>
                    <a:lnTo>
                      <a:pt x="152821" y="305641"/>
                    </a:lnTo>
                    <a:cubicBezTo>
                      <a:pt x="112290" y="305641"/>
                      <a:pt x="73420" y="289541"/>
                      <a:pt x="44760" y="260881"/>
                    </a:cubicBezTo>
                    <a:cubicBezTo>
                      <a:pt x="16101" y="232222"/>
                      <a:pt x="0" y="193351"/>
                      <a:pt x="0" y="152821"/>
                    </a:cubicBezTo>
                    <a:lnTo>
                      <a:pt x="0" y="152821"/>
                    </a:lnTo>
                    <a:cubicBezTo>
                      <a:pt x="0" y="112290"/>
                      <a:pt x="16101" y="73420"/>
                      <a:pt x="44760" y="44760"/>
                    </a:cubicBezTo>
                    <a:cubicBezTo>
                      <a:pt x="73420" y="16101"/>
                      <a:pt x="112290" y="0"/>
                      <a:pt x="15282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18671" cy="343741"/>
              </a:xfrm>
              <a:prstGeom prst="rect">
                <a:avLst/>
              </a:prstGeom>
            </p:spPr>
            <p:txBody>
              <a:bodyPr lIns="18354" tIns="18354" rIns="18354" bIns="18354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b="1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RIA</a:t>
                </a: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2956853" y="3004555"/>
            <a:ext cx="574327" cy="419274"/>
            <a:chOff x="0" y="0"/>
            <a:chExt cx="418671" cy="3056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18671" cy="305641"/>
            </a:xfrm>
            <a:custGeom>
              <a:avLst/>
              <a:gdLst/>
              <a:ahLst/>
              <a:cxnLst/>
              <a:rect l="l" t="t" r="r" b="b"/>
              <a:pathLst>
                <a:path w="418671" h="305641">
                  <a:moveTo>
                    <a:pt x="152821" y="0"/>
                  </a:moveTo>
                  <a:lnTo>
                    <a:pt x="265850" y="0"/>
                  </a:lnTo>
                  <a:cubicBezTo>
                    <a:pt x="306381" y="0"/>
                    <a:pt x="345251" y="16101"/>
                    <a:pt x="373911" y="44760"/>
                  </a:cubicBezTo>
                  <a:cubicBezTo>
                    <a:pt x="402570" y="73420"/>
                    <a:pt x="418671" y="112290"/>
                    <a:pt x="418671" y="152821"/>
                  </a:cubicBezTo>
                  <a:lnTo>
                    <a:pt x="418671" y="152821"/>
                  </a:lnTo>
                  <a:cubicBezTo>
                    <a:pt x="418671" y="193351"/>
                    <a:pt x="402570" y="232222"/>
                    <a:pt x="373911" y="260881"/>
                  </a:cubicBezTo>
                  <a:cubicBezTo>
                    <a:pt x="345251" y="289541"/>
                    <a:pt x="306381" y="305641"/>
                    <a:pt x="265850" y="305641"/>
                  </a:cubicBezTo>
                  <a:lnTo>
                    <a:pt x="152821" y="305641"/>
                  </a:lnTo>
                  <a:cubicBezTo>
                    <a:pt x="112290" y="305641"/>
                    <a:pt x="73420" y="289541"/>
                    <a:pt x="44760" y="260881"/>
                  </a:cubicBezTo>
                  <a:cubicBezTo>
                    <a:pt x="16101" y="232222"/>
                    <a:pt x="0" y="193351"/>
                    <a:pt x="0" y="152821"/>
                  </a:cubicBezTo>
                  <a:lnTo>
                    <a:pt x="0" y="152821"/>
                  </a:lnTo>
                  <a:cubicBezTo>
                    <a:pt x="0" y="112290"/>
                    <a:pt x="16101" y="73420"/>
                    <a:pt x="44760" y="44760"/>
                  </a:cubicBezTo>
                  <a:cubicBezTo>
                    <a:pt x="73420" y="16101"/>
                    <a:pt x="112290" y="0"/>
                    <a:pt x="1528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418671" cy="343741"/>
            </a:xfrm>
            <a:prstGeom prst="rect">
              <a:avLst/>
            </a:prstGeom>
          </p:spPr>
          <p:txBody>
            <a:bodyPr lIns="18354" tIns="18354" rIns="18354" bIns="18354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E5231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RAC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949514" y="4157904"/>
            <a:ext cx="574327" cy="419274"/>
            <a:chOff x="0" y="0"/>
            <a:chExt cx="418671" cy="30564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18671" cy="305641"/>
            </a:xfrm>
            <a:custGeom>
              <a:avLst/>
              <a:gdLst/>
              <a:ahLst/>
              <a:cxnLst/>
              <a:rect l="l" t="t" r="r" b="b"/>
              <a:pathLst>
                <a:path w="418671" h="305641">
                  <a:moveTo>
                    <a:pt x="152821" y="0"/>
                  </a:moveTo>
                  <a:lnTo>
                    <a:pt x="265850" y="0"/>
                  </a:lnTo>
                  <a:cubicBezTo>
                    <a:pt x="306381" y="0"/>
                    <a:pt x="345251" y="16101"/>
                    <a:pt x="373911" y="44760"/>
                  </a:cubicBezTo>
                  <a:cubicBezTo>
                    <a:pt x="402570" y="73420"/>
                    <a:pt x="418671" y="112290"/>
                    <a:pt x="418671" y="152821"/>
                  </a:cubicBezTo>
                  <a:lnTo>
                    <a:pt x="418671" y="152821"/>
                  </a:lnTo>
                  <a:cubicBezTo>
                    <a:pt x="418671" y="193351"/>
                    <a:pt x="402570" y="232222"/>
                    <a:pt x="373911" y="260881"/>
                  </a:cubicBezTo>
                  <a:cubicBezTo>
                    <a:pt x="345251" y="289541"/>
                    <a:pt x="306381" y="305641"/>
                    <a:pt x="265850" y="305641"/>
                  </a:cubicBezTo>
                  <a:lnTo>
                    <a:pt x="152821" y="305641"/>
                  </a:lnTo>
                  <a:cubicBezTo>
                    <a:pt x="112290" y="305641"/>
                    <a:pt x="73420" y="289541"/>
                    <a:pt x="44760" y="260881"/>
                  </a:cubicBezTo>
                  <a:cubicBezTo>
                    <a:pt x="16101" y="232222"/>
                    <a:pt x="0" y="193351"/>
                    <a:pt x="0" y="152821"/>
                  </a:cubicBezTo>
                  <a:lnTo>
                    <a:pt x="0" y="152821"/>
                  </a:lnTo>
                  <a:cubicBezTo>
                    <a:pt x="0" y="112290"/>
                    <a:pt x="16101" y="73420"/>
                    <a:pt x="44760" y="44760"/>
                  </a:cubicBezTo>
                  <a:cubicBezTo>
                    <a:pt x="73420" y="16101"/>
                    <a:pt x="112290" y="0"/>
                    <a:pt x="1528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418671" cy="343741"/>
            </a:xfrm>
            <a:prstGeom prst="rect">
              <a:avLst/>
            </a:prstGeom>
          </p:spPr>
          <p:txBody>
            <a:bodyPr lIns="18354" tIns="18354" rIns="18354" bIns="18354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E5231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RIA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9349496" y="5572125"/>
            <a:ext cx="2996817" cy="3156484"/>
          </a:xfrm>
          <a:custGeom>
            <a:avLst/>
            <a:gdLst/>
            <a:ahLst/>
            <a:cxnLst/>
            <a:rect l="l" t="t" r="r" b="b"/>
            <a:pathLst>
              <a:path w="2996817" h="3156484">
                <a:moveTo>
                  <a:pt x="0" y="0"/>
                </a:moveTo>
                <a:lnTo>
                  <a:pt x="2996817" y="0"/>
                </a:lnTo>
                <a:lnTo>
                  <a:pt x="2996817" y="3156484"/>
                </a:lnTo>
                <a:lnTo>
                  <a:pt x="0" y="31564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5828" t="-13207" r="-40317" b="-2394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3553869" y="5572125"/>
            <a:ext cx="2762292" cy="3199883"/>
          </a:xfrm>
          <a:custGeom>
            <a:avLst/>
            <a:gdLst/>
            <a:ahLst/>
            <a:cxnLst/>
            <a:rect l="l" t="t" r="r" b="b"/>
            <a:pathLst>
              <a:path w="2762292" h="3199883">
                <a:moveTo>
                  <a:pt x="0" y="0"/>
                </a:moveTo>
                <a:lnTo>
                  <a:pt x="2762292" y="0"/>
                </a:lnTo>
                <a:lnTo>
                  <a:pt x="2762292" y="3199883"/>
                </a:lnTo>
                <a:lnTo>
                  <a:pt x="0" y="31998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4621" t="-12192" r="-87414" b="-4867"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879458" y="1910347"/>
            <a:ext cx="3736079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E5231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Integração com SISAB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414712" y="1681747"/>
            <a:ext cx="3126853" cy="90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2F7A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Interoperabilidade</a:t>
            </a:r>
          </a:p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2F7A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 PEC e-SUS APS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43186" y="2832072"/>
            <a:ext cx="25491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42.114.503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715321" y="2889799"/>
            <a:ext cx="2856012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E52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194.628.991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54078" y="3973345"/>
            <a:ext cx="2978497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E52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494.065.983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943186" y="4028828"/>
            <a:ext cx="240312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11.125.794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03447" y="440334"/>
            <a:ext cx="13356500" cy="94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Envio de Registros à RNDS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20347" y="8937391"/>
            <a:ext cx="3271966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CGIAD, jul/2024.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79407" y="5076826"/>
            <a:ext cx="2399896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BI RNDS, set/2024.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299032" y="8937391"/>
            <a:ext cx="3271966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  <a:spcBef>
                <a:spcPct val="0"/>
              </a:spcBef>
            </a:pPr>
            <a:r>
              <a:rPr lang="en-US" sz="160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CGIAD, jul/2024.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714157" y="4221175"/>
            <a:ext cx="3271966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Início do envio 2020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714157" y="3098896"/>
            <a:ext cx="3271966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Início do envio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4877" y="2574536"/>
            <a:ext cx="4035225" cy="5042600"/>
          </a:xfrm>
          <a:custGeom>
            <a:avLst/>
            <a:gdLst/>
            <a:ahLst/>
            <a:cxnLst/>
            <a:rect l="l" t="t" r="r" b="b"/>
            <a:pathLst>
              <a:path w="4035225" h="5042600">
                <a:moveTo>
                  <a:pt x="0" y="0"/>
                </a:moveTo>
                <a:lnTo>
                  <a:pt x="4035225" y="0"/>
                </a:lnTo>
                <a:lnTo>
                  <a:pt x="4035225" y="5042600"/>
                </a:lnTo>
                <a:lnTo>
                  <a:pt x="0" y="50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32" t="-17777" r="-20749" b="-258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63077" y="2536436"/>
            <a:ext cx="12531964" cy="104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e-SUS Território: desenvolvido para facilitar o processo de trabalho dos agentes de saúde (ACS/ACE) no registro de cadastro e visitas domiciliares de forma rápida, segura e integradas ao PEC. Pode ser utilizado em Tablet ou Smartphone.                                                                 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4877" y="539361"/>
            <a:ext cx="1474265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e-SUS Território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7692" y="7716304"/>
            <a:ext cx="3271966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Fonte: CGIAD, comp. set/2024.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45872" y="5149207"/>
            <a:ext cx="2724649" cy="38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3.737 Municípios - 67,1%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45872" y="5769602"/>
            <a:ext cx="2544874" cy="38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248" b="1">
                <a:solidFill>
                  <a:srgbClr val="545454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27.566 Equipes - 51,1%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69198" y="6658936"/>
            <a:ext cx="11991038" cy="95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5"/>
              </a:lnSpc>
            </a:pPr>
            <a:r>
              <a:rPr lang="en-US" sz="2775" b="1">
                <a:solidFill>
                  <a:srgbClr val="6728E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87% das visitas domiciliares no Brasil são informadas via</a:t>
            </a:r>
          </a:p>
          <a:p>
            <a:pPr algn="ctr">
              <a:lnSpc>
                <a:spcPts val="3885"/>
              </a:lnSpc>
            </a:pPr>
            <a:r>
              <a:rPr lang="en-US" sz="2775" b="1">
                <a:solidFill>
                  <a:srgbClr val="6728E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e-SUS Território pelos ACS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54727" y="3891912"/>
            <a:ext cx="4106269" cy="87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4"/>
              </a:lnSpc>
            </a:pPr>
            <a:r>
              <a:rPr lang="en-US" sz="2532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 + 800 MIL downloads </a:t>
            </a:r>
          </a:p>
          <a:p>
            <a:pPr algn="ctr">
              <a:lnSpc>
                <a:spcPts val="3544"/>
              </a:lnSpc>
            </a:pPr>
            <a:r>
              <a:rPr lang="en-US" sz="2532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177 mil usuários ativos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58596" y="4186314"/>
            <a:ext cx="6001641" cy="110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214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58 milhões de visitas domiciliares /mês</a:t>
            </a:r>
          </a:p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214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2,4 milhões por 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7006" y="409624"/>
            <a:ext cx="13330235" cy="65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7"/>
              </a:lnSpc>
              <a:spcBef>
                <a:spcPct val="0"/>
              </a:spcBef>
            </a:pPr>
            <a:r>
              <a:rPr lang="en-US" sz="4900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Prontuário Eletrônico e-SUS APS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49418" y="1498031"/>
            <a:ext cx="10575136" cy="100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8"/>
              </a:lnSpc>
              <a:spcBef>
                <a:spcPct val="0"/>
              </a:spcBef>
            </a:pPr>
            <a:r>
              <a:rPr lang="en-US" sz="2600" b="1">
                <a:solidFill>
                  <a:srgbClr val="183E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Versão 5.3: uma atualização bastante esperada por gestores, profissionais de saúde e profissionais de Tecnologia Digitais de Informação e Comunicação (TDIC)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220226"/>
            <a:ext cx="13619639" cy="43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39"/>
              </a:lnSpc>
              <a:spcBef>
                <a:spcPct val="0"/>
              </a:spcBef>
            </a:pPr>
            <a:r>
              <a:rPr lang="en-US" sz="3241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Ferramentas relacionadas à gestão do cuidado e do território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7006" y="5157878"/>
            <a:ext cx="11137660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Nova interface para o Acompanhamento do Território, com cadastro e atualização de imóveis e famílias. </a:t>
            </a:r>
            <a:r>
              <a:rPr lang="en-US" sz="2499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Permite a gestão completa de imóveis e famílias diretamente pelo PEC.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7006" y="6346386"/>
            <a:ext cx="9318877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Prescrição de medicamentos com doses fracionadas.  </a:t>
            </a:r>
            <a:r>
              <a:rPr lang="en-US" sz="2499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A exemplo da insulina, com fracionamento da dosagem por turno</a:t>
            </a: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26679" y="6524902"/>
            <a:ext cx="2138915" cy="1425943"/>
          </a:xfrm>
          <a:custGeom>
            <a:avLst/>
            <a:gdLst/>
            <a:ahLst/>
            <a:cxnLst/>
            <a:rect l="l" t="t" r="r" b="b"/>
            <a:pathLst>
              <a:path w="2138915" h="1425943">
                <a:moveTo>
                  <a:pt x="0" y="0"/>
                </a:moveTo>
                <a:lnTo>
                  <a:pt x="2138914" y="0"/>
                </a:lnTo>
                <a:lnTo>
                  <a:pt x="2138914" y="1425943"/>
                </a:lnTo>
                <a:lnTo>
                  <a:pt x="0" y="142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9014" y="8225228"/>
            <a:ext cx="479102" cy="491453"/>
          </a:xfrm>
          <a:custGeom>
            <a:avLst/>
            <a:gdLst/>
            <a:ahLst/>
            <a:cxnLst/>
            <a:rect l="l" t="t" r="r" b="b"/>
            <a:pathLst>
              <a:path w="479102" h="491453">
                <a:moveTo>
                  <a:pt x="0" y="0"/>
                </a:moveTo>
                <a:lnTo>
                  <a:pt x="479102" y="0"/>
                </a:lnTo>
                <a:lnTo>
                  <a:pt x="479102" y="491453"/>
                </a:lnTo>
                <a:lnTo>
                  <a:pt x="0" y="491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24739" y="3336371"/>
            <a:ext cx="12343999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Com o aumento na conectividade dos municípios, a nova funcionalidade de </a:t>
            </a:r>
            <a:r>
              <a:rPr lang="en-US" sz="2499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unificação de bases de dados</a:t>
            </a: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 permite integrar instalações descentralizadas do e-SUS APS a uma base centralizada e unificada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4739" y="5866170"/>
            <a:ext cx="14884250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Videochamadas adaptadas para tablets e smartphones.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2841" y="409624"/>
            <a:ext cx="13330235" cy="65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7"/>
              </a:lnSpc>
              <a:spcBef>
                <a:spcPct val="0"/>
              </a:spcBef>
            </a:pPr>
            <a:r>
              <a:rPr lang="en-US" sz="4900" b="1">
                <a:solidFill>
                  <a:srgbClr val="183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Prontuário Eletrônico e-SUS APS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8565" y="1352001"/>
            <a:ext cx="14222642" cy="67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8"/>
              </a:lnSpc>
              <a:spcBef>
                <a:spcPct val="0"/>
              </a:spcBef>
            </a:pPr>
            <a:r>
              <a:rPr lang="en-US" sz="2600" b="1">
                <a:solidFill>
                  <a:srgbClr val="183E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Versão 5.3: uma atualização bastante esperada por gestores, profissionais de saúde e profissionais de Tecnologia Digitais de Informação e Comunicação (TDIC)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8565" y="2476998"/>
            <a:ext cx="13330235" cy="40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90"/>
              </a:lnSpc>
              <a:spcBef>
                <a:spcPct val="0"/>
              </a:spcBef>
            </a:pPr>
            <a:r>
              <a:rPr lang="en-US" sz="3000">
                <a:solidFill>
                  <a:srgbClr val="183EFF"/>
                </a:solidFill>
                <a:latin typeface="Rawline"/>
                <a:ea typeface="Rawline"/>
                <a:cs typeface="Rawline"/>
                <a:sym typeface="Rawline"/>
              </a:rPr>
              <a:t>Ferramentas Gerenciais/Administrativas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4739" y="4523821"/>
            <a:ext cx="1489347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A </a:t>
            </a:r>
            <a:r>
              <a:rPr lang="en-US" sz="2499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configuração do HTTPS será mais ágil e rápida</a:t>
            </a: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, o que permite </a:t>
            </a:r>
            <a:r>
              <a:rPr lang="en-US" sz="2499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mais segurança</a:t>
            </a: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 ao Prontuário Eletrônico e acesso a mais funcionalidades, incluindo a sincronização ao CADSUS, a Videochamada e a Prescrição e Atestado Digitais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4739" y="6859219"/>
            <a:ext cx="823957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Importação dos beneficiários do Bolsa Família do Sisab para o PEC. </a:t>
            </a:r>
            <a:r>
              <a:rPr lang="en-US" sz="2499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Potencializa a gestão do cuidado no ato do atendimento.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3967" y="8290415"/>
            <a:ext cx="10373539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T Backwards"/>
                <a:ea typeface="TT Backwards"/>
                <a:cs typeface="TT Backwards"/>
                <a:sym typeface="TT Backwards"/>
              </a:rPr>
              <a:t>Novo campo para inserção do nome social do profissional de saúde. </a:t>
            </a:r>
            <a:r>
              <a:rPr lang="en-US" sz="2499" b="1">
                <a:solidFill>
                  <a:srgbClr val="000000"/>
                </a:solidFill>
                <a:latin typeface="TT Backwards Bold"/>
                <a:ea typeface="TT Backwards Bold"/>
                <a:cs typeface="TT Backwards Bold"/>
                <a:sym typeface="TT Backwards Bold"/>
              </a:rPr>
              <a:t>PEC mais inclusivo.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747</Words>
  <Application>Microsoft Office PowerPoint</Application>
  <PresentationFormat>Personalizar</PresentationFormat>
  <Paragraphs>134</Paragraphs>
  <Slides>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3" baseType="lpstr">
      <vt:lpstr>Montserrat Semi-Bold</vt:lpstr>
      <vt:lpstr>Montserrat</vt:lpstr>
      <vt:lpstr>Montserrat Semi-Bold Italics</vt:lpstr>
      <vt:lpstr>Poppins Bold</vt:lpstr>
      <vt:lpstr>Open Sans</vt:lpstr>
      <vt:lpstr>Rawline</vt:lpstr>
      <vt:lpstr>Montserrat Ultra-Bold</vt:lpstr>
      <vt:lpstr>TT Backwards Bold</vt:lpstr>
      <vt:lpstr>TT Backwards</vt:lpstr>
      <vt:lpstr>Calibri</vt:lpstr>
      <vt:lpstr>Open Sans Bold</vt:lpstr>
      <vt:lpstr>Montserrat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para apresentação CIT 07.11</dc:title>
  <cp:lastModifiedBy>Daniel Miranda Costa</cp:lastModifiedBy>
  <cp:revision>2</cp:revision>
  <dcterms:created xsi:type="dcterms:W3CDTF">2006-08-16T00:00:00Z</dcterms:created>
  <dcterms:modified xsi:type="dcterms:W3CDTF">2024-11-07T11:28:36Z</dcterms:modified>
  <dc:identifier>DAGVtCJuVP4</dc:identifier>
</cp:coreProperties>
</file>